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  <p:sldMasterId id="2147483685" r:id="rId7"/>
    <p:sldMasterId id="2147483700" r:id="rId8"/>
    <p:sldMasterId id="2147483714" r:id="rId9"/>
    <p:sldMasterId id="2147483730" r:id="rId10"/>
  </p:sldMasterIdLst>
  <p:notesMasterIdLst>
    <p:notesMasterId r:id="rId38"/>
  </p:notesMasterIdLst>
  <p:sldIdLst>
    <p:sldId id="260" r:id="rId11"/>
    <p:sldId id="330" r:id="rId12"/>
    <p:sldId id="368" r:id="rId13"/>
    <p:sldId id="285" r:id="rId14"/>
    <p:sldId id="490" r:id="rId15"/>
    <p:sldId id="386" r:id="rId16"/>
    <p:sldId id="442" r:id="rId17"/>
    <p:sldId id="291" r:id="rId18"/>
    <p:sldId id="444" r:id="rId19"/>
    <p:sldId id="486" r:id="rId20"/>
    <p:sldId id="491" r:id="rId21"/>
    <p:sldId id="311" r:id="rId22"/>
    <p:sldId id="326" r:id="rId23"/>
    <p:sldId id="329" r:id="rId24"/>
    <p:sldId id="304" r:id="rId25"/>
    <p:sldId id="322" r:id="rId26"/>
    <p:sldId id="494" r:id="rId27"/>
    <p:sldId id="306" r:id="rId28"/>
    <p:sldId id="467" r:id="rId29"/>
    <p:sldId id="320" r:id="rId30"/>
    <p:sldId id="271" r:id="rId31"/>
    <p:sldId id="488" r:id="rId32"/>
    <p:sldId id="487" r:id="rId33"/>
    <p:sldId id="268" r:id="rId34"/>
    <p:sldId id="308" r:id="rId35"/>
    <p:sldId id="489" r:id="rId36"/>
    <p:sldId id="32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000000"/>
    <a:srgbClr val="DFE65F"/>
    <a:srgbClr val="51BAAB"/>
    <a:srgbClr val="E8E8E8"/>
    <a:srgbClr val="FFFFFF"/>
    <a:srgbClr val="FFCC00"/>
    <a:srgbClr val="666666"/>
    <a:srgbClr val="4D4D4D"/>
    <a:srgbClr val="404040"/>
    <a:srgbClr val="A6A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3" autoAdjust="0"/>
    <p:restoredTop sz="92055" autoAdjust="0"/>
  </p:normalViewPr>
  <p:slideViewPr>
    <p:cSldViewPr snapToGrid="0">
      <p:cViewPr varScale="1">
        <p:scale>
          <a:sx n="61" d="100"/>
          <a:sy n="61" d="100"/>
        </p:scale>
        <p:origin x="1432" y="60"/>
      </p:cViewPr>
      <p:guideLst>
        <p:guide orient="horz" pos="2160"/>
        <p:guide pos="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7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Clean!$U$114</c:f>
              <c:strCache>
                <c:ptCount val="1"/>
                <c:pt idx="0">
                  <c:v>Location Count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43D-0E49-84EA-1D3607F1F925}"/>
              </c:ext>
            </c:extLst>
          </c:dPt>
          <c:dPt>
            <c:idx val="1"/>
            <c:bubble3D val="0"/>
            <c:spPr>
              <a:solidFill>
                <a:srgbClr val="FFE7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43D-0E49-84EA-1D3607F1F9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43D-0E49-84EA-1D3607F1F9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Clean!$X$112:$X$114</c:f>
              <c:strCache>
                <c:ptCount val="3"/>
                <c:pt idx="0">
                  <c:v>Initiating</c:v>
                </c:pt>
                <c:pt idx="1">
                  <c:v>Partial</c:v>
                </c:pt>
                <c:pt idx="2">
                  <c:v>Established</c:v>
                </c:pt>
              </c:strCache>
            </c:strRef>
          </c:cat>
          <c:val>
            <c:numRef>
              <c:f>Clean!$U$115:$U$117</c:f>
              <c:numCache>
                <c:formatCode>General</c:formatCode>
                <c:ptCount val="3"/>
                <c:pt idx="0">
                  <c:v>16</c:v>
                </c:pt>
                <c:pt idx="1">
                  <c:v>13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3D-0E49-84EA-1D3607F1F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D2-4343-8D22-057F9BB7F3B4}"/>
              </c:ext>
            </c:extLst>
          </c:dPt>
          <c:dPt>
            <c:idx val="1"/>
            <c:bubble3D val="0"/>
            <c:spPr>
              <a:solidFill>
                <a:srgbClr val="FFE7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CD2-4343-8D22-057F9BB7F3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CD2-4343-8D22-057F9BB7F3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Clean!$X$112:$X$114</c:f>
              <c:strCache>
                <c:ptCount val="3"/>
                <c:pt idx="0">
                  <c:v>Initiating</c:v>
                </c:pt>
                <c:pt idx="1">
                  <c:v>Partial</c:v>
                </c:pt>
                <c:pt idx="2">
                  <c:v>Established</c:v>
                </c:pt>
              </c:strCache>
            </c:strRef>
          </c:cat>
          <c:val>
            <c:numRef>
              <c:f>Clean!$U$120:$U$122</c:f>
              <c:numCache>
                <c:formatCode>General</c:formatCode>
                <c:ptCount val="3"/>
                <c:pt idx="0">
                  <c:v>24</c:v>
                </c:pt>
                <c:pt idx="1">
                  <c:v>19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D2-4343-8D22-057F9BB7F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36-1A4D-AC49-7C3DFEA11B01}"/>
              </c:ext>
            </c:extLst>
          </c:dPt>
          <c:dPt>
            <c:idx val="1"/>
            <c:bubble3D val="0"/>
            <c:spPr>
              <a:solidFill>
                <a:srgbClr val="FFE7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36-1A4D-AC49-7C3DFEA11B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36-1A4D-AC49-7C3DFEA11B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Clean!$U$125:$U$127</c:f>
              <c:numCache>
                <c:formatCode>General</c:formatCode>
                <c:ptCount val="3"/>
                <c:pt idx="0">
                  <c:v>15</c:v>
                </c:pt>
                <c:pt idx="1">
                  <c:v>13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36-1A4D-AC49-7C3DFEA11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A3-834D-8777-104F3501D8BD}"/>
              </c:ext>
            </c:extLst>
          </c:dPt>
          <c:dPt>
            <c:idx val="1"/>
            <c:bubble3D val="0"/>
            <c:spPr>
              <a:solidFill>
                <a:srgbClr val="FFE7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A3-834D-8777-104F3501D8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A3-834D-8777-104F3501D8B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Clean!$X$133:$X$135</c:f>
              <c:strCache>
                <c:ptCount val="3"/>
                <c:pt idx="0">
                  <c:v>Initiating</c:v>
                </c:pt>
                <c:pt idx="1">
                  <c:v>Partial</c:v>
                </c:pt>
                <c:pt idx="2">
                  <c:v>Established</c:v>
                </c:pt>
              </c:strCache>
            </c:strRef>
          </c:cat>
          <c:val>
            <c:numRef>
              <c:f>Clean!$U$130:$U$132</c:f>
              <c:numCache>
                <c:formatCode>General</c:formatCode>
                <c:ptCount val="3"/>
                <c:pt idx="0">
                  <c:v>18</c:v>
                </c:pt>
                <c:pt idx="1">
                  <c:v>13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A3-834D-8777-104F3501D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66527882095354E-3"/>
          <c:y val="6.9841790609507085E-2"/>
          <c:w val="0.26142432032876384"/>
          <c:h val="0.93015808571235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21C-0F49-939F-8F12230B0D24}"/>
              </c:ext>
            </c:extLst>
          </c:dPt>
          <c:dPt>
            <c:idx val="1"/>
            <c:bubble3D val="0"/>
            <c:spPr>
              <a:solidFill>
                <a:srgbClr val="FFE7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21C-0F49-939F-8F12230B0D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21C-0F49-939F-8F12230B0D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Clean!$U$135:$U$137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1C-0F49-939F-8F12230B0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6CC86-58EB-5F4B-A4A2-39B6E15C8016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5646-A00B-3942-B201-4EB41B9B77BE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4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30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290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6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63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53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0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4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% change 6.4% (1.6/25.1) to 5.1% (1.7/33.4)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75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0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0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46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8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1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0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24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88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59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52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7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2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14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2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93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0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40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6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05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8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68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6032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Opening Slide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9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0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  <p:sp>
        <p:nvSpPr>
          <p:cNvPr id="5" name="Date Placeholder 2"/>
          <p:cNvSpPr txBox="1">
            <a:spLocks/>
          </p:cNvSpPr>
          <p:nvPr userDrawn="1"/>
        </p:nvSpPr>
        <p:spPr>
          <a:xfrm>
            <a:off x="1265531" y="6400337"/>
            <a:ext cx="5838705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PRIVILEGED AND CONFIDENTIAL ATTORNEY-CLIENT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137430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17"/>
            <a:ext cx="5448080" cy="252376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Type your highly motivational phrase here and impress </a:t>
            </a:r>
            <a:br>
              <a:rPr lang="en-US" dirty="0"/>
            </a:br>
            <a:r>
              <a:rPr lang="en-US" dirty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75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5439486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4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Here are some charts </a:t>
            </a:r>
            <a:br>
              <a:rPr lang="en-US" dirty="0"/>
            </a:br>
            <a:r>
              <a:rPr lang="en-US" dirty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2"/>
            <a:ext cx="402059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2"/>
            <a:ext cx="4020042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chart has </a:t>
            </a:r>
            <a:br>
              <a:rPr lang="en-US" dirty="0"/>
            </a:br>
            <a:r>
              <a:rPr lang="en-US" dirty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2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2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265531" y="6400337"/>
            <a:ext cx="5838705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PRIVILEGED AND CONFIDENTIAL ATTORNEY-CLIENT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9668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2" y="457202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6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5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17" y="457235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endParaRPr lang="en-US" dirty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1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9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34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34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34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4" y="6397876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51" y="6467787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17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3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6032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Opening Slide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047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7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047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99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5448080" cy="252376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Type your highly motivational phrase here and impress </a:t>
            </a:r>
            <a:br>
              <a:rPr lang="en-US" dirty="0"/>
            </a:br>
            <a:r>
              <a:rPr lang="en-US" dirty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9CAAF27-7F14-4A41-B92D-737E16705F5E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6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3"/>
            <a:ext cx="5439487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6374ACDB-0DB6-40B6-B2A3-C5D7A65E3578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07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Here are some charts </a:t>
            </a:r>
            <a:br>
              <a:rPr lang="en-US" dirty="0"/>
            </a:br>
            <a:r>
              <a:rPr lang="en-US" dirty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3"/>
            <a:ext cx="4020591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3"/>
            <a:ext cx="4020043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1FAB4202-AACD-4CD7-8F5E-EE6966BD365E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77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chart has </a:t>
            </a:r>
            <a:br>
              <a:rPr lang="en-US" dirty="0"/>
            </a:br>
            <a:r>
              <a:rPr lang="en-US" dirty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3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3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E34D75D-2EE5-4133-9865-15B88B59F887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3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6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504FDD5F-D9BB-408F-A71F-4B9B0FC247BB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8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1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endParaRPr lang="en-US" dirty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C2CD2E9A-0739-453A-837B-4F4A42C78F71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24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E943ABE7-8CC4-4662-B996-33464C2E769D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77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53293FFD-AB2C-47DE-BC4E-8B9F457D36FF}" type="datetime1">
              <a:rPr lang="en-US" smtClean="0"/>
              <a:t>1/20/2020</a:t>
            </a:fld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7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271AD9-25EB-D549-A169-CA4E495F93A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" y="6221147"/>
            <a:ext cx="571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044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A93CC-C4FE-43A1-9ACD-011D0A5682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F7A87A-A5E6-4516-AB1E-4A284E474E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10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Opening Slide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9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2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5448080" cy="2542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Type your highly motivational phrase here and impress </a:t>
            </a:r>
            <a:br>
              <a:rPr lang="en-US" dirty="0"/>
            </a:br>
            <a:r>
              <a:rPr lang="en-US" dirty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5439486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Here are some charts </a:t>
            </a:r>
            <a:br>
              <a:rPr lang="en-US" dirty="0"/>
            </a:br>
            <a:r>
              <a:rPr lang="en-US" dirty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402059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2"/>
            <a:ext cx="4020042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3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chart has </a:t>
            </a:r>
            <a:br>
              <a:rPr lang="en-US" dirty="0"/>
            </a:br>
            <a:r>
              <a:rPr lang="en-US" dirty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2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2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9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2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5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26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457200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endParaRPr lang="en-US" dirty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5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3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4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88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604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Opening Slide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72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80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5448080" cy="2542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Type your highly motivational phrase here and impress </a:t>
            </a:r>
            <a:br>
              <a:rPr lang="en-US" dirty="0"/>
            </a:br>
            <a:r>
              <a:rPr lang="en-US" dirty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2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5439486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Here are some charts </a:t>
            </a:r>
            <a:br>
              <a:rPr lang="en-US" dirty="0"/>
            </a:br>
            <a:r>
              <a:rPr lang="en-US" dirty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402059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2"/>
            <a:ext cx="4020042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26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chart has </a:t>
            </a:r>
            <a:br>
              <a:rPr lang="en-US" dirty="0"/>
            </a:br>
            <a:r>
              <a:rPr lang="en-US" dirty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2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2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59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2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5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5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457200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endParaRPr lang="en-US" dirty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9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75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1/20/2020</a:t>
            </a:fld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7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28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271AD9-25EB-D549-A169-CA4E495F93AD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" y="6221147"/>
            <a:ext cx="571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64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A91A89-B7A8-4740-A95D-19E83952C17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FDA14C-C8AD-B04D-B56B-7A60EA8BD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t="13138"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CED47-073A-B343-A97A-41C516604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550526"/>
            <a:ext cx="6858000" cy="2583808"/>
          </a:xfrm>
        </p:spPr>
        <p:txBody>
          <a:bodyPr anchor="b">
            <a:normAutofit/>
          </a:bodyPr>
          <a:lstStyle>
            <a:lvl1pPr algn="ctr"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94E4E-B926-6C4C-9048-9061F7C5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272139"/>
            <a:ext cx="6858000" cy="666135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129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F94DFF-F04F-6F45-AB6E-457B64B02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5188" y="421642"/>
            <a:ext cx="3214688" cy="2177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12084F-F723-754D-8403-C0E43FA3FD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71766" y="669837"/>
            <a:ext cx="772518" cy="5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751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5D53-3E82-A342-B0AD-32380000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3245"/>
            <a:ext cx="7886700" cy="1325563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38DA6-E5DC-9041-BC2B-8A0F4D92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6301"/>
            <a:ext cx="7886700" cy="429613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78CA9-F5E6-6444-82DA-2040A1A68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653" r="53106"/>
          <a:stretch/>
        </p:blipFill>
        <p:spPr>
          <a:xfrm>
            <a:off x="569657" y="282674"/>
            <a:ext cx="735823" cy="57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A99EF8-FDB1-A74B-8DC4-C1B928DDB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1312" y="107588"/>
            <a:ext cx="1260740" cy="8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56107-F58D-904D-A807-D7C722F884BE}" type="datetimeFigureOut">
              <a:rPr lang="en-US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39AC3-0E75-AD46-AE71-AE18BB921AE3}" type="slidenum">
              <a:rPr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A56DA-89BE-4F7B-B5AB-8F0DC7C89AD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8622D-1888-490B-ABCC-55947AAE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30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6763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9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733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8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068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8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5145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AF986-7E1E-9A41-B747-2A49EEC7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97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F0674-D578-8948-9EAC-B735A3E8A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418735"/>
            <a:ext cx="7886700" cy="402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92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6837" y="6205831"/>
            <a:ext cx="105003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10" dirty="0">
                <a:solidFill>
                  <a:srgbClr val="FFFFFF"/>
                </a:solidFill>
              </a:rPr>
              <a:t>Tom Andriola</a:t>
            </a:r>
          </a:p>
          <a:p>
            <a:r>
              <a:rPr lang="en-US" sz="1400" spc="10" dirty="0">
                <a:solidFill>
                  <a:srgbClr val="FFFFFF"/>
                </a:solidFill>
              </a:rPr>
              <a:t>23.01.2020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837" y="2533233"/>
            <a:ext cx="2773195" cy="6001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00" kern="1400" spc="100" dirty="0">
                <a:solidFill>
                  <a:srgbClr val="FFFFFF"/>
                </a:solidFill>
                <a:cs typeface="Arial"/>
              </a:rPr>
              <a:t>Introduction</a:t>
            </a:r>
            <a:endParaRPr lang="en-US" sz="3900" kern="1400" spc="10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pic>
        <p:nvPicPr>
          <p:cNvPr id="5" name="Picture 3" descr="Seal_wordmar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1955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0" y="1008569"/>
            <a:ext cx="7207525" cy="50486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446" y="101568"/>
            <a:ext cx="8322627" cy="872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 for Communication &amp; Escalation</a:t>
            </a:r>
          </a:p>
          <a:p>
            <a:pPr marL="0" marR="0" lvl="0" indent="0" algn="l" defTabSz="457200" rtl="0" eaLnBrk="1" fontAlgn="auto" latinLnBrk="0" hangingPunct="1">
              <a:lnSpc>
                <a:spcPct val="8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“When in doubt, report”</a:t>
            </a:r>
          </a:p>
        </p:txBody>
      </p:sp>
    </p:spTree>
    <p:extLst>
      <p:ext uri="{BB962C8B-B14F-4D97-AF65-F5344CB8AC3E}">
        <p14:creationId xmlns:p14="http://schemas.microsoft.com/office/powerpoint/2010/main" val="40559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C5D4D-917E-4C34-86FA-F63A30F97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7" y="946308"/>
            <a:ext cx="8874025" cy="49894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02F551-52F6-4401-B349-29FA0F8EE385}"/>
              </a:ext>
            </a:extLst>
          </p:cNvPr>
          <p:cNvSpPr/>
          <p:nvPr/>
        </p:nvSpPr>
        <p:spPr>
          <a:xfrm>
            <a:off x="299324" y="164628"/>
            <a:ext cx="8322627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Enterprise Visibility</a:t>
            </a:r>
          </a:p>
        </p:txBody>
      </p:sp>
    </p:spTree>
    <p:extLst>
      <p:ext uri="{BB962C8B-B14F-4D97-AF65-F5344CB8AC3E}">
        <p14:creationId xmlns:p14="http://schemas.microsoft.com/office/powerpoint/2010/main" val="372693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DF946-8736-4275-81C0-0C47C6122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6"/>
          <a:stretch/>
        </p:blipFill>
        <p:spPr>
          <a:xfrm>
            <a:off x="3394841" y="992049"/>
            <a:ext cx="5749159" cy="1664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8E5021-C27E-4763-B41D-201F620A1EDF}"/>
              </a:ext>
            </a:extLst>
          </p:cNvPr>
          <p:cNvSpPr/>
          <p:nvPr/>
        </p:nvSpPr>
        <p:spPr>
          <a:xfrm>
            <a:off x="162909" y="116635"/>
            <a:ext cx="8833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ea typeface="Times New Roman" panose="02020603050405020304" pitchFamily="18" charset="0"/>
              </a:rPr>
              <a:t>Absorbing the backlash &amp; restoring equilibrium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E3CBD-4072-49D0-8F5C-1C81EA60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2281"/>
            <a:ext cx="5915224" cy="42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8" y="1136009"/>
            <a:ext cx="8592651" cy="545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1085" y="188130"/>
            <a:ext cx="8229600" cy="76460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</a:rPr>
              <a:t>The Cyber Coordination Center (CCC)</a:t>
            </a:r>
          </a:p>
        </p:txBody>
      </p:sp>
    </p:spTree>
    <p:extLst>
      <p:ext uri="{BB962C8B-B14F-4D97-AF65-F5344CB8AC3E}">
        <p14:creationId xmlns:p14="http://schemas.microsoft.com/office/powerpoint/2010/main" val="284691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44843" y="207582"/>
            <a:ext cx="8229600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200" kern="1400" spc="100" dirty="0">
                <a:solidFill>
                  <a:srgbClr val="000000"/>
                </a:solidFill>
                <a:cs typeface=""/>
              </a:rPr>
              <a:t>Unevenness of capability &amp; adoption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22EB62-3087-964E-9548-12D03847DB17}"/>
              </a:ext>
            </a:extLst>
          </p:cNvPr>
          <p:cNvSpPr txBox="1"/>
          <p:nvPr/>
        </p:nvSpPr>
        <p:spPr>
          <a:xfrm>
            <a:off x="589086" y="1658463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Identify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9730086-25BC-8044-A514-82AB4362E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2185"/>
              </p:ext>
            </p:extLst>
          </p:nvPr>
        </p:nvGraphicFramePr>
        <p:xfrm>
          <a:off x="-131882" y="1935462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26D9A0C-7BC1-364B-A13A-33B5BCE4666A}"/>
              </a:ext>
            </a:extLst>
          </p:cNvPr>
          <p:cNvSpPr txBox="1"/>
          <p:nvPr/>
        </p:nvSpPr>
        <p:spPr>
          <a:xfrm>
            <a:off x="3658279" y="1658463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Protect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FFD43F7-42B5-B34B-A69C-D101C8254D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137677"/>
              </p:ext>
            </p:extLst>
          </p:nvPr>
        </p:nvGraphicFramePr>
        <p:xfrm>
          <a:off x="2940219" y="1964100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A0B9273-0F83-1B49-A03E-0762617520D5}"/>
              </a:ext>
            </a:extLst>
          </p:cNvPr>
          <p:cNvSpPr txBox="1"/>
          <p:nvPr/>
        </p:nvSpPr>
        <p:spPr>
          <a:xfrm>
            <a:off x="6730381" y="1658463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Detect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4383055C-89D9-D444-9352-220E8E03B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331987"/>
              </p:ext>
            </p:extLst>
          </p:nvPr>
        </p:nvGraphicFramePr>
        <p:xfrm>
          <a:off x="6012320" y="1935462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FEAE9091-BE4C-1040-8FA8-F35584B9DE92}"/>
              </a:ext>
            </a:extLst>
          </p:cNvPr>
          <p:cNvSpPr txBox="1"/>
          <p:nvPr/>
        </p:nvSpPr>
        <p:spPr>
          <a:xfrm>
            <a:off x="1582618" y="4131362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Respond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D2353234-308A-874E-BACE-D5CFC9E58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192295"/>
              </p:ext>
            </p:extLst>
          </p:nvPr>
        </p:nvGraphicFramePr>
        <p:xfrm>
          <a:off x="444843" y="4395339"/>
          <a:ext cx="5667777" cy="2472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05037A7F-2969-5D4E-B3EA-3970ADF183F9}"/>
              </a:ext>
            </a:extLst>
          </p:cNvPr>
          <p:cNvSpPr txBox="1"/>
          <p:nvPr/>
        </p:nvSpPr>
        <p:spPr>
          <a:xfrm>
            <a:off x="5939249" y="4131362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Recover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30BB400-14D6-BC40-A8EA-CC3FF2DF41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525338"/>
              </p:ext>
            </p:extLst>
          </p:nvPr>
        </p:nvGraphicFramePr>
        <p:xfrm>
          <a:off x="5232069" y="4408361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5FD3160-454F-8946-9CF5-8F0E9B6F1478}"/>
              </a:ext>
            </a:extLst>
          </p:cNvPr>
          <p:cNvSpPr txBox="1"/>
          <p:nvPr/>
        </p:nvSpPr>
        <p:spPr>
          <a:xfrm>
            <a:off x="350324" y="1016453"/>
            <a:ext cx="847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</a:rPr>
              <a:t>UC locations represented after performing NIST framework assessment</a:t>
            </a:r>
          </a:p>
        </p:txBody>
      </p:sp>
    </p:spTree>
    <p:extLst>
      <p:ext uri="{BB962C8B-B14F-4D97-AF65-F5344CB8AC3E}">
        <p14:creationId xmlns:p14="http://schemas.microsoft.com/office/powerpoint/2010/main" val="51028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6834" y="274278"/>
            <a:ext cx="77798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kern="1400" spc="100" dirty="0">
                <a:solidFill>
                  <a:srgbClr val="000000"/>
                </a:solidFill>
                <a:latin typeface="+mj-lt"/>
                <a:cs typeface=""/>
              </a:rPr>
              <a:t>Critical capability: threat intelligence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54F17-5008-7D4F-88F8-38EB3031E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8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6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07" y="1025709"/>
            <a:ext cx="8507883" cy="5617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248" y="273005"/>
            <a:ext cx="799994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kern="1400" spc="100" dirty="0">
                <a:solidFill>
                  <a:srgbClr val="000000"/>
                </a:solidFill>
                <a:latin typeface="Arial"/>
              </a:rPr>
              <a:t>Attack </a:t>
            </a:r>
            <a:r>
              <a:rPr lang="en-US" sz="3200" kern="1400" spc="100" dirty="0">
                <a:solidFill>
                  <a:srgbClr val="000000"/>
                </a:solidFill>
                <a:latin typeface="Arial"/>
              </a:rPr>
              <a:t>response</a:t>
            </a:r>
            <a:r>
              <a:rPr lang="en-US" sz="3400" kern="1400" spc="100" dirty="0">
                <a:solidFill>
                  <a:srgbClr val="000000"/>
                </a:solidFill>
                <a:latin typeface="Arial"/>
              </a:rPr>
              <a:t> to threat intelligence</a:t>
            </a:r>
          </a:p>
        </p:txBody>
      </p:sp>
    </p:spTree>
    <p:extLst>
      <p:ext uri="{BB962C8B-B14F-4D97-AF65-F5344CB8AC3E}">
        <p14:creationId xmlns:p14="http://schemas.microsoft.com/office/powerpoint/2010/main" val="377692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15123B-CB1A-41F3-BBF1-57FBA69B8462}"/>
              </a:ext>
            </a:extLst>
          </p:cNvPr>
          <p:cNvSpPr txBox="1">
            <a:spLocks/>
          </p:cNvSpPr>
          <p:nvPr/>
        </p:nvSpPr>
        <p:spPr>
          <a:xfrm>
            <a:off x="0" y="186050"/>
            <a:ext cx="8848164" cy="99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algn="ctr"/>
            <a:r>
              <a:rPr lang="en-US" sz="3200" dirty="0">
                <a:solidFill>
                  <a:srgbClr val="000000"/>
                </a:solidFill>
              </a:rPr>
              <a:t>Example of Threat Intelligence Improvement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748E90-6051-47DB-BB06-BBFFAB328FF9}"/>
              </a:ext>
            </a:extLst>
          </p:cNvPr>
          <p:cNvSpPr txBox="1">
            <a:spLocks/>
          </p:cNvSpPr>
          <p:nvPr/>
        </p:nvSpPr>
        <p:spPr>
          <a:xfrm>
            <a:off x="357544" y="1362602"/>
            <a:ext cx="8490619" cy="32221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rgbClr val="0070C0"/>
                </a:solidFill>
              </a:rPr>
              <a:t>Law enforcement provided  5 IOCs, over a </a:t>
            </a:r>
            <a:r>
              <a:rPr lang="en-US" sz="2400" b="1" i="1" dirty="0">
                <a:solidFill>
                  <a:srgbClr val="0070C0"/>
                </a:solidFill>
              </a:rPr>
              <a:t>two day period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UC took that info to Intelligence Partner, and they provided over 12 IOCs related to the threat – </a:t>
            </a:r>
            <a:r>
              <a:rPr lang="en-US" sz="2400" b="1" i="1" dirty="0">
                <a:solidFill>
                  <a:srgbClr val="0070C0"/>
                </a:solidFill>
              </a:rPr>
              <a:t>in less than 30 minutes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A subset of Intelligence Partner (“Trust Circle”) provided over 50 IOCs, a detailed analysis, and information from a second law enforcement investigation, </a:t>
            </a:r>
            <a:r>
              <a:rPr lang="en-US" sz="2400" b="1" i="1" dirty="0">
                <a:solidFill>
                  <a:srgbClr val="0070C0"/>
                </a:solidFill>
              </a:rPr>
              <a:t>in less than 2 hours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This example demonstrates the improved ability to detect, investigate and respond to cyber threats that UC obtains via its threat intelligence network</a:t>
            </a:r>
          </a:p>
        </p:txBody>
      </p:sp>
    </p:spTree>
    <p:extLst>
      <p:ext uri="{BB962C8B-B14F-4D97-AF65-F5344CB8AC3E}">
        <p14:creationId xmlns:p14="http://schemas.microsoft.com/office/powerpoint/2010/main" val="1171620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AD84C8-03D9-3A44-8D7B-26BFBC314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1084860"/>
            <a:ext cx="7408863" cy="57731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463" y="358358"/>
            <a:ext cx="850106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kern="1400" spc="100" dirty="0">
                <a:solidFill>
                  <a:srgbClr val="000000"/>
                </a:solidFill>
                <a:latin typeface="+mj-lt"/>
                <a:cs typeface=""/>
              </a:rPr>
              <a:t>How are we measuring progress &amp; risk?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58303" y="5894553"/>
            <a:ext cx="442913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8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5446" y="233920"/>
            <a:ext cx="8322627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Cyber Insurance</a:t>
            </a:r>
          </a:p>
        </p:txBody>
      </p:sp>
      <p:sp>
        <p:nvSpPr>
          <p:cNvPr id="6" name="object 3"/>
          <p:cNvSpPr txBox="1"/>
          <p:nvPr/>
        </p:nvSpPr>
        <p:spPr>
          <a:xfrm>
            <a:off x="6905282" y="1344706"/>
            <a:ext cx="976593" cy="73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lvl="0" indent="56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  Conditions  Precedent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748809" y="1446909"/>
            <a:ext cx="1950944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Conditions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Precedent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6396094" y="2163632"/>
            <a:ext cx="1757643" cy="3463738"/>
          </a:xfrm>
          <a:custGeom>
            <a:avLst/>
            <a:gdLst/>
            <a:ahLst/>
            <a:cxnLst/>
            <a:rect l="l" t="t" r="r" b="b"/>
            <a:pathLst>
              <a:path w="1991995" h="3925570">
                <a:moveTo>
                  <a:pt x="0" y="0"/>
                </a:moveTo>
                <a:lnTo>
                  <a:pt x="0" y="3925062"/>
                </a:lnTo>
                <a:lnTo>
                  <a:pt x="1991868" y="3925062"/>
                </a:lnTo>
                <a:lnTo>
                  <a:pt x="199186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F97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835063" y="2163632"/>
            <a:ext cx="5561479" cy="3463738"/>
          </a:xfrm>
          <a:custGeom>
            <a:avLst/>
            <a:gdLst/>
            <a:ahLst/>
            <a:cxnLst/>
            <a:rect l="l" t="t" r="r" b="b"/>
            <a:pathLst>
              <a:path w="6303009" h="3925570">
                <a:moveTo>
                  <a:pt x="0" y="0"/>
                </a:moveTo>
                <a:lnTo>
                  <a:pt x="0" y="3925062"/>
                </a:lnTo>
                <a:lnTo>
                  <a:pt x="6302501" y="3925061"/>
                </a:lnTo>
                <a:lnTo>
                  <a:pt x="6302501" y="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7"/>
          <p:cNvSpPr/>
          <p:nvPr/>
        </p:nvSpPr>
        <p:spPr>
          <a:xfrm>
            <a:off x="1229061" y="5344534"/>
            <a:ext cx="587188" cy="0"/>
          </a:xfrm>
          <a:custGeom>
            <a:avLst/>
            <a:gdLst/>
            <a:ahLst/>
            <a:cxnLst/>
            <a:rect l="l" t="t" r="r" b="b"/>
            <a:pathLst>
              <a:path w="665480">
                <a:moveTo>
                  <a:pt x="0" y="0"/>
                </a:moveTo>
                <a:lnTo>
                  <a:pt x="665226" y="0"/>
                </a:lnTo>
              </a:path>
            </a:pathLst>
          </a:custGeom>
          <a:ln w="38100">
            <a:solidFill>
              <a:srgbClr val="1295D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2109171" y="5195271"/>
            <a:ext cx="587188" cy="166407"/>
          </a:xfrm>
          <a:custGeom>
            <a:avLst/>
            <a:gdLst/>
            <a:ahLst/>
            <a:cxnLst/>
            <a:rect l="l" t="t" r="r" b="b"/>
            <a:pathLst>
              <a:path w="665480" h="188595">
                <a:moveTo>
                  <a:pt x="665226" y="188213"/>
                </a:moveTo>
                <a:lnTo>
                  <a:pt x="665226" y="0"/>
                </a:lnTo>
                <a:lnTo>
                  <a:pt x="0" y="0"/>
                </a:lnTo>
                <a:lnTo>
                  <a:pt x="0" y="188213"/>
                </a:lnTo>
                <a:lnTo>
                  <a:pt x="665226" y="188213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2989954" y="5029200"/>
            <a:ext cx="586628" cy="332254"/>
          </a:xfrm>
          <a:custGeom>
            <a:avLst/>
            <a:gdLst/>
            <a:ahLst/>
            <a:cxnLst/>
            <a:rect l="l" t="t" r="r" b="b"/>
            <a:pathLst>
              <a:path w="664845" h="376554">
                <a:moveTo>
                  <a:pt x="664464" y="376427"/>
                </a:moveTo>
                <a:lnTo>
                  <a:pt x="664463" y="0"/>
                </a:lnTo>
                <a:lnTo>
                  <a:pt x="0" y="0"/>
                </a:lnTo>
                <a:lnTo>
                  <a:pt x="0" y="376427"/>
                </a:lnTo>
                <a:lnTo>
                  <a:pt x="664464" y="376427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3870063" y="5029200"/>
            <a:ext cx="586628" cy="332254"/>
          </a:xfrm>
          <a:custGeom>
            <a:avLst/>
            <a:gdLst/>
            <a:ahLst/>
            <a:cxnLst/>
            <a:rect l="l" t="t" r="r" b="b"/>
            <a:pathLst>
              <a:path w="664845" h="376554">
                <a:moveTo>
                  <a:pt x="664464" y="376427"/>
                </a:moveTo>
                <a:lnTo>
                  <a:pt x="664463" y="0"/>
                </a:lnTo>
                <a:lnTo>
                  <a:pt x="0" y="0"/>
                </a:lnTo>
                <a:lnTo>
                  <a:pt x="0" y="376427"/>
                </a:lnTo>
                <a:lnTo>
                  <a:pt x="664464" y="376427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1"/>
          <p:cNvSpPr/>
          <p:nvPr/>
        </p:nvSpPr>
        <p:spPr>
          <a:xfrm>
            <a:off x="4750173" y="4614358"/>
            <a:ext cx="587188" cy="747432"/>
          </a:xfrm>
          <a:custGeom>
            <a:avLst/>
            <a:gdLst/>
            <a:ahLst/>
            <a:cxnLst/>
            <a:rect l="l" t="t" r="r" b="b"/>
            <a:pathLst>
              <a:path w="665479" h="847089">
                <a:moveTo>
                  <a:pt x="665226" y="846582"/>
                </a:moveTo>
                <a:lnTo>
                  <a:pt x="665226" y="0"/>
                </a:lnTo>
                <a:lnTo>
                  <a:pt x="0" y="0"/>
                </a:lnTo>
                <a:lnTo>
                  <a:pt x="0" y="846582"/>
                </a:lnTo>
                <a:lnTo>
                  <a:pt x="665226" y="846582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5630284" y="4697730"/>
            <a:ext cx="587188" cy="663949"/>
          </a:xfrm>
          <a:custGeom>
            <a:avLst/>
            <a:gdLst/>
            <a:ahLst/>
            <a:cxnLst/>
            <a:rect l="l" t="t" r="r" b="b"/>
            <a:pathLst>
              <a:path w="665479" h="752475">
                <a:moveTo>
                  <a:pt x="665226" y="752093"/>
                </a:moveTo>
                <a:lnTo>
                  <a:pt x="665226" y="0"/>
                </a:lnTo>
                <a:lnTo>
                  <a:pt x="0" y="0"/>
                </a:lnTo>
                <a:lnTo>
                  <a:pt x="0" y="752093"/>
                </a:lnTo>
                <a:lnTo>
                  <a:pt x="665226" y="752093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3"/>
          <p:cNvSpPr/>
          <p:nvPr/>
        </p:nvSpPr>
        <p:spPr>
          <a:xfrm>
            <a:off x="6510393" y="4034118"/>
            <a:ext cx="587188" cy="1327337"/>
          </a:xfrm>
          <a:custGeom>
            <a:avLst/>
            <a:gdLst/>
            <a:ahLst/>
            <a:cxnLst/>
            <a:rect l="l" t="t" r="r" b="b"/>
            <a:pathLst>
              <a:path w="665479" h="1504314">
                <a:moveTo>
                  <a:pt x="665226" y="1504188"/>
                </a:moveTo>
                <a:lnTo>
                  <a:pt x="665226" y="0"/>
                </a:lnTo>
                <a:lnTo>
                  <a:pt x="0" y="0"/>
                </a:lnTo>
                <a:lnTo>
                  <a:pt x="0" y="1504188"/>
                </a:lnTo>
                <a:lnTo>
                  <a:pt x="665226" y="1504188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7390504" y="3701975"/>
            <a:ext cx="587188" cy="1659591"/>
          </a:xfrm>
          <a:custGeom>
            <a:avLst/>
            <a:gdLst/>
            <a:ahLst/>
            <a:cxnLst/>
            <a:rect l="l" t="t" r="r" b="b"/>
            <a:pathLst>
              <a:path w="665479" h="1880870">
                <a:moveTo>
                  <a:pt x="665226" y="1880615"/>
                </a:moveTo>
                <a:lnTo>
                  <a:pt x="665226" y="0"/>
                </a:lnTo>
                <a:lnTo>
                  <a:pt x="0" y="0"/>
                </a:lnTo>
                <a:lnTo>
                  <a:pt x="0" y="1880615"/>
                </a:lnTo>
                <a:lnTo>
                  <a:pt x="665226" y="1880615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5"/>
          <p:cNvSpPr/>
          <p:nvPr/>
        </p:nvSpPr>
        <p:spPr>
          <a:xfrm>
            <a:off x="1225026" y="3697941"/>
            <a:ext cx="6757147" cy="1668556"/>
          </a:xfrm>
          <a:custGeom>
            <a:avLst/>
            <a:gdLst/>
            <a:ahLst/>
            <a:cxnLst/>
            <a:rect l="l" t="t" r="r" b="b"/>
            <a:pathLst>
              <a:path w="7658100" h="1891029">
                <a:moveTo>
                  <a:pt x="675132" y="1888236"/>
                </a:moveTo>
                <a:lnTo>
                  <a:pt x="675132" y="1844802"/>
                </a:lnTo>
                <a:lnTo>
                  <a:pt x="672846" y="1842515"/>
                </a:lnTo>
                <a:lnTo>
                  <a:pt x="2285" y="1842515"/>
                </a:lnTo>
                <a:lnTo>
                  <a:pt x="0" y="1844802"/>
                </a:lnTo>
                <a:lnTo>
                  <a:pt x="0" y="1888236"/>
                </a:lnTo>
                <a:lnTo>
                  <a:pt x="2286" y="1890521"/>
                </a:lnTo>
                <a:lnTo>
                  <a:pt x="4571" y="1890521"/>
                </a:lnTo>
                <a:lnTo>
                  <a:pt x="4572" y="1852421"/>
                </a:lnTo>
                <a:lnTo>
                  <a:pt x="9906" y="1847088"/>
                </a:lnTo>
                <a:lnTo>
                  <a:pt x="9906" y="1852421"/>
                </a:lnTo>
                <a:lnTo>
                  <a:pt x="665226" y="1852421"/>
                </a:lnTo>
                <a:lnTo>
                  <a:pt x="665226" y="1847088"/>
                </a:lnTo>
                <a:lnTo>
                  <a:pt x="669798" y="1852421"/>
                </a:lnTo>
                <a:lnTo>
                  <a:pt x="669798" y="1890521"/>
                </a:lnTo>
                <a:lnTo>
                  <a:pt x="672846" y="1890521"/>
                </a:lnTo>
                <a:lnTo>
                  <a:pt x="675132" y="1888236"/>
                </a:lnTo>
                <a:close/>
              </a:path>
              <a:path w="7658100" h="1891029">
                <a:moveTo>
                  <a:pt x="9906" y="1852421"/>
                </a:moveTo>
                <a:lnTo>
                  <a:pt x="9906" y="1847088"/>
                </a:lnTo>
                <a:lnTo>
                  <a:pt x="4572" y="1852421"/>
                </a:lnTo>
                <a:lnTo>
                  <a:pt x="9906" y="1852421"/>
                </a:lnTo>
                <a:close/>
              </a:path>
              <a:path w="7658100" h="1891029">
                <a:moveTo>
                  <a:pt x="9906" y="1880615"/>
                </a:moveTo>
                <a:lnTo>
                  <a:pt x="9906" y="1852421"/>
                </a:lnTo>
                <a:lnTo>
                  <a:pt x="4572" y="1852421"/>
                </a:lnTo>
                <a:lnTo>
                  <a:pt x="4572" y="1880615"/>
                </a:lnTo>
                <a:lnTo>
                  <a:pt x="9906" y="1880615"/>
                </a:lnTo>
                <a:close/>
              </a:path>
              <a:path w="7658100" h="1891029">
                <a:moveTo>
                  <a:pt x="669798" y="1880615"/>
                </a:moveTo>
                <a:lnTo>
                  <a:pt x="4572" y="1880615"/>
                </a:lnTo>
                <a:lnTo>
                  <a:pt x="9906" y="1885188"/>
                </a:lnTo>
                <a:lnTo>
                  <a:pt x="9906" y="1890521"/>
                </a:lnTo>
                <a:lnTo>
                  <a:pt x="665226" y="1890521"/>
                </a:lnTo>
                <a:lnTo>
                  <a:pt x="665226" y="1885188"/>
                </a:lnTo>
                <a:lnTo>
                  <a:pt x="669798" y="1880615"/>
                </a:lnTo>
                <a:close/>
              </a:path>
              <a:path w="7658100" h="1891029">
                <a:moveTo>
                  <a:pt x="9906" y="1890521"/>
                </a:moveTo>
                <a:lnTo>
                  <a:pt x="9906" y="1885188"/>
                </a:lnTo>
                <a:lnTo>
                  <a:pt x="4572" y="1880615"/>
                </a:lnTo>
                <a:lnTo>
                  <a:pt x="4571" y="1890521"/>
                </a:lnTo>
                <a:lnTo>
                  <a:pt x="9906" y="1890521"/>
                </a:lnTo>
                <a:close/>
              </a:path>
              <a:path w="7658100" h="1891029">
                <a:moveTo>
                  <a:pt x="669798" y="1852421"/>
                </a:moveTo>
                <a:lnTo>
                  <a:pt x="665226" y="1847088"/>
                </a:lnTo>
                <a:lnTo>
                  <a:pt x="665226" y="1852421"/>
                </a:lnTo>
                <a:lnTo>
                  <a:pt x="669798" y="1852421"/>
                </a:lnTo>
                <a:close/>
              </a:path>
              <a:path w="7658100" h="1891029">
                <a:moveTo>
                  <a:pt x="669798" y="1880615"/>
                </a:moveTo>
                <a:lnTo>
                  <a:pt x="669798" y="1852421"/>
                </a:lnTo>
                <a:lnTo>
                  <a:pt x="665226" y="1852421"/>
                </a:lnTo>
                <a:lnTo>
                  <a:pt x="665226" y="1880615"/>
                </a:lnTo>
                <a:lnTo>
                  <a:pt x="669798" y="1880615"/>
                </a:lnTo>
                <a:close/>
              </a:path>
              <a:path w="7658100" h="1891029">
                <a:moveTo>
                  <a:pt x="669798" y="1890521"/>
                </a:moveTo>
                <a:lnTo>
                  <a:pt x="669798" y="1880615"/>
                </a:lnTo>
                <a:lnTo>
                  <a:pt x="665226" y="1885188"/>
                </a:lnTo>
                <a:lnTo>
                  <a:pt x="665226" y="1890521"/>
                </a:lnTo>
                <a:lnTo>
                  <a:pt x="669798" y="1890521"/>
                </a:lnTo>
                <a:close/>
              </a:path>
              <a:path w="7658100" h="1891029">
                <a:moveTo>
                  <a:pt x="1672589" y="1888235"/>
                </a:moveTo>
                <a:lnTo>
                  <a:pt x="1672589" y="1694688"/>
                </a:lnTo>
                <a:lnTo>
                  <a:pt x="1670304" y="1692402"/>
                </a:lnTo>
                <a:lnTo>
                  <a:pt x="999744" y="1692402"/>
                </a:lnTo>
                <a:lnTo>
                  <a:pt x="997458" y="1694688"/>
                </a:lnTo>
                <a:lnTo>
                  <a:pt x="997458" y="1888236"/>
                </a:lnTo>
                <a:lnTo>
                  <a:pt x="999744" y="1890521"/>
                </a:lnTo>
                <a:lnTo>
                  <a:pt x="1002030" y="1890521"/>
                </a:lnTo>
                <a:lnTo>
                  <a:pt x="1002030" y="1702308"/>
                </a:lnTo>
                <a:lnTo>
                  <a:pt x="1007363" y="1696974"/>
                </a:lnTo>
                <a:lnTo>
                  <a:pt x="1007363" y="1702308"/>
                </a:lnTo>
                <a:lnTo>
                  <a:pt x="1662683" y="1702308"/>
                </a:lnTo>
                <a:lnTo>
                  <a:pt x="1662683" y="1696973"/>
                </a:lnTo>
                <a:lnTo>
                  <a:pt x="1667256" y="1702308"/>
                </a:lnTo>
                <a:lnTo>
                  <a:pt x="1667256" y="1890521"/>
                </a:lnTo>
                <a:lnTo>
                  <a:pt x="1670304" y="1890521"/>
                </a:lnTo>
                <a:lnTo>
                  <a:pt x="1672589" y="1888235"/>
                </a:lnTo>
                <a:close/>
              </a:path>
              <a:path w="7658100" h="1891029">
                <a:moveTo>
                  <a:pt x="1007363" y="1702308"/>
                </a:moveTo>
                <a:lnTo>
                  <a:pt x="1007363" y="1696974"/>
                </a:lnTo>
                <a:lnTo>
                  <a:pt x="1002030" y="1702308"/>
                </a:lnTo>
                <a:lnTo>
                  <a:pt x="1007363" y="1702308"/>
                </a:lnTo>
                <a:close/>
              </a:path>
              <a:path w="7658100" h="1891029">
                <a:moveTo>
                  <a:pt x="1007363" y="1880615"/>
                </a:moveTo>
                <a:lnTo>
                  <a:pt x="1007363" y="1702308"/>
                </a:lnTo>
                <a:lnTo>
                  <a:pt x="1002030" y="1702308"/>
                </a:lnTo>
                <a:lnTo>
                  <a:pt x="1002030" y="1880615"/>
                </a:lnTo>
                <a:lnTo>
                  <a:pt x="1007363" y="1880615"/>
                </a:lnTo>
                <a:close/>
              </a:path>
              <a:path w="7658100" h="1891029">
                <a:moveTo>
                  <a:pt x="1667256" y="1880615"/>
                </a:moveTo>
                <a:lnTo>
                  <a:pt x="1002030" y="1880615"/>
                </a:lnTo>
                <a:lnTo>
                  <a:pt x="1007363" y="1885188"/>
                </a:lnTo>
                <a:lnTo>
                  <a:pt x="1007363" y="1890521"/>
                </a:lnTo>
                <a:lnTo>
                  <a:pt x="1662683" y="1890521"/>
                </a:lnTo>
                <a:lnTo>
                  <a:pt x="1662683" y="1885188"/>
                </a:lnTo>
                <a:lnTo>
                  <a:pt x="1667256" y="1880615"/>
                </a:lnTo>
                <a:close/>
              </a:path>
              <a:path w="7658100" h="1891029">
                <a:moveTo>
                  <a:pt x="1007363" y="1890521"/>
                </a:moveTo>
                <a:lnTo>
                  <a:pt x="1007363" y="1885188"/>
                </a:lnTo>
                <a:lnTo>
                  <a:pt x="1002030" y="1880615"/>
                </a:lnTo>
                <a:lnTo>
                  <a:pt x="1002030" y="1890521"/>
                </a:lnTo>
                <a:lnTo>
                  <a:pt x="1007363" y="1890521"/>
                </a:lnTo>
                <a:close/>
              </a:path>
              <a:path w="7658100" h="1891029">
                <a:moveTo>
                  <a:pt x="1667256" y="1702308"/>
                </a:moveTo>
                <a:lnTo>
                  <a:pt x="1662683" y="1696973"/>
                </a:lnTo>
                <a:lnTo>
                  <a:pt x="1662683" y="1702308"/>
                </a:lnTo>
                <a:lnTo>
                  <a:pt x="1667256" y="1702308"/>
                </a:lnTo>
                <a:close/>
              </a:path>
              <a:path w="7658100" h="1891029">
                <a:moveTo>
                  <a:pt x="1667256" y="1880615"/>
                </a:moveTo>
                <a:lnTo>
                  <a:pt x="1667256" y="1702308"/>
                </a:lnTo>
                <a:lnTo>
                  <a:pt x="1662683" y="1702308"/>
                </a:lnTo>
                <a:lnTo>
                  <a:pt x="1662683" y="1880615"/>
                </a:lnTo>
                <a:lnTo>
                  <a:pt x="1667256" y="1880615"/>
                </a:lnTo>
                <a:close/>
              </a:path>
              <a:path w="7658100" h="1891029">
                <a:moveTo>
                  <a:pt x="1667256" y="1890521"/>
                </a:moveTo>
                <a:lnTo>
                  <a:pt x="1667256" y="1880615"/>
                </a:lnTo>
                <a:lnTo>
                  <a:pt x="1662683" y="1885188"/>
                </a:lnTo>
                <a:lnTo>
                  <a:pt x="1662683" y="1890521"/>
                </a:lnTo>
                <a:lnTo>
                  <a:pt x="1667256" y="1890521"/>
                </a:lnTo>
                <a:close/>
              </a:path>
              <a:path w="7658100" h="1891029">
                <a:moveTo>
                  <a:pt x="2670048" y="1888235"/>
                </a:moveTo>
                <a:lnTo>
                  <a:pt x="2670048" y="1506473"/>
                </a:lnTo>
                <a:lnTo>
                  <a:pt x="2667762" y="1504187"/>
                </a:lnTo>
                <a:lnTo>
                  <a:pt x="1997964" y="1504187"/>
                </a:lnTo>
                <a:lnTo>
                  <a:pt x="1995677" y="1506473"/>
                </a:lnTo>
                <a:lnTo>
                  <a:pt x="1995677" y="1888235"/>
                </a:lnTo>
                <a:lnTo>
                  <a:pt x="1997964" y="1890521"/>
                </a:lnTo>
                <a:lnTo>
                  <a:pt x="2000250" y="1890521"/>
                </a:lnTo>
                <a:lnTo>
                  <a:pt x="2000250" y="1514093"/>
                </a:lnTo>
                <a:lnTo>
                  <a:pt x="2005583" y="1508759"/>
                </a:lnTo>
                <a:lnTo>
                  <a:pt x="2005583" y="1514093"/>
                </a:lnTo>
                <a:lnTo>
                  <a:pt x="2660142" y="1514093"/>
                </a:lnTo>
                <a:lnTo>
                  <a:pt x="2660142" y="1508759"/>
                </a:lnTo>
                <a:lnTo>
                  <a:pt x="2664714" y="1514093"/>
                </a:lnTo>
                <a:lnTo>
                  <a:pt x="2664714" y="1890521"/>
                </a:lnTo>
                <a:lnTo>
                  <a:pt x="2667762" y="1890521"/>
                </a:lnTo>
                <a:lnTo>
                  <a:pt x="2670048" y="1888235"/>
                </a:lnTo>
                <a:close/>
              </a:path>
              <a:path w="7658100" h="1891029">
                <a:moveTo>
                  <a:pt x="2005583" y="1514093"/>
                </a:moveTo>
                <a:lnTo>
                  <a:pt x="2005583" y="1508759"/>
                </a:lnTo>
                <a:lnTo>
                  <a:pt x="2000250" y="1514093"/>
                </a:lnTo>
                <a:lnTo>
                  <a:pt x="2005583" y="1514093"/>
                </a:lnTo>
                <a:close/>
              </a:path>
              <a:path w="7658100" h="1891029">
                <a:moveTo>
                  <a:pt x="2005583" y="1880615"/>
                </a:moveTo>
                <a:lnTo>
                  <a:pt x="2005583" y="1514093"/>
                </a:lnTo>
                <a:lnTo>
                  <a:pt x="2000250" y="1514093"/>
                </a:lnTo>
                <a:lnTo>
                  <a:pt x="2000250" y="1880615"/>
                </a:lnTo>
                <a:lnTo>
                  <a:pt x="2005583" y="1880615"/>
                </a:lnTo>
                <a:close/>
              </a:path>
              <a:path w="7658100" h="1891029">
                <a:moveTo>
                  <a:pt x="2664714" y="1880615"/>
                </a:moveTo>
                <a:lnTo>
                  <a:pt x="2000250" y="1880615"/>
                </a:lnTo>
                <a:lnTo>
                  <a:pt x="2005583" y="1885188"/>
                </a:lnTo>
                <a:lnTo>
                  <a:pt x="2005583" y="1890521"/>
                </a:lnTo>
                <a:lnTo>
                  <a:pt x="2660142" y="1890521"/>
                </a:lnTo>
                <a:lnTo>
                  <a:pt x="2660142" y="1885188"/>
                </a:lnTo>
                <a:lnTo>
                  <a:pt x="2664714" y="1880615"/>
                </a:lnTo>
                <a:close/>
              </a:path>
              <a:path w="7658100" h="1891029">
                <a:moveTo>
                  <a:pt x="2005583" y="1890521"/>
                </a:moveTo>
                <a:lnTo>
                  <a:pt x="2005583" y="1885188"/>
                </a:lnTo>
                <a:lnTo>
                  <a:pt x="2000250" y="1880615"/>
                </a:lnTo>
                <a:lnTo>
                  <a:pt x="2000250" y="1890521"/>
                </a:lnTo>
                <a:lnTo>
                  <a:pt x="2005583" y="1890521"/>
                </a:lnTo>
                <a:close/>
              </a:path>
              <a:path w="7658100" h="1891029">
                <a:moveTo>
                  <a:pt x="2664714" y="1514093"/>
                </a:moveTo>
                <a:lnTo>
                  <a:pt x="2660142" y="1508759"/>
                </a:lnTo>
                <a:lnTo>
                  <a:pt x="2660142" y="1514093"/>
                </a:lnTo>
                <a:lnTo>
                  <a:pt x="2664714" y="1514093"/>
                </a:lnTo>
                <a:close/>
              </a:path>
              <a:path w="7658100" h="1891029">
                <a:moveTo>
                  <a:pt x="2664714" y="1880615"/>
                </a:moveTo>
                <a:lnTo>
                  <a:pt x="2664714" y="1514093"/>
                </a:lnTo>
                <a:lnTo>
                  <a:pt x="2660142" y="1514093"/>
                </a:lnTo>
                <a:lnTo>
                  <a:pt x="2660142" y="1880615"/>
                </a:lnTo>
                <a:lnTo>
                  <a:pt x="2664714" y="1880615"/>
                </a:lnTo>
                <a:close/>
              </a:path>
              <a:path w="7658100" h="1891029">
                <a:moveTo>
                  <a:pt x="2664714" y="1890521"/>
                </a:moveTo>
                <a:lnTo>
                  <a:pt x="2664714" y="1880615"/>
                </a:lnTo>
                <a:lnTo>
                  <a:pt x="2660142" y="1885188"/>
                </a:lnTo>
                <a:lnTo>
                  <a:pt x="2660142" y="1890521"/>
                </a:lnTo>
                <a:lnTo>
                  <a:pt x="2664714" y="1890521"/>
                </a:lnTo>
                <a:close/>
              </a:path>
              <a:path w="7658100" h="1891029">
                <a:moveTo>
                  <a:pt x="3667505" y="1888235"/>
                </a:moveTo>
                <a:lnTo>
                  <a:pt x="3667505" y="1506473"/>
                </a:lnTo>
                <a:lnTo>
                  <a:pt x="3665220" y="1504187"/>
                </a:lnTo>
                <a:lnTo>
                  <a:pt x="2995422" y="1504187"/>
                </a:lnTo>
                <a:lnTo>
                  <a:pt x="2993136" y="1506473"/>
                </a:lnTo>
                <a:lnTo>
                  <a:pt x="2993136" y="1888235"/>
                </a:lnTo>
                <a:lnTo>
                  <a:pt x="2995422" y="1890521"/>
                </a:lnTo>
                <a:lnTo>
                  <a:pt x="2997708" y="1890521"/>
                </a:lnTo>
                <a:lnTo>
                  <a:pt x="2997708" y="1514093"/>
                </a:lnTo>
                <a:lnTo>
                  <a:pt x="3003042" y="1508759"/>
                </a:lnTo>
                <a:lnTo>
                  <a:pt x="3003042" y="1514093"/>
                </a:lnTo>
                <a:lnTo>
                  <a:pt x="3657600" y="1514093"/>
                </a:lnTo>
                <a:lnTo>
                  <a:pt x="3657600" y="1508759"/>
                </a:lnTo>
                <a:lnTo>
                  <a:pt x="3662172" y="1514093"/>
                </a:lnTo>
                <a:lnTo>
                  <a:pt x="3662172" y="1890521"/>
                </a:lnTo>
                <a:lnTo>
                  <a:pt x="3665220" y="1890521"/>
                </a:lnTo>
                <a:lnTo>
                  <a:pt x="3667505" y="1888235"/>
                </a:lnTo>
                <a:close/>
              </a:path>
              <a:path w="7658100" h="1891029">
                <a:moveTo>
                  <a:pt x="3003042" y="1514093"/>
                </a:moveTo>
                <a:lnTo>
                  <a:pt x="3003042" y="1508759"/>
                </a:lnTo>
                <a:lnTo>
                  <a:pt x="2997708" y="1514093"/>
                </a:lnTo>
                <a:lnTo>
                  <a:pt x="3003042" y="1514093"/>
                </a:lnTo>
                <a:close/>
              </a:path>
              <a:path w="7658100" h="1891029">
                <a:moveTo>
                  <a:pt x="3003042" y="1880615"/>
                </a:moveTo>
                <a:lnTo>
                  <a:pt x="3003042" y="1514093"/>
                </a:lnTo>
                <a:lnTo>
                  <a:pt x="2997708" y="1514093"/>
                </a:lnTo>
                <a:lnTo>
                  <a:pt x="2997708" y="1880615"/>
                </a:lnTo>
                <a:lnTo>
                  <a:pt x="3003042" y="1880615"/>
                </a:lnTo>
                <a:close/>
              </a:path>
              <a:path w="7658100" h="1891029">
                <a:moveTo>
                  <a:pt x="3662172" y="1880615"/>
                </a:moveTo>
                <a:lnTo>
                  <a:pt x="2997708" y="1880615"/>
                </a:lnTo>
                <a:lnTo>
                  <a:pt x="3003042" y="1885187"/>
                </a:lnTo>
                <a:lnTo>
                  <a:pt x="3003042" y="1890521"/>
                </a:lnTo>
                <a:lnTo>
                  <a:pt x="3657600" y="1890521"/>
                </a:lnTo>
                <a:lnTo>
                  <a:pt x="3657600" y="1885187"/>
                </a:lnTo>
                <a:lnTo>
                  <a:pt x="3662172" y="1880615"/>
                </a:lnTo>
                <a:close/>
              </a:path>
              <a:path w="7658100" h="1891029">
                <a:moveTo>
                  <a:pt x="3003042" y="1890521"/>
                </a:moveTo>
                <a:lnTo>
                  <a:pt x="3003042" y="1885187"/>
                </a:lnTo>
                <a:lnTo>
                  <a:pt x="2997708" y="1880615"/>
                </a:lnTo>
                <a:lnTo>
                  <a:pt x="2997708" y="1890521"/>
                </a:lnTo>
                <a:lnTo>
                  <a:pt x="3003042" y="1890521"/>
                </a:lnTo>
                <a:close/>
              </a:path>
              <a:path w="7658100" h="1891029">
                <a:moveTo>
                  <a:pt x="3662172" y="1514093"/>
                </a:moveTo>
                <a:lnTo>
                  <a:pt x="3657600" y="1508759"/>
                </a:lnTo>
                <a:lnTo>
                  <a:pt x="3657600" y="1514093"/>
                </a:lnTo>
                <a:lnTo>
                  <a:pt x="3662172" y="1514093"/>
                </a:lnTo>
                <a:close/>
              </a:path>
              <a:path w="7658100" h="1891029">
                <a:moveTo>
                  <a:pt x="3662172" y="1880615"/>
                </a:moveTo>
                <a:lnTo>
                  <a:pt x="3662172" y="1514093"/>
                </a:lnTo>
                <a:lnTo>
                  <a:pt x="3657600" y="1514093"/>
                </a:lnTo>
                <a:lnTo>
                  <a:pt x="3657600" y="1880615"/>
                </a:lnTo>
                <a:lnTo>
                  <a:pt x="3662172" y="1880615"/>
                </a:lnTo>
                <a:close/>
              </a:path>
              <a:path w="7658100" h="1891029">
                <a:moveTo>
                  <a:pt x="3662172" y="1890521"/>
                </a:moveTo>
                <a:lnTo>
                  <a:pt x="3662172" y="1880615"/>
                </a:lnTo>
                <a:lnTo>
                  <a:pt x="3657600" y="1885187"/>
                </a:lnTo>
                <a:lnTo>
                  <a:pt x="3657600" y="1890521"/>
                </a:lnTo>
                <a:lnTo>
                  <a:pt x="3662172" y="1890521"/>
                </a:lnTo>
                <a:close/>
              </a:path>
              <a:path w="7658100" h="1891029">
                <a:moveTo>
                  <a:pt x="4665726" y="1888235"/>
                </a:moveTo>
                <a:lnTo>
                  <a:pt x="4665726" y="1036319"/>
                </a:lnTo>
                <a:lnTo>
                  <a:pt x="4663440" y="1034033"/>
                </a:lnTo>
                <a:lnTo>
                  <a:pt x="3992879" y="1034033"/>
                </a:lnTo>
                <a:lnTo>
                  <a:pt x="3990594" y="1036319"/>
                </a:lnTo>
                <a:lnTo>
                  <a:pt x="3990594" y="1888235"/>
                </a:lnTo>
                <a:lnTo>
                  <a:pt x="3992879" y="1890521"/>
                </a:lnTo>
                <a:lnTo>
                  <a:pt x="3995166" y="1890521"/>
                </a:lnTo>
                <a:lnTo>
                  <a:pt x="3995166" y="1043939"/>
                </a:lnTo>
                <a:lnTo>
                  <a:pt x="4000500" y="1038605"/>
                </a:lnTo>
                <a:lnTo>
                  <a:pt x="4000500" y="1043939"/>
                </a:lnTo>
                <a:lnTo>
                  <a:pt x="4655820" y="1043939"/>
                </a:lnTo>
                <a:lnTo>
                  <a:pt x="4655820" y="1038605"/>
                </a:lnTo>
                <a:lnTo>
                  <a:pt x="4660392" y="1043939"/>
                </a:lnTo>
                <a:lnTo>
                  <a:pt x="4660392" y="1890521"/>
                </a:lnTo>
                <a:lnTo>
                  <a:pt x="4663440" y="1890521"/>
                </a:lnTo>
                <a:lnTo>
                  <a:pt x="4665726" y="1888235"/>
                </a:lnTo>
                <a:close/>
              </a:path>
              <a:path w="7658100" h="1891029">
                <a:moveTo>
                  <a:pt x="4000500" y="1043939"/>
                </a:moveTo>
                <a:lnTo>
                  <a:pt x="4000500" y="1038605"/>
                </a:lnTo>
                <a:lnTo>
                  <a:pt x="3995166" y="1043939"/>
                </a:lnTo>
                <a:lnTo>
                  <a:pt x="4000500" y="1043939"/>
                </a:lnTo>
                <a:close/>
              </a:path>
              <a:path w="7658100" h="1891029">
                <a:moveTo>
                  <a:pt x="4000500" y="1880615"/>
                </a:moveTo>
                <a:lnTo>
                  <a:pt x="4000500" y="1043939"/>
                </a:lnTo>
                <a:lnTo>
                  <a:pt x="3995166" y="1043939"/>
                </a:lnTo>
                <a:lnTo>
                  <a:pt x="3995166" y="1880615"/>
                </a:lnTo>
                <a:lnTo>
                  <a:pt x="4000500" y="1880615"/>
                </a:lnTo>
                <a:close/>
              </a:path>
              <a:path w="7658100" h="1891029">
                <a:moveTo>
                  <a:pt x="4660392" y="1880615"/>
                </a:moveTo>
                <a:lnTo>
                  <a:pt x="3995166" y="1880615"/>
                </a:lnTo>
                <a:lnTo>
                  <a:pt x="4000500" y="1885187"/>
                </a:lnTo>
                <a:lnTo>
                  <a:pt x="4000500" y="1890521"/>
                </a:lnTo>
                <a:lnTo>
                  <a:pt x="4655820" y="1890521"/>
                </a:lnTo>
                <a:lnTo>
                  <a:pt x="4655820" y="1885187"/>
                </a:lnTo>
                <a:lnTo>
                  <a:pt x="4660392" y="1880615"/>
                </a:lnTo>
                <a:close/>
              </a:path>
              <a:path w="7658100" h="1891029">
                <a:moveTo>
                  <a:pt x="4000500" y="1890521"/>
                </a:moveTo>
                <a:lnTo>
                  <a:pt x="4000500" y="1885187"/>
                </a:lnTo>
                <a:lnTo>
                  <a:pt x="3995166" y="1880615"/>
                </a:lnTo>
                <a:lnTo>
                  <a:pt x="3995166" y="1890521"/>
                </a:lnTo>
                <a:lnTo>
                  <a:pt x="4000500" y="1890521"/>
                </a:lnTo>
                <a:close/>
              </a:path>
              <a:path w="7658100" h="1891029">
                <a:moveTo>
                  <a:pt x="4660392" y="1043939"/>
                </a:moveTo>
                <a:lnTo>
                  <a:pt x="4655820" y="1038605"/>
                </a:lnTo>
                <a:lnTo>
                  <a:pt x="4655820" y="1043939"/>
                </a:lnTo>
                <a:lnTo>
                  <a:pt x="4660392" y="1043939"/>
                </a:lnTo>
                <a:close/>
              </a:path>
              <a:path w="7658100" h="1891029">
                <a:moveTo>
                  <a:pt x="4660392" y="1880615"/>
                </a:moveTo>
                <a:lnTo>
                  <a:pt x="4660392" y="1043939"/>
                </a:lnTo>
                <a:lnTo>
                  <a:pt x="4655820" y="1043939"/>
                </a:lnTo>
                <a:lnTo>
                  <a:pt x="4655820" y="1880615"/>
                </a:lnTo>
                <a:lnTo>
                  <a:pt x="4660392" y="1880615"/>
                </a:lnTo>
                <a:close/>
              </a:path>
              <a:path w="7658100" h="1891029">
                <a:moveTo>
                  <a:pt x="4660392" y="1890521"/>
                </a:moveTo>
                <a:lnTo>
                  <a:pt x="4660392" y="1880615"/>
                </a:lnTo>
                <a:lnTo>
                  <a:pt x="4655820" y="1885187"/>
                </a:lnTo>
                <a:lnTo>
                  <a:pt x="4655820" y="1890521"/>
                </a:lnTo>
                <a:lnTo>
                  <a:pt x="4660392" y="1890521"/>
                </a:lnTo>
                <a:close/>
              </a:path>
              <a:path w="7658100" h="1891029">
                <a:moveTo>
                  <a:pt x="5663184" y="1888235"/>
                </a:moveTo>
                <a:lnTo>
                  <a:pt x="5663184" y="1130807"/>
                </a:lnTo>
                <a:lnTo>
                  <a:pt x="5660898" y="1128521"/>
                </a:lnTo>
                <a:lnTo>
                  <a:pt x="4990338" y="1128521"/>
                </a:lnTo>
                <a:lnTo>
                  <a:pt x="4988052" y="1130807"/>
                </a:lnTo>
                <a:lnTo>
                  <a:pt x="4988052" y="1888235"/>
                </a:lnTo>
                <a:lnTo>
                  <a:pt x="4990338" y="1890521"/>
                </a:lnTo>
                <a:lnTo>
                  <a:pt x="4992624" y="1890521"/>
                </a:lnTo>
                <a:lnTo>
                  <a:pt x="4992624" y="1138427"/>
                </a:lnTo>
                <a:lnTo>
                  <a:pt x="4997958" y="1133093"/>
                </a:lnTo>
                <a:lnTo>
                  <a:pt x="4997958" y="1138427"/>
                </a:lnTo>
                <a:lnTo>
                  <a:pt x="5653278" y="1138427"/>
                </a:lnTo>
                <a:lnTo>
                  <a:pt x="5653278" y="1133093"/>
                </a:lnTo>
                <a:lnTo>
                  <a:pt x="5657850" y="1138427"/>
                </a:lnTo>
                <a:lnTo>
                  <a:pt x="5657850" y="1890521"/>
                </a:lnTo>
                <a:lnTo>
                  <a:pt x="5660898" y="1890521"/>
                </a:lnTo>
                <a:lnTo>
                  <a:pt x="5663184" y="1888235"/>
                </a:lnTo>
                <a:close/>
              </a:path>
              <a:path w="7658100" h="1891029">
                <a:moveTo>
                  <a:pt x="4997958" y="1138427"/>
                </a:moveTo>
                <a:lnTo>
                  <a:pt x="4997958" y="1133093"/>
                </a:lnTo>
                <a:lnTo>
                  <a:pt x="4992624" y="1138427"/>
                </a:lnTo>
                <a:lnTo>
                  <a:pt x="4997958" y="1138427"/>
                </a:lnTo>
                <a:close/>
              </a:path>
              <a:path w="7658100" h="1891029">
                <a:moveTo>
                  <a:pt x="4997958" y="1880615"/>
                </a:moveTo>
                <a:lnTo>
                  <a:pt x="4997958" y="1138427"/>
                </a:lnTo>
                <a:lnTo>
                  <a:pt x="4992624" y="1138427"/>
                </a:lnTo>
                <a:lnTo>
                  <a:pt x="4992624" y="1880615"/>
                </a:lnTo>
                <a:lnTo>
                  <a:pt x="4997958" y="1880615"/>
                </a:lnTo>
                <a:close/>
              </a:path>
              <a:path w="7658100" h="1891029">
                <a:moveTo>
                  <a:pt x="5657850" y="1880615"/>
                </a:moveTo>
                <a:lnTo>
                  <a:pt x="4992624" y="1880615"/>
                </a:lnTo>
                <a:lnTo>
                  <a:pt x="4997958" y="1885187"/>
                </a:lnTo>
                <a:lnTo>
                  <a:pt x="4997958" y="1890521"/>
                </a:lnTo>
                <a:lnTo>
                  <a:pt x="5653278" y="1890521"/>
                </a:lnTo>
                <a:lnTo>
                  <a:pt x="5653278" y="1885187"/>
                </a:lnTo>
                <a:lnTo>
                  <a:pt x="5657850" y="1880615"/>
                </a:lnTo>
                <a:close/>
              </a:path>
              <a:path w="7658100" h="1891029">
                <a:moveTo>
                  <a:pt x="4997958" y="1890521"/>
                </a:moveTo>
                <a:lnTo>
                  <a:pt x="4997958" y="1885187"/>
                </a:lnTo>
                <a:lnTo>
                  <a:pt x="4992624" y="1880615"/>
                </a:lnTo>
                <a:lnTo>
                  <a:pt x="4992624" y="1890521"/>
                </a:lnTo>
                <a:lnTo>
                  <a:pt x="4997958" y="1890521"/>
                </a:lnTo>
                <a:close/>
              </a:path>
              <a:path w="7658100" h="1891029">
                <a:moveTo>
                  <a:pt x="5657850" y="1138427"/>
                </a:moveTo>
                <a:lnTo>
                  <a:pt x="5653278" y="1133093"/>
                </a:lnTo>
                <a:lnTo>
                  <a:pt x="5653278" y="1138427"/>
                </a:lnTo>
                <a:lnTo>
                  <a:pt x="5657850" y="1138427"/>
                </a:lnTo>
                <a:close/>
              </a:path>
              <a:path w="7658100" h="1891029">
                <a:moveTo>
                  <a:pt x="5657850" y="1880615"/>
                </a:moveTo>
                <a:lnTo>
                  <a:pt x="5657850" y="1138427"/>
                </a:lnTo>
                <a:lnTo>
                  <a:pt x="5653278" y="1138427"/>
                </a:lnTo>
                <a:lnTo>
                  <a:pt x="5653278" y="1880615"/>
                </a:lnTo>
                <a:lnTo>
                  <a:pt x="5657850" y="1880615"/>
                </a:lnTo>
                <a:close/>
              </a:path>
              <a:path w="7658100" h="1891029">
                <a:moveTo>
                  <a:pt x="5657850" y="1890521"/>
                </a:moveTo>
                <a:lnTo>
                  <a:pt x="5657850" y="1880615"/>
                </a:lnTo>
                <a:lnTo>
                  <a:pt x="5653278" y="1885187"/>
                </a:lnTo>
                <a:lnTo>
                  <a:pt x="5653278" y="1890521"/>
                </a:lnTo>
                <a:lnTo>
                  <a:pt x="5657850" y="1890521"/>
                </a:lnTo>
                <a:close/>
              </a:path>
              <a:path w="7658100" h="1891029">
                <a:moveTo>
                  <a:pt x="6660642" y="1888235"/>
                </a:moveTo>
                <a:lnTo>
                  <a:pt x="6660642" y="378713"/>
                </a:lnTo>
                <a:lnTo>
                  <a:pt x="6658356" y="376427"/>
                </a:lnTo>
                <a:lnTo>
                  <a:pt x="5987796" y="376427"/>
                </a:lnTo>
                <a:lnTo>
                  <a:pt x="5985510" y="378713"/>
                </a:lnTo>
                <a:lnTo>
                  <a:pt x="5985510" y="1888235"/>
                </a:lnTo>
                <a:lnTo>
                  <a:pt x="5987796" y="1890521"/>
                </a:lnTo>
                <a:lnTo>
                  <a:pt x="5990082" y="1890521"/>
                </a:lnTo>
                <a:lnTo>
                  <a:pt x="5990082" y="386333"/>
                </a:lnTo>
                <a:lnTo>
                  <a:pt x="5995416" y="380999"/>
                </a:lnTo>
                <a:lnTo>
                  <a:pt x="5995416" y="386333"/>
                </a:lnTo>
                <a:lnTo>
                  <a:pt x="6650735" y="386333"/>
                </a:lnTo>
                <a:lnTo>
                  <a:pt x="6650735" y="380999"/>
                </a:lnTo>
                <a:lnTo>
                  <a:pt x="6655308" y="386333"/>
                </a:lnTo>
                <a:lnTo>
                  <a:pt x="6655308" y="1890521"/>
                </a:lnTo>
                <a:lnTo>
                  <a:pt x="6658356" y="1890521"/>
                </a:lnTo>
                <a:lnTo>
                  <a:pt x="6660642" y="1888235"/>
                </a:lnTo>
                <a:close/>
              </a:path>
              <a:path w="7658100" h="1891029">
                <a:moveTo>
                  <a:pt x="5995416" y="386333"/>
                </a:moveTo>
                <a:lnTo>
                  <a:pt x="5995416" y="380999"/>
                </a:lnTo>
                <a:lnTo>
                  <a:pt x="5990082" y="386333"/>
                </a:lnTo>
                <a:lnTo>
                  <a:pt x="5995416" y="386333"/>
                </a:lnTo>
                <a:close/>
              </a:path>
              <a:path w="7658100" h="1891029">
                <a:moveTo>
                  <a:pt x="5995416" y="1880615"/>
                </a:moveTo>
                <a:lnTo>
                  <a:pt x="5995416" y="386333"/>
                </a:lnTo>
                <a:lnTo>
                  <a:pt x="5990082" y="386333"/>
                </a:lnTo>
                <a:lnTo>
                  <a:pt x="5990082" y="1880615"/>
                </a:lnTo>
                <a:lnTo>
                  <a:pt x="5995416" y="1880615"/>
                </a:lnTo>
                <a:close/>
              </a:path>
              <a:path w="7658100" h="1891029">
                <a:moveTo>
                  <a:pt x="6655308" y="1880615"/>
                </a:moveTo>
                <a:lnTo>
                  <a:pt x="5990082" y="1880615"/>
                </a:lnTo>
                <a:lnTo>
                  <a:pt x="5995416" y="1885187"/>
                </a:lnTo>
                <a:lnTo>
                  <a:pt x="5995416" y="1890521"/>
                </a:lnTo>
                <a:lnTo>
                  <a:pt x="6650735" y="1890521"/>
                </a:lnTo>
                <a:lnTo>
                  <a:pt x="6650735" y="1885187"/>
                </a:lnTo>
                <a:lnTo>
                  <a:pt x="6655308" y="1880615"/>
                </a:lnTo>
                <a:close/>
              </a:path>
              <a:path w="7658100" h="1891029">
                <a:moveTo>
                  <a:pt x="5995416" y="1890521"/>
                </a:moveTo>
                <a:lnTo>
                  <a:pt x="5995416" y="1885187"/>
                </a:lnTo>
                <a:lnTo>
                  <a:pt x="5990082" y="1880615"/>
                </a:lnTo>
                <a:lnTo>
                  <a:pt x="5990082" y="1890521"/>
                </a:lnTo>
                <a:lnTo>
                  <a:pt x="5995416" y="1890521"/>
                </a:lnTo>
                <a:close/>
              </a:path>
              <a:path w="7658100" h="1891029">
                <a:moveTo>
                  <a:pt x="6655308" y="386333"/>
                </a:moveTo>
                <a:lnTo>
                  <a:pt x="6650735" y="380999"/>
                </a:lnTo>
                <a:lnTo>
                  <a:pt x="6650735" y="386333"/>
                </a:lnTo>
                <a:lnTo>
                  <a:pt x="6655308" y="386333"/>
                </a:lnTo>
                <a:close/>
              </a:path>
              <a:path w="7658100" h="1891029">
                <a:moveTo>
                  <a:pt x="6655308" y="1880615"/>
                </a:moveTo>
                <a:lnTo>
                  <a:pt x="6655308" y="386333"/>
                </a:lnTo>
                <a:lnTo>
                  <a:pt x="6650735" y="386333"/>
                </a:lnTo>
                <a:lnTo>
                  <a:pt x="6650735" y="1880615"/>
                </a:lnTo>
                <a:lnTo>
                  <a:pt x="6655308" y="1880615"/>
                </a:lnTo>
                <a:close/>
              </a:path>
              <a:path w="7658100" h="1891029">
                <a:moveTo>
                  <a:pt x="6655308" y="1890521"/>
                </a:moveTo>
                <a:lnTo>
                  <a:pt x="6655308" y="1880615"/>
                </a:lnTo>
                <a:lnTo>
                  <a:pt x="6650735" y="1885187"/>
                </a:lnTo>
                <a:lnTo>
                  <a:pt x="6650735" y="1890521"/>
                </a:lnTo>
                <a:lnTo>
                  <a:pt x="6655308" y="1890521"/>
                </a:lnTo>
                <a:close/>
              </a:path>
              <a:path w="7658100" h="1891029">
                <a:moveTo>
                  <a:pt x="7658100" y="1888235"/>
                </a:moveTo>
                <a:lnTo>
                  <a:pt x="7658100" y="2285"/>
                </a:lnTo>
                <a:lnTo>
                  <a:pt x="7655814" y="0"/>
                </a:lnTo>
                <a:lnTo>
                  <a:pt x="6985254" y="0"/>
                </a:lnTo>
                <a:lnTo>
                  <a:pt x="6982968" y="2285"/>
                </a:lnTo>
                <a:lnTo>
                  <a:pt x="6982968" y="1888235"/>
                </a:lnTo>
                <a:lnTo>
                  <a:pt x="6985254" y="1890521"/>
                </a:lnTo>
                <a:lnTo>
                  <a:pt x="6987540" y="1890521"/>
                </a:lnTo>
                <a:lnTo>
                  <a:pt x="6987540" y="9905"/>
                </a:lnTo>
                <a:lnTo>
                  <a:pt x="6992874" y="4571"/>
                </a:lnTo>
                <a:lnTo>
                  <a:pt x="6992874" y="9905"/>
                </a:lnTo>
                <a:lnTo>
                  <a:pt x="7648194" y="9905"/>
                </a:lnTo>
                <a:lnTo>
                  <a:pt x="7648194" y="4571"/>
                </a:lnTo>
                <a:lnTo>
                  <a:pt x="7652766" y="9905"/>
                </a:lnTo>
                <a:lnTo>
                  <a:pt x="7652766" y="1890521"/>
                </a:lnTo>
                <a:lnTo>
                  <a:pt x="7655814" y="1890521"/>
                </a:lnTo>
                <a:lnTo>
                  <a:pt x="7658100" y="1888235"/>
                </a:lnTo>
                <a:close/>
              </a:path>
              <a:path w="7658100" h="1891029">
                <a:moveTo>
                  <a:pt x="6992874" y="9905"/>
                </a:moveTo>
                <a:lnTo>
                  <a:pt x="6992874" y="4571"/>
                </a:lnTo>
                <a:lnTo>
                  <a:pt x="6987540" y="9905"/>
                </a:lnTo>
                <a:lnTo>
                  <a:pt x="6992874" y="9905"/>
                </a:lnTo>
                <a:close/>
              </a:path>
              <a:path w="7658100" h="1891029">
                <a:moveTo>
                  <a:pt x="6992874" y="1880615"/>
                </a:moveTo>
                <a:lnTo>
                  <a:pt x="6992874" y="9905"/>
                </a:lnTo>
                <a:lnTo>
                  <a:pt x="6987540" y="9905"/>
                </a:lnTo>
                <a:lnTo>
                  <a:pt x="6987540" y="1880615"/>
                </a:lnTo>
                <a:lnTo>
                  <a:pt x="6992874" y="1880615"/>
                </a:lnTo>
                <a:close/>
              </a:path>
              <a:path w="7658100" h="1891029">
                <a:moveTo>
                  <a:pt x="7652766" y="1880615"/>
                </a:moveTo>
                <a:lnTo>
                  <a:pt x="6987540" y="1880615"/>
                </a:lnTo>
                <a:lnTo>
                  <a:pt x="6992874" y="1885187"/>
                </a:lnTo>
                <a:lnTo>
                  <a:pt x="6992874" y="1890521"/>
                </a:lnTo>
                <a:lnTo>
                  <a:pt x="7648194" y="1890521"/>
                </a:lnTo>
                <a:lnTo>
                  <a:pt x="7648194" y="1885187"/>
                </a:lnTo>
                <a:lnTo>
                  <a:pt x="7652766" y="1880615"/>
                </a:lnTo>
                <a:close/>
              </a:path>
              <a:path w="7658100" h="1891029">
                <a:moveTo>
                  <a:pt x="6992874" y="1890521"/>
                </a:moveTo>
                <a:lnTo>
                  <a:pt x="6992874" y="1885187"/>
                </a:lnTo>
                <a:lnTo>
                  <a:pt x="6987540" y="1880615"/>
                </a:lnTo>
                <a:lnTo>
                  <a:pt x="6987540" y="1890521"/>
                </a:lnTo>
                <a:lnTo>
                  <a:pt x="6992874" y="1890521"/>
                </a:lnTo>
                <a:close/>
              </a:path>
              <a:path w="7658100" h="1891029">
                <a:moveTo>
                  <a:pt x="7652766" y="9905"/>
                </a:moveTo>
                <a:lnTo>
                  <a:pt x="7648194" y="4571"/>
                </a:lnTo>
                <a:lnTo>
                  <a:pt x="7648194" y="9905"/>
                </a:lnTo>
                <a:lnTo>
                  <a:pt x="7652766" y="9905"/>
                </a:lnTo>
                <a:close/>
              </a:path>
              <a:path w="7658100" h="1891029">
                <a:moveTo>
                  <a:pt x="7652766" y="1880615"/>
                </a:moveTo>
                <a:lnTo>
                  <a:pt x="7652766" y="9905"/>
                </a:lnTo>
                <a:lnTo>
                  <a:pt x="7648194" y="9905"/>
                </a:lnTo>
                <a:lnTo>
                  <a:pt x="7648194" y="1880615"/>
                </a:lnTo>
                <a:lnTo>
                  <a:pt x="7652766" y="1880615"/>
                </a:lnTo>
                <a:close/>
              </a:path>
              <a:path w="7658100" h="1891029">
                <a:moveTo>
                  <a:pt x="7652766" y="1890521"/>
                </a:moveTo>
                <a:lnTo>
                  <a:pt x="7652766" y="1880615"/>
                </a:lnTo>
                <a:lnTo>
                  <a:pt x="7648194" y="1885187"/>
                </a:lnTo>
                <a:lnTo>
                  <a:pt x="7648194" y="1890521"/>
                </a:lnTo>
                <a:lnTo>
                  <a:pt x="7652766" y="1890521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6"/>
          <p:cNvSpPr/>
          <p:nvPr/>
        </p:nvSpPr>
        <p:spPr>
          <a:xfrm>
            <a:off x="1082488" y="5361342"/>
            <a:ext cx="7042337" cy="0"/>
          </a:xfrm>
          <a:custGeom>
            <a:avLst/>
            <a:gdLst/>
            <a:ahLst/>
            <a:cxnLst/>
            <a:rect l="l" t="t" r="r" b="b"/>
            <a:pathLst>
              <a:path w="7981315">
                <a:moveTo>
                  <a:pt x="0" y="0"/>
                </a:moveTo>
                <a:lnTo>
                  <a:pt x="7981188" y="0"/>
                </a:lnTo>
              </a:path>
            </a:pathLst>
          </a:custGeom>
          <a:ln w="9144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1082824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6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8"/>
          <p:cNvSpPr/>
          <p:nvPr/>
        </p:nvSpPr>
        <p:spPr>
          <a:xfrm>
            <a:off x="1962934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6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9"/>
          <p:cNvSpPr/>
          <p:nvPr/>
        </p:nvSpPr>
        <p:spPr>
          <a:xfrm>
            <a:off x="2843044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6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0"/>
          <p:cNvSpPr/>
          <p:nvPr/>
        </p:nvSpPr>
        <p:spPr>
          <a:xfrm>
            <a:off x="3723154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6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1"/>
          <p:cNvSpPr/>
          <p:nvPr/>
        </p:nvSpPr>
        <p:spPr>
          <a:xfrm>
            <a:off x="4603937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5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2"/>
          <p:cNvSpPr/>
          <p:nvPr/>
        </p:nvSpPr>
        <p:spPr>
          <a:xfrm>
            <a:off x="5484047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5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3"/>
          <p:cNvSpPr/>
          <p:nvPr/>
        </p:nvSpPr>
        <p:spPr>
          <a:xfrm>
            <a:off x="6364156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5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4"/>
          <p:cNvSpPr/>
          <p:nvPr/>
        </p:nvSpPr>
        <p:spPr>
          <a:xfrm>
            <a:off x="7244266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906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5"/>
          <p:cNvSpPr/>
          <p:nvPr/>
        </p:nvSpPr>
        <p:spPr>
          <a:xfrm>
            <a:off x="8124712" y="5361342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9144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6"/>
          <p:cNvSpPr txBox="1"/>
          <p:nvPr/>
        </p:nvSpPr>
        <p:spPr>
          <a:xfrm>
            <a:off x="1314673" y="5032562"/>
            <a:ext cx="41517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$2M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27"/>
          <p:cNvSpPr txBox="1"/>
          <p:nvPr/>
        </p:nvSpPr>
        <p:spPr>
          <a:xfrm>
            <a:off x="2138985" y="4900101"/>
            <a:ext cx="52779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$10M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28"/>
          <p:cNvSpPr txBox="1"/>
          <p:nvPr/>
        </p:nvSpPr>
        <p:spPr>
          <a:xfrm>
            <a:off x="3019089" y="4734037"/>
            <a:ext cx="52779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$20M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29"/>
          <p:cNvSpPr txBox="1"/>
          <p:nvPr/>
        </p:nvSpPr>
        <p:spPr>
          <a:xfrm>
            <a:off x="3899777" y="4734037"/>
            <a:ext cx="52779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$20M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0"/>
          <p:cNvSpPr txBox="1"/>
          <p:nvPr/>
        </p:nvSpPr>
        <p:spPr>
          <a:xfrm>
            <a:off x="4779980" y="4319188"/>
            <a:ext cx="52779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$45M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1"/>
          <p:cNvSpPr txBox="1"/>
          <p:nvPr/>
        </p:nvSpPr>
        <p:spPr>
          <a:xfrm>
            <a:off x="5660084" y="4402553"/>
            <a:ext cx="52779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$40M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2"/>
          <p:cNvSpPr txBox="1"/>
          <p:nvPr/>
        </p:nvSpPr>
        <p:spPr>
          <a:xfrm>
            <a:off x="6540187" y="3738940"/>
            <a:ext cx="527797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$80M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3"/>
          <p:cNvSpPr txBox="1"/>
          <p:nvPr/>
        </p:nvSpPr>
        <p:spPr>
          <a:xfrm>
            <a:off x="7363812" y="3406791"/>
            <a:ext cx="639856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$100M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4"/>
          <p:cNvSpPr txBox="1"/>
          <p:nvPr/>
        </p:nvSpPr>
        <p:spPr>
          <a:xfrm>
            <a:off x="1223907" y="5440454"/>
            <a:ext cx="59839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2010-11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5"/>
          <p:cNvSpPr txBox="1"/>
          <p:nvPr/>
        </p:nvSpPr>
        <p:spPr>
          <a:xfrm>
            <a:off x="2104107" y="5440454"/>
            <a:ext cx="59839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2011-12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6"/>
          <p:cNvSpPr txBox="1"/>
          <p:nvPr/>
        </p:nvSpPr>
        <p:spPr>
          <a:xfrm>
            <a:off x="2984306" y="5440454"/>
            <a:ext cx="59783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2012-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37"/>
          <p:cNvSpPr txBox="1"/>
          <p:nvPr/>
        </p:nvSpPr>
        <p:spPr>
          <a:xfrm>
            <a:off x="3864192" y="5440454"/>
            <a:ext cx="59839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2013-14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38"/>
          <p:cNvSpPr txBox="1"/>
          <p:nvPr/>
        </p:nvSpPr>
        <p:spPr>
          <a:xfrm>
            <a:off x="4744377" y="5440454"/>
            <a:ext cx="59839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2014-15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39"/>
          <p:cNvSpPr txBox="1"/>
          <p:nvPr/>
        </p:nvSpPr>
        <p:spPr>
          <a:xfrm>
            <a:off x="5624562" y="5440454"/>
            <a:ext cx="59783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5-16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0"/>
          <p:cNvSpPr txBox="1"/>
          <p:nvPr/>
        </p:nvSpPr>
        <p:spPr>
          <a:xfrm>
            <a:off x="6505184" y="5440454"/>
            <a:ext cx="59783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2016-17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1"/>
          <p:cNvSpPr txBox="1"/>
          <p:nvPr/>
        </p:nvSpPr>
        <p:spPr>
          <a:xfrm>
            <a:off x="7385197" y="5440454"/>
            <a:ext cx="597834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005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2017-18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2"/>
          <p:cNvSpPr/>
          <p:nvPr/>
        </p:nvSpPr>
        <p:spPr>
          <a:xfrm>
            <a:off x="806824" y="1724584"/>
            <a:ext cx="5583891" cy="439271"/>
          </a:xfrm>
          <a:custGeom>
            <a:avLst/>
            <a:gdLst/>
            <a:ahLst/>
            <a:cxnLst/>
            <a:rect l="l" t="t" r="r" b="b"/>
            <a:pathLst>
              <a:path w="6328409" h="497839">
                <a:moveTo>
                  <a:pt x="3149944" y="132328"/>
                </a:moveTo>
                <a:lnTo>
                  <a:pt x="3142975" y="96310"/>
                </a:lnTo>
                <a:lnTo>
                  <a:pt x="3139440" y="62483"/>
                </a:lnTo>
                <a:lnTo>
                  <a:pt x="3137916" y="37337"/>
                </a:lnTo>
                <a:lnTo>
                  <a:pt x="3137916" y="12191"/>
                </a:lnTo>
                <a:lnTo>
                  <a:pt x="3137154" y="36575"/>
                </a:lnTo>
                <a:lnTo>
                  <a:pt x="3132436" y="93515"/>
                </a:lnTo>
                <a:lnTo>
                  <a:pt x="3122902" y="139983"/>
                </a:lnTo>
                <a:lnTo>
                  <a:pt x="3106886" y="188005"/>
                </a:lnTo>
                <a:lnTo>
                  <a:pt x="3084251" y="225982"/>
                </a:lnTo>
                <a:lnTo>
                  <a:pt x="106679" y="242316"/>
                </a:lnTo>
                <a:lnTo>
                  <a:pt x="100583" y="243078"/>
                </a:lnTo>
                <a:lnTo>
                  <a:pt x="63256" y="263483"/>
                </a:lnTo>
                <a:lnTo>
                  <a:pt x="36038" y="304127"/>
                </a:lnTo>
                <a:lnTo>
                  <a:pt x="17578" y="355066"/>
                </a:lnTo>
                <a:lnTo>
                  <a:pt x="6523" y="406356"/>
                </a:lnTo>
                <a:lnTo>
                  <a:pt x="1523" y="448056"/>
                </a:lnTo>
                <a:lnTo>
                  <a:pt x="0" y="472440"/>
                </a:lnTo>
                <a:lnTo>
                  <a:pt x="0" y="496824"/>
                </a:lnTo>
                <a:lnTo>
                  <a:pt x="25146" y="497586"/>
                </a:lnTo>
                <a:lnTo>
                  <a:pt x="25908" y="472440"/>
                </a:lnTo>
                <a:lnTo>
                  <a:pt x="27431" y="449580"/>
                </a:lnTo>
                <a:lnTo>
                  <a:pt x="40153" y="369346"/>
                </a:lnTo>
                <a:lnTo>
                  <a:pt x="56102" y="321525"/>
                </a:lnTo>
                <a:lnTo>
                  <a:pt x="78920" y="283765"/>
                </a:lnTo>
                <a:lnTo>
                  <a:pt x="3060954" y="267461"/>
                </a:lnTo>
                <a:lnTo>
                  <a:pt x="3098988" y="246956"/>
                </a:lnTo>
                <a:lnTo>
                  <a:pt x="3126462" y="206587"/>
                </a:lnTo>
                <a:lnTo>
                  <a:pt x="3144901" y="155974"/>
                </a:lnTo>
                <a:lnTo>
                  <a:pt x="3149944" y="132328"/>
                </a:lnTo>
                <a:close/>
              </a:path>
              <a:path w="6328409" h="497839">
                <a:moveTo>
                  <a:pt x="3163062" y="12953"/>
                </a:moveTo>
                <a:lnTo>
                  <a:pt x="3163062" y="5333"/>
                </a:lnTo>
                <a:lnTo>
                  <a:pt x="3156966" y="0"/>
                </a:lnTo>
                <a:lnTo>
                  <a:pt x="3143250" y="0"/>
                </a:lnTo>
                <a:lnTo>
                  <a:pt x="3137916" y="5333"/>
                </a:lnTo>
                <a:lnTo>
                  <a:pt x="3137916" y="12953"/>
                </a:lnTo>
                <a:lnTo>
                  <a:pt x="3163062" y="12953"/>
                </a:lnTo>
                <a:close/>
              </a:path>
              <a:path w="6328409" h="497839">
                <a:moveTo>
                  <a:pt x="3163062" y="12953"/>
                </a:moveTo>
                <a:lnTo>
                  <a:pt x="3137916" y="12953"/>
                </a:lnTo>
                <a:lnTo>
                  <a:pt x="3137916" y="37337"/>
                </a:lnTo>
                <a:lnTo>
                  <a:pt x="3139440" y="62483"/>
                </a:lnTo>
                <a:lnTo>
                  <a:pt x="3142975" y="96310"/>
                </a:lnTo>
                <a:lnTo>
                  <a:pt x="3149944" y="132328"/>
                </a:lnTo>
                <a:lnTo>
                  <a:pt x="3155830" y="104734"/>
                </a:lnTo>
                <a:lnTo>
                  <a:pt x="3160776" y="62483"/>
                </a:lnTo>
                <a:lnTo>
                  <a:pt x="3162300" y="38099"/>
                </a:lnTo>
                <a:lnTo>
                  <a:pt x="3163062" y="12953"/>
                </a:lnTo>
                <a:close/>
              </a:path>
              <a:path w="6328409" h="497839">
                <a:moveTo>
                  <a:pt x="6328410" y="496823"/>
                </a:moveTo>
                <a:lnTo>
                  <a:pt x="6326124" y="447293"/>
                </a:lnTo>
                <a:lnTo>
                  <a:pt x="6314298" y="369976"/>
                </a:lnTo>
                <a:lnTo>
                  <a:pt x="6300639" y="324721"/>
                </a:lnTo>
                <a:lnTo>
                  <a:pt x="6280875" y="283929"/>
                </a:lnTo>
                <a:lnTo>
                  <a:pt x="6254299" y="254246"/>
                </a:lnTo>
                <a:lnTo>
                  <a:pt x="6220206" y="242315"/>
                </a:lnTo>
                <a:lnTo>
                  <a:pt x="3243072" y="242315"/>
                </a:lnTo>
                <a:lnTo>
                  <a:pt x="3214376" y="223821"/>
                </a:lnTo>
                <a:lnTo>
                  <a:pt x="3192791" y="186236"/>
                </a:lnTo>
                <a:lnTo>
                  <a:pt x="3177705" y="139762"/>
                </a:lnTo>
                <a:lnTo>
                  <a:pt x="3168506" y="94602"/>
                </a:lnTo>
                <a:lnTo>
                  <a:pt x="3163062" y="37337"/>
                </a:lnTo>
                <a:lnTo>
                  <a:pt x="3163062" y="12953"/>
                </a:lnTo>
                <a:lnTo>
                  <a:pt x="3162300" y="38099"/>
                </a:lnTo>
                <a:lnTo>
                  <a:pt x="3160776" y="62483"/>
                </a:lnTo>
                <a:lnTo>
                  <a:pt x="3155830" y="104734"/>
                </a:lnTo>
                <a:lnTo>
                  <a:pt x="3149944" y="132328"/>
                </a:lnTo>
                <a:lnTo>
                  <a:pt x="3151287" y="139268"/>
                </a:lnTo>
                <a:lnTo>
                  <a:pt x="3164990" y="184608"/>
                </a:lnTo>
                <a:lnTo>
                  <a:pt x="3184699" y="225585"/>
                </a:lnTo>
                <a:lnTo>
                  <a:pt x="3211030" y="255452"/>
                </a:lnTo>
                <a:lnTo>
                  <a:pt x="3244596" y="267461"/>
                </a:lnTo>
                <a:lnTo>
                  <a:pt x="6220206" y="267461"/>
                </a:lnTo>
                <a:lnTo>
                  <a:pt x="6224016" y="268223"/>
                </a:lnTo>
                <a:lnTo>
                  <a:pt x="6257894" y="294992"/>
                </a:lnTo>
                <a:lnTo>
                  <a:pt x="6281670" y="347557"/>
                </a:lnTo>
                <a:lnTo>
                  <a:pt x="6295860" y="405794"/>
                </a:lnTo>
                <a:lnTo>
                  <a:pt x="6300978" y="449579"/>
                </a:lnTo>
                <a:lnTo>
                  <a:pt x="6302502" y="473201"/>
                </a:lnTo>
                <a:lnTo>
                  <a:pt x="6302502" y="497585"/>
                </a:lnTo>
                <a:lnTo>
                  <a:pt x="6328410" y="496823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3"/>
          <p:cNvSpPr/>
          <p:nvPr/>
        </p:nvSpPr>
        <p:spPr>
          <a:xfrm>
            <a:off x="806824" y="1724584"/>
            <a:ext cx="5583891" cy="439271"/>
          </a:xfrm>
          <a:custGeom>
            <a:avLst/>
            <a:gdLst/>
            <a:ahLst/>
            <a:cxnLst/>
            <a:rect l="l" t="t" r="r" b="b"/>
            <a:pathLst>
              <a:path w="6328409" h="497839">
                <a:moveTo>
                  <a:pt x="3149944" y="132328"/>
                </a:moveTo>
                <a:lnTo>
                  <a:pt x="3142975" y="96310"/>
                </a:lnTo>
                <a:lnTo>
                  <a:pt x="3139440" y="62483"/>
                </a:lnTo>
                <a:lnTo>
                  <a:pt x="3137916" y="37337"/>
                </a:lnTo>
                <a:lnTo>
                  <a:pt x="3137916" y="12191"/>
                </a:lnTo>
                <a:lnTo>
                  <a:pt x="3137154" y="36575"/>
                </a:lnTo>
                <a:lnTo>
                  <a:pt x="3132436" y="93515"/>
                </a:lnTo>
                <a:lnTo>
                  <a:pt x="3122902" y="139983"/>
                </a:lnTo>
                <a:lnTo>
                  <a:pt x="3106886" y="188005"/>
                </a:lnTo>
                <a:lnTo>
                  <a:pt x="3084251" y="225982"/>
                </a:lnTo>
                <a:lnTo>
                  <a:pt x="106679" y="242316"/>
                </a:lnTo>
                <a:lnTo>
                  <a:pt x="100583" y="243078"/>
                </a:lnTo>
                <a:lnTo>
                  <a:pt x="63256" y="263483"/>
                </a:lnTo>
                <a:lnTo>
                  <a:pt x="36038" y="304127"/>
                </a:lnTo>
                <a:lnTo>
                  <a:pt x="17578" y="355066"/>
                </a:lnTo>
                <a:lnTo>
                  <a:pt x="6523" y="406356"/>
                </a:lnTo>
                <a:lnTo>
                  <a:pt x="1523" y="448056"/>
                </a:lnTo>
                <a:lnTo>
                  <a:pt x="0" y="472440"/>
                </a:lnTo>
                <a:lnTo>
                  <a:pt x="0" y="496824"/>
                </a:lnTo>
                <a:lnTo>
                  <a:pt x="25146" y="497586"/>
                </a:lnTo>
                <a:lnTo>
                  <a:pt x="25908" y="472440"/>
                </a:lnTo>
                <a:lnTo>
                  <a:pt x="27431" y="449580"/>
                </a:lnTo>
                <a:lnTo>
                  <a:pt x="40153" y="369346"/>
                </a:lnTo>
                <a:lnTo>
                  <a:pt x="56102" y="321525"/>
                </a:lnTo>
                <a:lnTo>
                  <a:pt x="78920" y="283765"/>
                </a:lnTo>
                <a:lnTo>
                  <a:pt x="3060954" y="267461"/>
                </a:lnTo>
                <a:lnTo>
                  <a:pt x="3098988" y="246956"/>
                </a:lnTo>
                <a:lnTo>
                  <a:pt x="3126462" y="206587"/>
                </a:lnTo>
                <a:lnTo>
                  <a:pt x="3144901" y="155974"/>
                </a:lnTo>
                <a:lnTo>
                  <a:pt x="3149944" y="132328"/>
                </a:lnTo>
                <a:close/>
              </a:path>
              <a:path w="6328409" h="497839">
                <a:moveTo>
                  <a:pt x="3163062" y="12953"/>
                </a:moveTo>
                <a:lnTo>
                  <a:pt x="3163062" y="5333"/>
                </a:lnTo>
                <a:lnTo>
                  <a:pt x="3156966" y="0"/>
                </a:lnTo>
                <a:lnTo>
                  <a:pt x="3143250" y="0"/>
                </a:lnTo>
                <a:lnTo>
                  <a:pt x="3137916" y="5333"/>
                </a:lnTo>
                <a:lnTo>
                  <a:pt x="3137916" y="12953"/>
                </a:lnTo>
                <a:lnTo>
                  <a:pt x="3163062" y="12953"/>
                </a:lnTo>
                <a:close/>
              </a:path>
              <a:path w="6328409" h="497839">
                <a:moveTo>
                  <a:pt x="3163062" y="12953"/>
                </a:moveTo>
                <a:lnTo>
                  <a:pt x="3137916" y="12953"/>
                </a:lnTo>
                <a:lnTo>
                  <a:pt x="3137916" y="37337"/>
                </a:lnTo>
                <a:lnTo>
                  <a:pt x="3139440" y="62483"/>
                </a:lnTo>
                <a:lnTo>
                  <a:pt x="3142975" y="96310"/>
                </a:lnTo>
                <a:lnTo>
                  <a:pt x="3149944" y="132328"/>
                </a:lnTo>
                <a:lnTo>
                  <a:pt x="3155830" y="104734"/>
                </a:lnTo>
                <a:lnTo>
                  <a:pt x="3160776" y="62483"/>
                </a:lnTo>
                <a:lnTo>
                  <a:pt x="3162300" y="38099"/>
                </a:lnTo>
                <a:lnTo>
                  <a:pt x="3163062" y="12953"/>
                </a:lnTo>
                <a:close/>
              </a:path>
              <a:path w="6328409" h="497839">
                <a:moveTo>
                  <a:pt x="6328410" y="496823"/>
                </a:moveTo>
                <a:lnTo>
                  <a:pt x="6326124" y="447293"/>
                </a:lnTo>
                <a:lnTo>
                  <a:pt x="6314298" y="369976"/>
                </a:lnTo>
                <a:lnTo>
                  <a:pt x="6300639" y="324721"/>
                </a:lnTo>
                <a:lnTo>
                  <a:pt x="6280875" y="283929"/>
                </a:lnTo>
                <a:lnTo>
                  <a:pt x="6254299" y="254246"/>
                </a:lnTo>
                <a:lnTo>
                  <a:pt x="6220206" y="242315"/>
                </a:lnTo>
                <a:lnTo>
                  <a:pt x="3243072" y="242315"/>
                </a:lnTo>
                <a:lnTo>
                  <a:pt x="3214376" y="223821"/>
                </a:lnTo>
                <a:lnTo>
                  <a:pt x="3192791" y="186236"/>
                </a:lnTo>
                <a:lnTo>
                  <a:pt x="3177705" y="139762"/>
                </a:lnTo>
                <a:lnTo>
                  <a:pt x="3168506" y="94602"/>
                </a:lnTo>
                <a:lnTo>
                  <a:pt x="3163062" y="37337"/>
                </a:lnTo>
                <a:lnTo>
                  <a:pt x="3163062" y="12953"/>
                </a:lnTo>
                <a:lnTo>
                  <a:pt x="3162300" y="38099"/>
                </a:lnTo>
                <a:lnTo>
                  <a:pt x="3160776" y="62483"/>
                </a:lnTo>
                <a:lnTo>
                  <a:pt x="3155830" y="104734"/>
                </a:lnTo>
                <a:lnTo>
                  <a:pt x="3149944" y="132328"/>
                </a:lnTo>
                <a:lnTo>
                  <a:pt x="3151287" y="139268"/>
                </a:lnTo>
                <a:lnTo>
                  <a:pt x="3164990" y="184608"/>
                </a:lnTo>
                <a:lnTo>
                  <a:pt x="3184699" y="225585"/>
                </a:lnTo>
                <a:lnTo>
                  <a:pt x="3211030" y="255452"/>
                </a:lnTo>
                <a:lnTo>
                  <a:pt x="3244596" y="267461"/>
                </a:lnTo>
                <a:lnTo>
                  <a:pt x="6220206" y="267461"/>
                </a:lnTo>
                <a:lnTo>
                  <a:pt x="6224016" y="268223"/>
                </a:lnTo>
                <a:lnTo>
                  <a:pt x="6257894" y="294992"/>
                </a:lnTo>
                <a:lnTo>
                  <a:pt x="6281670" y="347557"/>
                </a:lnTo>
                <a:lnTo>
                  <a:pt x="6295860" y="405794"/>
                </a:lnTo>
                <a:lnTo>
                  <a:pt x="6300978" y="449579"/>
                </a:lnTo>
                <a:lnTo>
                  <a:pt x="6302502" y="473201"/>
                </a:lnTo>
                <a:lnTo>
                  <a:pt x="6302502" y="497585"/>
                </a:lnTo>
                <a:lnTo>
                  <a:pt x="6328410" y="496823"/>
                </a:lnTo>
                <a:close/>
              </a:path>
            </a:pathLst>
          </a:custGeom>
          <a:solidFill>
            <a:srgbClr val="1295D8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9882" y="175325"/>
            <a:ext cx="7162823" cy="4038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I got to here</a:t>
            </a:r>
          </a:p>
        </p:txBody>
      </p:sp>
      <p:sp>
        <p:nvSpPr>
          <p:cNvPr id="7" name="AutoShape 8" descr="data:image/jpeg;base64,/9j/4AAQSkZJRgABAQAAAQABAAD/2wCEAAkGBxAQEhQQDxQUEBAUDw8QEA8QFBAPFRQPFBQWFhQUFBQYHCggGBolHBQUITEhJSkrLi4uFx8zODMsNygtLisBCgoKDg0OFw8PFywcHBwsLCwsLCwsLCwsLCwsLCwsLCwsLCwsLCwsLCwrLCwsLCwsLCwsLCwsLCwsLCwsLCwsLP/AABEIAMoAyAMBIgACEQEDEQH/xAAbAAACAwEBAQAAAAAAAAAAAAADBAABAgUGB//EAD4QAAIBAgMEBgcGBgEFAAAAAAABAgMRBCExEkFRcQUiUmGBkRMykqGxwdEGFBVCcuEjU2Ki8PGyFjNzgtL/xAAXAQEBAQEAAAAAAAAAAAAAAAAAAQID/8QAHREBAQEBAAMBAQEAAAAAAAAAAAERAhIxUTIhE//aAAwDAQACEQMRAD8A+lRea5jQmmPU9lZtx8XY1wGrImQv6emvzQ9ojxdLtw8/3NBjImQq8fR/mQ8/3MvpGj/Mj/niNgcyJdCT6To/zIlPpOj215DYHtpE20c99K0e1/azH4tR4v2X9B5T6OntrgT0i4HL/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/AAIUcVTllGUZPek0w22M/g1Fva2U3kNPBx3pC8I5u0XcelgIcLcmBq9Hv8r8JfUnjQC5AE5OL2ZKz/zQ3GdzI2QpsgFkKuQK0S5m5LgauVcq5VwNXJczclwI2ZbI2YbAtyK2jDZTkQabLhHeDp5vwGIo3x60VYhZRoZkhrBS/hyXCTfmv2FmEoq8KiejjbzTRZ7D+GqsdpzT7jxnRdNRS2XKOW6cvhc6UnPdUqLxi/ijSO5KogbrHD/ib6tT+z/5K2ZfzKnnH6E0dLHRVSLW/WL4M5GDr3N1G4pvam7JvOTOZ0XUbz45nPsd1MgODLMKKQzclyjVyGbkuBZCrlXAu5VymymwI2Dky2wUpEFtmXIw5GZSIGcHm5PkhtoV6MzUn/UvgNzO3P5QMhZQFM3RdlPkvgzDKnK0JvufuQVyejZZI6rON0a8kddM0IZbLZhkCvSk7Upv+hiPQ2ngg3T07UZd+yvNoH0QsvI5d+x2YEKgQgNclzJALIUVcDVyrmblXA1cy2U2YbAkmClIuUgUpEEcgdSRTkBqyCOx0HnCX6/kOVEIfZqV41FwlF+af0OjWR25/MAGUaZllFMX6Rns0pfpl78hhnJ+0Fa0FHjJLwWbIoPR+iOqmcvArI6e4ou5hsjZiTIOT9o59SMe1UXuTYx0WsjndPTvUpR4KUvOyXwZ1cBGyRy69joRISJRAUlyrlXKq7lNkuZbAtsy2U2ZbIi2zDZeb0z5ZhaeAqy0i13yyLmhWTAyZ149CzesorzYSPQMfzTk+SSL4UeflIBVkerXQVHftPnL6F/geH3w85SL/nUcb7JVP4k4dqCfsv8Ac72IgZw/Q9CnJTpxcZK9mm9/MZdKTTUpb8mlbLvvqdOZZMo5rMsNiKEo7rrtRu/NagEvFcVmXBG7Znl+l6+3VUeyrv8AVL/SO/0liFTg5SdlZtvuR47B1HUk5vWUr+e4yr0WCWQ82JYRDUpAVKQOUjM5gJ1Uk29ErslquTiZbeIfCKUfHV/E72FWR5/oum3Jyerk2/E9HRRyDCIUigglyrlXKuFXcpspszJgbhFyaUc2zpYfota1Hd8FkvMzgaag89Wlfx4D7bOvPH1F06cY5RSS7gdfGU4Zyko82keW6c6WxCk4WdGCdttrNrinpY87Urxbu3Ko+N7/ABOjOvc1vtNh46Scv0psTqfa6C9WEpc7I8ipyfqwS53L2K3G3ggPVf8AWD/k/wBwWl9rYP16co8rSPJSwdTtS010ZcMDV/K5t9ybBr3mD6boVXaMrS7Muq/C+o/tngKPROLk8qUn3yjsL2nY9f0Ng60IWxDV8tlJ7TS4NgjpXOdi5xpy261oxbsqkbr/ANZLfzHqtaMFdtJcW0kczHpYhbEk1Tybm+rppsp5vnoFeH+2OLr4lKnhGopSvLbi3tW0jy3+Ryej8dUoZYqjOGn8SmnVg/LNeJ7yHRtGGl5cwzcUrJLyMjk4DpCjON4TTXl7mGrY2C1kvNCfSFWlBttpf0xs35I4tfEbeitH3vmcuu8adep0rT3O/JMXr4v0i2YppPVvgc+FMdw1Mx5Wq6GApWR1KYnh1YbgIgyZZlEKi2yrlNlNhVtmJMjZiTA6NDFKSSn1ZLJTXzW8bjWnHRba402m/ZeZwoMLTqtaM7c9Mu3+IU3lK67qkJR/5IHKWFfrRo+OwhOGPmt5tY5vVJ80ma0MxhguzS8HH6hI/cl+Wl4yh9RT70uxD2I/Q1HFpaRguUIl0NvFYVaRpf2y+BI9JR/JGcv0Up287JCrx0tztysgcsXJ6tjQ996qy/JsrjUnFe5XAVZTfrVFFcKUbv2paeQm6r4mJVETVMSnBO6V5LSU25v3i9fEN5t+LE8TjlHRXenA8/iqtXEN7TtC+UVkvHiZtHYq9KwzUOu+K0894jiMVOSzdu5ZIUhgHHOORjFVGlZ6vLw3nO1SlV3fdu5FUYlINSicQanE6GHgK0Yj9FGoGqQxABTDRNAyIZRAI2ZbIzLAjZiTNKLeib5F/dZvdbvlaPxCAqpZ38w3LQzLDJetOPKN5fAzGUVktp56tJJGudgKmaTBXLudAbbLUwFyXAPtmXUBXKuFbcwVSZbZi1yBWrHeZjBQjd5vgNTj7s2J4h7T2Vv+BMQXDVdvdY5vTVKzTXB3Ozh6Kjoc7pnVePyJ3P4riU2N0UZhRT0yfuf0D06bWTVjjmBiih2khWkhumWBiAaIGAaJpBEUREAbVKn/AFy8oolktIxXO8/iNfdH+ZpGJKjHWV+5HbxgXlVl2rd0bR+AFwvuu/FjU8RBerC/e/3AVcbPdsrlmAN4ab3W55Ap4a3rSSMYmrOSfWab0tlZiO0rXtno022096uzNsMPbCt1XdbnxKNUtFyQTYLAAsK6Zn0ZQO5TYX0ZapgCUTUmo89wGvi4xdlqtRZVtr/LsgPJ3+YCirzYaEW9wSOFXraMoD0riHSpSmmla2b3XyPOUsdL895x3ytmv1ceZ6PpWnGVKcJpSjKDi4vNNPczhYbDpK1rJWS4WOfftqG6NC62odaLz4jlGKas1de9cmJUYOk9qm7b3CTtF964M7GElCsrq8J74yWy1zXzLIgH3VrOPWj71zRqCG403F55PiFdKMtbQlx/K/oS8fELwCIqdJxdpKxpGRpEIiAFxbtszbbUX1rttbMsru/DJm5O2SXkSpOFtltWaaa1unrkAwtV22bO8eq28r20eeeljqok7i0pW10DSU3wXnIBKndZtvxt8DNAalRLX6CNeoovaV2nlKydlwlwH50Ut1u8Xkr65maOjS0XINFAaYaJ1jLVjNjVyFVloljVirAcfGYRuo3fq5OwanTjEarxz8Aapr/YxFxnwN2k+7mEoLJ3We4LGiy4EquGUlZ5+457w1nZ5q+iyO1VlGKzFKa2ltWzvnF6p8GZ6kahelQS3Lmb9Ar3V01pJarxDpF7NjK4YoYherVXKW6/yYephms11oi0bPXyD0cR6Pf1ey9fD6GpUsXF5Wa2o9l6rkzE8NleHWW9b1zQ76KM1tQyfDT/AEBs4vhJbxedQiQenCM/W6su0vVfNbizn40CirPKwCt1Zxe6fUk+El6j+K8hq28HXo7UXG9m1k+Etz8zasTW5mJf6N0JekipNWeklwksmvM3Ky1ytxyIEZrP6g50huTT0Tk+EVf36LzMqhJp6R4Xd7eRMFQCpgYcHlJar/NwVG4yIWjCZtFFksZnUUfWaXNpA/T3yhGU33Ky9p/IAjp38insRV2/PIz6KrLK6prfs9aXg3l7gMcNGm7T6931ak7yafZk37n4DVwX73ddROW66Vl5sy/SP1mo8us/eNKNu8xUce75+RNq5AqeHis1dvtSzf7eBdWjfNZS47n3MJZ6pWXfl7inSfHwjl79SKBGpG+y7Rla7i3nbiuKNZ7o+L6q+puWHi87WlukvWXiSFR32ZWUt3CXL6EGVTb1fs5e/UNTgrZK3xI/Itcyi4uzunZ8ePMcp1VPqzVpf5mnvEk/E3a64l1MGq0HHvjxIbpV3HKWa4/UhWXPVa+V9p8IJy9+i8WEvLRRS47T+SGEBe/mRS1KnKNRpy6s7yWylG016yW/NWfgxmNCHDPi+s/Ng8dpD/y0/mMLeQYSzNWSNS+hpooWrUVNdZcno/BrQxLC9mclz2ZfFXGVqW9UBzo0JqexOplLOm1GCvZdaL79/wDoPHA39aUmv1bH/Gxrpf8A7d96qUmnwe2tByQUrTwNOOkVfi835s2oWu0bh8znN3r7LzildReaT7kRTc8QtF1pdmK2n7sl4mailLLZik1aW29r+1fUbiklllyBPVlxNKU6TjanUlKSfqSvs3t+WVs783mNQpxWiS5KxnGL+FP9DfitGb4ckBm2pYREWgArbzFWkpLP6Z93AIzbIFtOrPRvqy+T4MuMeOYxUWT5MWwzbpxbzdlmMWURxyMrJeO/Q1T9Z8jGFzbvnnvIaJCTei88l4byza1IaZf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utoShape 10" descr="data:image/jpeg;base64,/9j/4AAQSkZJRgABAQAAAQABAAD/2wCEAAkGBxAQEhQQDxQUEBAUDw8QEA8QFBAPFRQPFBQWFhQUFBQYHCggGBolHBQUITEhJSkrLi4uFx8zODMsNygtLisBCgoKDg0OFw8PFywcHBwsLCwsLCwsLCwsLCwsLCwsLCwsLCwsLCwsLCwrLCwsLCwsLCwsLCwsLCwsLCwsLCwsLP/AABEIAMoAyAMBIgACEQEDEQH/xAAbAAACAwEBAQAAAAAAAAAAAAADBAABAgUGB//EAD4QAAIBAgMEBgcGBgEFAAAAAAABAgMRBCExEkFRcQUiUmGBkRMykqGxwdEGFBVCcuEjU2Ki8PGyFjNzgtL/xAAXAQEBAQEAAAAAAAAAAAAAAAAAAQID/8QAHREBAQEBAAMBAQEAAAAAAAAAAAERAhIxUTIhE//aAAwDAQACEQMRAD8A+lRea5jQmmPU9lZtx8XY1wGrImQv6emvzQ9ojxdLtw8/3NBjImQq8fR/mQ8/3MvpGj/Mj/niNgcyJdCT6To/zIlPpOj215DYHtpE20c99K0e1/azH4tR4v2X9B5T6OntrgT0i4HL/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/AAIUcVTllGUZPek0w22M/g1Fva2U3kNPBx3pC8I5u0XcelgIcLcmBq9Hv8r8JfUnjQC5AE5OL2ZKz/zQ3GdzI2QpsgFkKuQK0S5m5LgauVcq5VwNXJczclwI2ZbI2YbAtyK2jDZTkQabLhHeDp5vwGIo3x60VYhZRoZkhrBS/hyXCTfmv2FmEoq8KiejjbzTRZ7D+GqsdpzT7jxnRdNRS2XKOW6cvhc6UnPdUqLxi/ijSO5KogbrHD/ib6tT+z/5K2ZfzKnnH6E0dLHRVSLW/WL4M5GDr3N1G4pvam7JvOTOZ0XUbz45nPsd1MgODLMKKQzclyjVyGbkuBZCrlXAu5VymymwI2Dky2wUpEFtmXIw5GZSIGcHm5PkhtoV6MzUn/UvgNzO3P5QMhZQFM3RdlPkvgzDKnK0JvufuQVyejZZI6rON0a8kddM0IZbLZhkCvSk7Upv+hiPQ2ngg3T07UZd+yvNoH0QsvI5d+x2YEKgQgNclzJALIUVcDVyrmblXA1cy2U2YbAkmClIuUgUpEEcgdSRTkBqyCOx0HnCX6/kOVEIfZqV41FwlF+af0OjWR25/MAGUaZllFMX6Rns0pfpl78hhnJ+0Fa0FHjJLwWbIoPR+iOqmcvArI6e4ou5hsjZiTIOT9o59SMe1UXuTYx0WsjndPTvUpR4KUvOyXwZ1cBGyRy69joRISJRAUlyrlXKq7lNkuZbAtsy2U2ZbIi2zDZeb0z5ZhaeAqy0i13yyLmhWTAyZ149CzesorzYSPQMfzTk+SSL4UeflIBVkerXQVHftPnL6F/geH3w85SL/nUcb7JVP4k4dqCfsv8Ac72IgZw/Q9CnJTpxcZK9mm9/MZdKTTUpb8mlbLvvqdOZZMo5rMsNiKEo7rrtRu/NagEvFcVmXBG7Znl+l6+3VUeyrv8AVL/SO/0liFTg5SdlZtvuR47B1HUk5vWUr+e4yr0WCWQ82JYRDUpAVKQOUjM5gJ1Uk29ErslquTiZbeIfCKUfHV/E72FWR5/oum3Jyerk2/E9HRRyDCIUigglyrlXKuFXcpspszJgbhFyaUc2zpYfota1Hd8FkvMzgaag89Wlfx4D7bOvPH1F06cY5RSS7gdfGU4Zyko82keW6c6WxCk4WdGCdttrNrinpY87Urxbu3Ko+N7/ABOjOvc1vtNh46Scv0psTqfa6C9WEpc7I8ipyfqwS53L2K3G3ggPVf8AWD/k/wBwWl9rYP16co8rSPJSwdTtS010ZcMDV/K5t9ybBr3mD6boVXaMrS7Muq/C+o/tngKPROLk8qUn3yjsL2nY9f0Ng60IWxDV8tlJ7TS4NgjpXOdi5xpy261oxbsqkbr/ANZLfzHqtaMFdtJcW0kczHpYhbEk1Tybm+rppsp5vnoFeH+2OLr4lKnhGopSvLbi3tW0jy3+Ryej8dUoZYqjOGn8SmnVg/LNeJ7yHRtGGl5cwzcUrJLyMjk4DpCjON4TTXl7mGrY2C1kvNCfSFWlBttpf0xs35I4tfEbeitH3vmcuu8adep0rT3O/JMXr4v0i2YppPVvgc+FMdw1Mx5Wq6GApWR1KYnh1YbgIgyZZlEKi2yrlNlNhVtmJMjZiTA6NDFKSSn1ZLJTXzW8bjWnHRba402m/ZeZwoMLTqtaM7c9Mu3+IU3lK67qkJR/5IHKWFfrRo+OwhOGPmt5tY5vVJ80ma0MxhguzS8HH6hI/cl+Wl4yh9RT70uxD2I/Q1HFpaRguUIl0NvFYVaRpf2y+BI9JR/JGcv0Up287JCrx0tztysgcsXJ6tjQ996qy/JsrjUnFe5XAVZTfrVFFcKUbv2paeQm6r4mJVETVMSnBO6V5LSU25v3i9fEN5t+LE8TjlHRXenA8/iqtXEN7TtC+UVkvHiZtHYq9KwzUOu+K0894jiMVOSzdu5ZIUhgHHOORjFVGlZ6vLw3nO1SlV3fdu5FUYlINSicQanE6GHgK0Yj9FGoGqQxABTDRNAyIZRAI2ZbIzLAjZiTNKLeib5F/dZvdbvlaPxCAqpZ38w3LQzLDJetOPKN5fAzGUVktp56tJJGudgKmaTBXLudAbbLUwFyXAPtmXUBXKuFbcwVSZbZi1yBWrHeZjBQjd5vgNTj7s2J4h7T2Vv+BMQXDVdvdY5vTVKzTXB3Ozh6Kjoc7pnVePyJ3P4riU2N0UZhRT0yfuf0D06bWTVjjmBiih2khWkhumWBiAaIGAaJpBEUREAbVKn/AFy8oolktIxXO8/iNfdH+ZpGJKjHWV+5HbxgXlVl2rd0bR+AFwvuu/FjU8RBerC/e/3AVcbPdsrlmAN4ab3W55Ap4a3rSSMYmrOSfWab0tlZiO0rXtno022096uzNsMPbCt1XdbnxKNUtFyQTYLAAsK6Zn0ZQO5TYX0ZapgCUTUmo89wGvi4xdlqtRZVtr/LsgPJ3+YCirzYaEW9wSOFXraMoD0riHSpSmmla2b3XyPOUsdL895x3ytmv1ceZ6PpWnGVKcJpSjKDi4vNNPczhYbDpK1rJWS4WOfftqG6NC62odaLz4jlGKas1de9cmJUYOk9qm7b3CTtF964M7GElCsrq8J74yWy1zXzLIgH3VrOPWj71zRqCG403F55PiFdKMtbQlx/K/oS8fELwCIqdJxdpKxpGRpEIiAFxbtszbbUX1rttbMsru/DJm5O2SXkSpOFtltWaaa1unrkAwtV22bO8eq28r20eeeljqok7i0pW10DSU3wXnIBKndZtvxt8DNAalRLX6CNeoovaV2nlKydlwlwH50Ut1u8Xkr65maOjS0XINFAaYaJ1jLVjNjVyFVloljVirAcfGYRuo3fq5OwanTjEarxz8Aapr/YxFxnwN2k+7mEoLJ3We4LGiy4EquGUlZ5+457w1nZ5q+iyO1VlGKzFKa2ltWzvnF6p8GZ6kahelQS3Lmb9Ar3V01pJarxDpF7NjK4YoYherVXKW6/yYephms11oi0bPXyD0cR6Pf1ey9fD6GpUsXF5Wa2o9l6rkzE8NleHWW9b1zQ76KM1tQyfDT/AEBs4vhJbxedQiQenCM/W6su0vVfNbizn40CirPKwCt1Zxe6fUk+El6j+K8hq28HXo7UXG9m1k+Etz8zasTW5mJf6N0JekipNWeklwksmvM3Ky1ytxyIEZrP6g50huTT0Tk+EVf36LzMqhJp6R4Xd7eRMFQCpgYcHlJar/NwVG4yIWjCZtFFksZnUUfWaXNpA/T3yhGU33Ky9p/IAjp38insRV2/PIz6KrLK6prfs9aXg3l7gMcNGm7T6931ak7yafZk37n4DVwX73ddROW66Vl5sy/SP1mo8us/eNKNu8xUce75+RNq5AqeHis1dvtSzf7eBdWjfNZS47n3MJZ6pWXfl7inSfHwjl79SKBGpG+y7Rla7i3nbiuKNZ7o+L6q+puWHi87WlukvWXiSFR32ZWUt3CXL6EGVTb1fs5e/UNTgrZK3xI/Itcyi4uzunZ8ePMcp1VPqzVpf5mnvEk/E3a64l1MGq0HHvjxIbpV3HKWa4/UhWXPVa+V9p8IJy9+i8WEvLRRS47T+SGEBe/mRS1KnKNRpy6s7yWylG016yW/NWfgxmNCHDPi+s/Ng8dpD/y0/mMLeQYSzNWSNS+hpooWrUVNdZcno/BrQxLC9mclz2ZfFXGVqW9UBzo0JqexOplLOm1GCvZdaL79/wDoPHA39aUmv1bH/Gxrpf8A7d96qUmnwe2tByQUrTwNOOkVfi835s2oWu0bh8znN3r7LzildReaT7kRTc8QtF1pdmK2n7sl4mailLLZik1aW29r+1fUbiklllyBPVlxNKU6TjanUlKSfqSvs3t+WVs783mNQpxWiS5KxnGL+FP9DfitGb4ckBm2pYREWgArbzFWkpLP6Z93AIzbIFtOrPRvqy+T4MuMeOYxUWT5MWwzbpxbzdlmMWURxyMrJeO/Q1T9Z8jGFzbvnnvIaJCTei88l4byza1IaZf/2Q=="/>
          <p:cNvSpPr>
            <a:spLocks noChangeAspect="1" noChangeArrowheads="1"/>
          </p:cNvSpPr>
          <p:nvPr/>
        </p:nvSpPr>
        <p:spPr bwMode="auto">
          <a:xfrm>
            <a:off x="215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0596" y="5472573"/>
            <a:ext cx="1129106" cy="4932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12870" y="4710592"/>
            <a:ext cx="1813304" cy="493295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42543" y="4701412"/>
            <a:ext cx="1470080" cy="493295"/>
          </a:xfrm>
          <a:prstGeom prst="roundRect">
            <a:avLst/>
          </a:prstGeom>
          <a:gradFill>
            <a:gsLst>
              <a:gs pos="80000">
                <a:srgbClr val="FFC000"/>
              </a:gs>
              <a:gs pos="2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27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Consultant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7011" y="4317681"/>
            <a:ext cx="1101654" cy="49329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Alliances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9008" y="3056277"/>
            <a:ext cx="1200173" cy="4932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19444" y="1946947"/>
            <a:ext cx="1756610" cy="49329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Manager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06610" y="1105255"/>
            <a:ext cx="1756610" cy="49329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Intrapreneur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/GM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53764" y="3492197"/>
            <a:ext cx="1721931" cy="493295"/>
          </a:xfrm>
          <a:prstGeom prst="roundRect">
            <a:avLst/>
          </a:prstGeom>
          <a:gradFill>
            <a:gsLst>
              <a:gs pos="80000">
                <a:srgbClr val="FFC000"/>
              </a:gs>
              <a:gs pos="2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27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Practice Leader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273706" y="2448181"/>
            <a:ext cx="1721931" cy="493295"/>
          </a:xfrm>
          <a:prstGeom prst="roundRect">
            <a:avLst/>
          </a:prstGeom>
          <a:gradFill>
            <a:gsLst>
              <a:gs pos="80000">
                <a:srgbClr val="FFC000"/>
              </a:gs>
              <a:gs pos="2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27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Transformation Leader</a:t>
            </a: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>
            <a:stCxn id="3" idx="3"/>
            <a:endCxn id="9" idx="2"/>
          </p:cNvCxnSpPr>
          <p:nvPr/>
        </p:nvCxnSpPr>
        <p:spPr>
          <a:xfrm flipV="1">
            <a:off x="1339702" y="5203887"/>
            <a:ext cx="579820" cy="515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3"/>
            <a:endCxn id="10" idx="1"/>
          </p:cNvCxnSpPr>
          <p:nvPr/>
        </p:nvCxnSpPr>
        <p:spPr>
          <a:xfrm flipV="1">
            <a:off x="2826174" y="4948060"/>
            <a:ext cx="1416369" cy="9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11" idx="1"/>
          </p:cNvCxnSpPr>
          <p:nvPr/>
        </p:nvCxnSpPr>
        <p:spPr>
          <a:xfrm flipV="1">
            <a:off x="5712623" y="4564329"/>
            <a:ext cx="1094388" cy="383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0"/>
            <a:endCxn id="18" idx="3"/>
          </p:cNvCxnSpPr>
          <p:nvPr/>
        </p:nvCxnSpPr>
        <p:spPr>
          <a:xfrm flipH="1" flipV="1">
            <a:off x="6275695" y="3738845"/>
            <a:ext cx="1082143" cy="578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8" idx="1"/>
            <a:endCxn id="13" idx="3"/>
          </p:cNvCxnSpPr>
          <p:nvPr/>
        </p:nvCxnSpPr>
        <p:spPr>
          <a:xfrm flipH="1" flipV="1">
            <a:off x="1779181" y="3302925"/>
            <a:ext cx="2774583" cy="435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9" idx="1"/>
          </p:cNvCxnSpPr>
          <p:nvPr/>
        </p:nvCxnSpPr>
        <p:spPr>
          <a:xfrm flipV="1">
            <a:off x="1856301" y="2694829"/>
            <a:ext cx="1417405" cy="608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3"/>
            <a:endCxn id="15" idx="1"/>
          </p:cNvCxnSpPr>
          <p:nvPr/>
        </p:nvCxnSpPr>
        <p:spPr>
          <a:xfrm flipV="1">
            <a:off x="4995637" y="2193595"/>
            <a:ext cx="923807" cy="501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5" idx="0"/>
            <a:endCxn id="16" idx="2"/>
          </p:cNvCxnSpPr>
          <p:nvPr/>
        </p:nvCxnSpPr>
        <p:spPr>
          <a:xfrm flipV="1">
            <a:off x="6797749" y="1598550"/>
            <a:ext cx="987166" cy="348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375019" y="182553"/>
            <a:ext cx="1756610" cy="49329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CIO (v2.0)</a:t>
            </a:r>
          </a:p>
        </p:txBody>
      </p:sp>
      <p:cxnSp>
        <p:nvCxnSpPr>
          <p:cNvPr id="27" name="Straight Arrow Connector 26"/>
          <p:cNvCxnSpPr>
            <a:stCxn id="16" idx="1"/>
            <a:endCxn id="26" idx="2"/>
          </p:cNvCxnSpPr>
          <p:nvPr/>
        </p:nvCxnSpPr>
        <p:spPr>
          <a:xfrm flipH="1" flipV="1">
            <a:off x="6253324" y="675848"/>
            <a:ext cx="653286" cy="676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379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9863" y="1301761"/>
            <a:ext cx="5642508" cy="492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70C0"/>
                </a:solidFill>
              </a:rPr>
              <a:t>How are we measuring the progress on the mechanisms to “protect, detect and respond?”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70C0"/>
                </a:solidFill>
              </a:rPr>
              <a:t>How do we know our environment is becoming more adaptive and resilient? 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70C0"/>
                </a:solidFill>
              </a:rPr>
              <a:t>Are you working on threats or attacks?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70C0"/>
                </a:solidFill>
              </a:rPr>
              <a:t>What are the greatest risks &amp; unknowns today?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70C0"/>
                </a:solidFill>
              </a:rPr>
              <a:t>Is Cyber part of Enterprise Risk Program or an existential threat?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835" y="263768"/>
            <a:ext cx="782849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4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"/>
              </a:rPr>
              <a:t>Questions Board should</a:t>
            </a:r>
            <a:r>
              <a:rPr kumimoji="0" lang="en-US" sz="3200" b="0" i="0" u="none" strike="noStrike" kern="1400" cap="none" spc="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"/>
              </a:rPr>
              <a:t> be discussing</a:t>
            </a:r>
            <a:endParaRPr kumimoji="0" lang="en-US" sz="3200" b="0" i="0" u="none" strike="noStrike" kern="14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395" y="1335478"/>
            <a:ext cx="3221458" cy="137786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687389"/>
            <a:ext cx="3200402" cy="212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02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6837" y="3095297"/>
            <a:ext cx="2455800" cy="6001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00" kern="1400" spc="100" dirty="0">
                <a:solidFill>
                  <a:srgbClr val="FFFFFF"/>
                </a:solidFill>
                <a:latin typeface="+mj-lt"/>
                <a:cs typeface="Arial"/>
              </a:rPr>
              <a:t>Thank you</a:t>
            </a:r>
          </a:p>
        </p:txBody>
      </p:sp>
      <p:pic>
        <p:nvPicPr>
          <p:cNvPr id="4" name="Picture 3" descr="Seal_wordmar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1955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8674" y="3095297"/>
            <a:ext cx="8548815" cy="6001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00" kern="1400" spc="100" dirty="0">
                <a:solidFill>
                  <a:srgbClr val="FFFFFF"/>
                </a:solidFill>
                <a:latin typeface="+mj-lt"/>
                <a:cs typeface="Arial"/>
              </a:rPr>
              <a:t>Material relating to Board discussion</a:t>
            </a:r>
          </a:p>
        </p:txBody>
      </p:sp>
      <p:pic>
        <p:nvPicPr>
          <p:cNvPr id="4" name="Picture 3" descr="Seal_wordmar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1955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746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47697" y="109692"/>
            <a:ext cx="8288191" cy="403828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Our Foundations of a Sustainable Program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34733" y="1142663"/>
            <a:ext cx="8654145" cy="41895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Five Core Pillars for our Cyber-Risk Program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Deploy shared governance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Evolve the practice of risk management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Adopt modern technology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Harden the security environment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systemwide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cultural change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coordinated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consistent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our approach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8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300" dirty="0"/>
              <a:t>CSF in </a:t>
            </a:r>
            <a:r>
              <a:rPr lang="en-US" sz="3300" dirty="0" err="1"/>
              <a:t>Plainspeak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0250"/>
            <a:ext cx="7886700" cy="32221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000" dirty="0">
              <a:solidFill>
                <a:srgbClr val="7030A0"/>
              </a:solidFill>
            </a:endParaRPr>
          </a:p>
          <a:p>
            <a:r>
              <a:rPr lang="en-US" sz="3000" dirty="0">
                <a:solidFill>
                  <a:srgbClr val="7030A0"/>
                </a:solidFill>
              </a:rPr>
              <a:t>Identify</a:t>
            </a:r>
            <a:r>
              <a:rPr lang="en-US" sz="3000" dirty="0"/>
              <a:t> – What are your assets?</a:t>
            </a:r>
          </a:p>
          <a:p>
            <a:r>
              <a:rPr lang="en-US" sz="3000" dirty="0">
                <a:solidFill>
                  <a:srgbClr val="7030A0"/>
                </a:solidFill>
              </a:rPr>
              <a:t>Protect</a:t>
            </a:r>
            <a:r>
              <a:rPr lang="en-US" sz="3000" dirty="0"/>
              <a:t> – Limit the damage - defend </a:t>
            </a:r>
          </a:p>
          <a:p>
            <a:r>
              <a:rPr lang="en-US" sz="3000" dirty="0">
                <a:solidFill>
                  <a:srgbClr val="7030A0"/>
                </a:solidFill>
              </a:rPr>
              <a:t>Detect</a:t>
            </a:r>
            <a:r>
              <a:rPr lang="en-US" sz="3000" dirty="0"/>
              <a:t> – Know when the bad actor is in</a:t>
            </a:r>
          </a:p>
          <a:p>
            <a:r>
              <a:rPr lang="en-US" sz="3000" dirty="0">
                <a:solidFill>
                  <a:srgbClr val="7030A0"/>
                </a:solidFill>
              </a:rPr>
              <a:t>Respond</a:t>
            </a:r>
            <a:r>
              <a:rPr lang="en-US" sz="3000" dirty="0"/>
              <a:t> – Hunt the bad actor and expel</a:t>
            </a:r>
          </a:p>
          <a:p>
            <a:r>
              <a:rPr lang="en-US" sz="3000" dirty="0">
                <a:solidFill>
                  <a:srgbClr val="7030A0"/>
                </a:solidFill>
              </a:rPr>
              <a:t>Recover</a:t>
            </a:r>
            <a:r>
              <a:rPr lang="en-US" sz="3000" dirty="0"/>
              <a:t> – Get back to a normal state</a:t>
            </a:r>
          </a:p>
        </p:txBody>
      </p:sp>
    </p:spTree>
    <p:extLst>
      <p:ext uri="{BB962C8B-B14F-4D97-AF65-F5344CB8AC3E}">
        <p14:creationId xmlns:p14="http://schemas.microsoft.com/office/powerpoint/2010/main" val="1452883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4C4A4-EC5D-0040-B362-8DDD08CD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2875"/>
            <a:ext cx="7175591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1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5"/>
          <p:cNvSpPr txBox="1">
            <a:spLocks/>
          </p:cNvSpPr>
          <p:nvPr/>
        </p:nvSpPr>
        <p:spPr>
          <a:xfrm>
            <a:off x="243835" y="8676"/>
            <a:ext cx="8585948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Kickstarting the program &amp; igniting the culture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 bwMode="gray">
          <a:xfrm>
            <a:off x="6965844" y="3281495"/>
            <a:ext cx="1576072" cy="98488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Risk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Cost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Maturity</a:t>
            </a:r>
          </a:p>
        </p:txBody>
      </p:sp>
      <p:sp>
        <p:nvSpPr>
          <p:cNvPr id="45" name="Left-Right Arrow 44"/>
          <p:cNvSpPr/>
          <p:nvPr/>
        </p:nvSpPr>
        <p:spPr bwMode="gray">
          <a:xfrm>
            <a:off x="550595" y="2296326"/>
            <a:ext cx="7972425" cy="885825"/>
          </a:xfrm>
          <a:prstGeom prst="leftRightArrow">
            <a:avLst/>
          </a:prstGeom>
          <a:gradFill flip="none" rotWithShape="1">
            <a:gsLst>
              <a:gs pos="0">
                <a:srgbClr val="99CC00"/>
              </a:gs>
              <a:gs pos="100000">
                <a:srgbClr val="FF0000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0A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 bwMode="gray">
          <a:xfrm>
            <a:off x="569482" y="3261733"/>
            <a:ext cx="1531188" cy="98488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Risk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Cost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Maturity</a:t>
            </a:r>
          </a:p>
        </p:txBody>
      </p:sp>
      <p:sp>
        <p:nvSpPr>
          <p:cNvPr id="54" name="TextBox 53"/>
          <p:cNvSpPr txBox="1"/>
          <p:nvPr/>
        </p:nvSpPr>
        <p:spPr bwMode="gray">
          <a:xfrm>
            <a:off x="489600" y="4652223"/>
            <a:ext cx="812880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“How have you created an appropriate level of security that balances our need to protect with our need to run the university and support its mission?”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315705" y="923716"/>
            <a:ext cx="841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Common challenges across UC locations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 environment, e.g., international collaboration, securing end-user devices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Distributed structure e.g., separate networks &amp; teams leading to gaps in visibility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Sensitive, valuable data – e.g., students, patients, faculty 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44843" y="207582"/>
            <a:ext cx="8229600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Key takeaways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7446" y="1321815"/>
            <a:ext cx="8407914" cy="428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We don’t control the threat, but we do control the organization's readiness</a:t>
            </a:r>
          </a:p>
          <a:p>
            <a:endParaRPr lang="en-US" sz="2400">
              <a:solidFill>
                <a:srgbClr val="000000"/>
              </a:solidFill>
            </a:endParaRPr>
          </a:p>
          <a:p>
            <a:r>
              <a:rPr lang="en-US" sz="2400">
                <a:solidFill>
                  <a:srgbClr val="000000"/>
                </a:solidFill>
              </a:rPr>
              <a:t>Significant progress on improving the university’s capability to protect, detect and respond to bad actors &amp; changing regulatory requirements</a:t>
            </a:r>
          </a:p>
          <a:p>
            <a:endParaRPr lang="en-US" sz="2400">
              <a:solidFill>
                <a:srgbClr val="000000"/>
              </a:solidFill>
            </a:endParaRPr>
          </a:p>
          <a:p>
            <a:r>
              <a:rPr lang="en-US" sz="2400">
                <a:solidFill>
                  <a:srgbClr val="000000"/>
                </a:solidFill>
              </a:rPr>
              <a:t>Our goal is to build a sustainable program that balances the need to protect against the needs to achieve our mission</a:t>
            </a:r>
          </a:p>
          <a:p>
            <a:endParaRPr lang="en-US" sz="2400">
              <a:solidFill>
                <a:srgbClr val="000000"/>
              </a:solidFill>
            </a:endParaRPr>
          </a:p>
          <a:p>
            <a:r>
              <a:rPr lang="en-US" sz="2400">
                <a:solidFill>
                  <a:srgbClr val="000000"/>
                </a:solidFill>
              </a:rPr>
              <a:t>Being consistent and coordinated is critical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0685" y="6397876"/>
            <a:ext cx="273340" cy="13849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9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39825-731B-5D47-806A-2D6215B4DDB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1" y="1255356"/>
            <a:ext cx="8882083" cy="44008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University of California System (UC)</a:t>
            </a:r>
          </a:p>
        </p:txBody>
      </p:sp>
    </p:spTree>
    <p:extLst>
      <p:ext uri="{BB962C8B-B14F-4D97-AF65-F5344CB8AC3E}">
        <p14:creationId xmlns:p14="http://schemas.microsoft.com/office/powerpoint/2010/main" val="253745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3863" y="1137920"/>
            <a:ext cx="8154354" cy="51952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i="1" dirty="0"/>
              <a:t>Oversee &amp; Lead information technology (IT) function, all locations </a:t>
            </a:r>
          </a:p>
          <a:p>
            <a:pPr marL="630238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</a:rPr>
              <a:t>Many don’t comprehend that collectively this covers ~8000 IT staff and ~$1.8B in budgeted labor &amp; spending </a:t>
            </a:r>
            <a:endParaRPr lang="en-US" sz="2000" dirty="0">
              <a:solidFill>
                <a:srgbClr val="000000"/>
              </a:solidFill>
            </a:endParaRP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2000" i="1" dirty="0"/>
              <a:t>High level goals</a:t>
            </a:r>
          </a:p>
          <a:p>
            <a:pPr marL="630238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</a:rPr>
              <a:t>Find cost &amp; operational synergies </a:t>
            </a:r>
          </a:p>
          <a:p>
            <a:pPr marL="630238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</a:rPr>
              <a:t>Elevate IT conversation to ensure technology &amp; related investment is properly aligned to support &amp; enhance the mission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2000" i="1" dirty="0"/>
              <a:t>The burning need: create a “change platform” to: </a:t>
            </a:r>
          </a:p>
          <a:p>
            <a:pPr marL="630238" lvl="1" indent="-342900">
              <a:buFont typeface="+mj-lt"/>
              <a:buAutoNum type="arabicPeriod"/>
            </a:pPr>
            <a:r>
              <a:rPr lang="en-US" sz="2000" i="1" dirty="0">
                <a:solidFill>
                  <a:srgbClr val="000000"/>
                </a:solidFill>
              </a:rPr>
              <a:t>Reposition IT to be more mission-relevant</a:t>
            </a:r>
          </a:p>
          <a:p>
            <a:pPr marL="630238" lvl="1" indent="-342900">
              <a:buFont typeface="+mj-lt"/>
              <a:buAutoNum type="arabicPeriod"/>
            </a:pPr>
            <a:r>
              <a:rPr lang="en-US" sz="2000" i="1" dirty="0">
                <a:solidFill>
                  <a:srgbClr val="000000"/>
                </a:solidFill>
              </a:rPr>
              <a:t>Shift the spending portfolio</a:t>
            </a:r>
          </a:p>
          <a:p>
            <a:pPr marL="630238" lvl="1" indent="-342900">
              <a:buFont typeface="+mj-lt"/>
              <a:buAutoNum type="arabicPeriod"/>
            </a:pPr>
            <a:r>
              <a:rPr lang="en-US" sz="2000" i="1" dirty="0">
                <a:solidFill>
                  <a:srgbClr val="000000"/>
                </a:solidFill>
              </a:rPr>
              <a:t>Unleash trapped value in the system</a:t>
            </a:r>
          </a:p>
          <a:p>
            <a:pPr marL="630238" lvl="1" indent="-342900">
              <a:buFont typeface="+mj-lt"/>
              <a:buAutoNum type="arabicPeriod"/>
            </a:pPr>
            <a:r>
              <a:rPr lang="en-US" sz="2000" i="1" dirty="0">
                <a:solidFill>
                  <a:srgbClr val="000000"/>
                </a:solidFill>
              </a:rPr>
              <a:t>Transform the culture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 indent="0">
              <a:buNone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626A1-84DF-394B-B320-D27109D6433C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9918" y="184912"/>
            <a:ext cx="8463715" cy="57509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j-ea"/>
              </a:rPr>
              <a:t>Role of the CIO @ UC System</a:t>
            </a:r>
          </a:p>
        </p:txBody>
      </p:sp>
    </p:spTree>
    <p:extLst>
      <p:ext uri="{BB962C8B-B14F-4D97-AF65-F5344CB8AC3E}">
        <p14:creationId xmlns:p14="http://schemas.microsoft.com/office/powerpoint/2010/main" val="143542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6837" y="6205831"/>
            <a:ext cx="105003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10" dirty="0">
                <a:solidFill>
                  <a:srgbClr val="FFFFFF"/>
                </a:solidFill>
              </a:rPr>
              <a:t>Tom Andriola</a:t>
            </a:r>
          </a:p>
          <a:p>
            <a:r>
              <a:rPr lang="en-US" sz="1400" spc="10" dirty="0">
                <a:solidFill>
                  <a:srgbClr val="FFFFFF"/>
                </a:solidFill>
              </a:rPr>
              <a:t>23.01.2020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837" y="2533233"/>
            <a:ext cx="7008329" cy="12003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00" kern="1400" spc="100" dirty="0">
                <a:solidFill>
                  <a:srgbClr val="FFFFFF"/>
                </a:solidFill>
                <a:cs typeface="Arial"/>
              </a:rPr>
              <a:t>Discussion:</a:t>
            </a:r>
          </a:p>
          <a:p>
            <a:r>
              <a:rPr lang="en-US" sz="3900" kern="1400" spc="100" dirty="0">
                <a:solidFill>
                  <a:srgbClr val="FFFFFF"/>
                </a:solidFill>
                <a:cs typeface="Arial"/>
              </a:rPr>
              <a:t>Cyber-Risk and Cybersecurity</a:t>
            </a:r>
            <a:endParaRPr lang="en-US" sz="3900" kern="1400" spc="10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pic>
        <p:nvPicPr>
          <p:cNvPr id="5" name="Picture 3" descr="Seal_wordmar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1955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443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40" y="191814"/>
            <a:ext cx="6306085" cy="59298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Image result for janet napolitano&quot;">
            <a:extLst>
              <a:ext uri="{FF2B5EF4-FFF2-40B4-BE49-F238E27FC236}">
                <a16:creationId xmlns:a16="http://schemas.microsoft.com/office/drawing/2014/main" id="{2245BD70-B72B-4D0D-A9AF-BDC42FBD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76" y="886503"/>
            <a:ext cx="1816187" cy="22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anet napolitano&quot;">
            <a:extLst>
              <a:ext uri="{FF2B5EF4-FFF2-40B4-BE49-F238E27FC236}">
                <a16:creationId xmlns:a16="http://schemas.microsoft.com/office/drawing/2014/main" id="{035EC7FF-6F7C-40FB-8103-C9845FDE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59" y="3849063"/>
            <a:ext cx="2341704" cy="15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7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5"/>
          <p:cNvSpPr txBox="1">
            <a:spLocks/>
          </p:cNvSpPr>
          <p:nvPr/>
        </p:nvSpPr>
        <p:spPr>
          <a:xfrm>
            <a:off x="243835" y="82246"/>
            <a:ext cx="8585948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Kickstarting the program &amp; igniting the culture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 bwMode="gray">
          <a:xfrm>
            <a:off x="6965844" y="3281495"/>
            <a:ext cx="1576072" cy="98488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Risk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Cost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Maturity</a:t>
            </a:r>
          </a:p>
        </p:txBody>
      </p:sp>
      <p:sp>
        <p:nvSpPr>
          <p:cNvPr id="45" name="Left-Right Arrow 44"/>
          <p:cNvSpPr/>
          <p:nvPr/>
        </p:nvSpPr>
        <p:spPr bwMode="gray">
          <a:xfrm>
            <a:off x="550595" y="2296326"/>
            <a:ext cx="7972425" cy="885825"/>
          </a:xfrm>
          <a:prstGeom prst="leftRightArrow">
            <a:avLst/>
          </a:prstGeom>
          <a:gradFill flip="none" rotWithShape="1">
            <a:gsLst>
              <a:gs pos="0">
                <a:srgbClr val="99CC00"/>
              </a:gs>
              <a:gs pos="100000">
                <a:srgbClr val="FF0000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0A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 bwMode="gray">
          <a:xfrm>
            <a:off x="569482" y="3261733"/>
            <a:ext cx="1531188" cy="98488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Risk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Cost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A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Maturity</a:t>
            </a:r>
          </a:p>
        </p:txBody>
      </p:sp>
      <p:sp>
        <p:nvSpPr>
          <p:cNvPr id="54" name="TextBox 53"/>
          <p:cNvSpPr txBox="1"/>
          <p:nvPr/>
        </p:nvSpPr>
        <p:spPr bwMode="gray">
          <a:xfrm>
            <a:off x="489600" y="4652223"/>
            <a:ext cx="812880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“How have you created an appropriate level of security that balances our need to protect with our need to run the university and support its mission?”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315705" y="923716"/>
            <a:ext cx="841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Common challenges across UC locations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 environment, e.g., international collaboration, securing end-user devices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Distributed structure e.g., separate networks &amp; teams leading to gaps in visibility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Sensitive, valuable data – e.g., students, patients, faculty 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95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6835" y="52738"/>
            <a:ext cx="6400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kern="1400" spc="100" dirty="0">
                <a:solidFill>
                  <a:srgbClr val="000000"/>
                </a:solidFill>
                <a:latin typeface="+mj-lt"/>
                <a:cs typeface=""/>
              </a:rPr>
              <a:t>UC’s cyber-risk journey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A70763-6439-334A-936D-10617C055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5" y="990600"/>
            <a:ext cx="3184321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B14D38-1C17-AA4E-B016-1F4A2519F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96" y="1201545"/>
            <a:ext cx="5032764" cy="297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ED383A-6196-7F49-B804-21A2467C7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345"/>
            <a:ext cx="9144000" cy="23853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stCxn id="21" idx="2"/>
            <a:endCxn id="6" idx="0"/>
          </p:cNvCxnSpPr>
          <p:nvPr/>
        </p:nvCxnSpPr>
        <p:spPr>
          <a:xfrm>
            <a:off x="4510619" y="2262949"/>
            <a:ext cx="10981" cy="52072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auto">
          <a:xfrm>
            <a:off x="352446" y="4491189"/>
            <a:ext cx="8342518" cy="125798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68800" y="2783678"/>
            <a:ext cx="2505600" cy="78403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Cyber-Risk Governance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Committee (CRGC)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119521" y="1741851"/>
            <a:ext cx="1755422" cy="5588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Advisory Members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</a:t>
            </a:r>
          </a:p>
        </p:txBody>
      </p:sp>
      <p:cxnSp>
        <p:nvCxnSpPr>
          <p:cNvPr id="8" name="Elbow Connector 7"/>
          <p:cNvCxnSpPr>
            <a:stCxn id="6" idx="3"/>
            <a:endCxn id="7" idx="1"/>
          </p:cNvCxnSpPr>
          <p:nvPr/>
        </p:nvCxnSpPr>
        <p:spPr>
          <a:xfrm flipV="1">
            <a:off x="5774400" y="2021251"/>
            <a:ext cx="1345121" cy="1154443"/>
          </a:xfrm>
          <a:prstGeom prst="bentConnector3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 bwMode="auto">
          <a:xfrm>
            <a:off x="360629" y="3181710"/>
            <a:ext cx="1569784" cy="5588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Coordination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Center</a:t>
            </a:r>
          </a:p>
        </p:txBody>
      </p:sp>
      <p:cxnSp>
        <p:nvCxnSpPr>
          <p:cNvPr id="10" name="Elbow Connector 9"/>
          <p:cNvCxnSpPr>
            <a:stCxn id="9" idx="3"/>
            <a:endCxn id="6" idx="1"/>
          </p:cNvCxnSpPr>
          <p:nvPr/>
        </p:nvCxnSpPr>
        <p:spPr>
          <a:xfrm flipV="1">
            <a:off x="1930413" y="3175694"/>
            <a:ext cx="1338387" cy="285416"/>
          </a:xfrm>
          <a:prstGeom prst="bentConnector3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720898" y="4696610"/>
            <a:ext cx="965207" cy="3631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UCSF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883665" y="4685321"/>
            <a:ext cx="965207" cy="3631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Berkeley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052075" y="4690964"/>
            <a:ext cx="965207" cy="3631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Santa Cruz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195019" y="4679710"/>
            <a:ext cx="965207" cy="3631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UCSB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6363434" y="4685353"/>
            <a:ext cx="965207" cy="3631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Health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77464" y="3605416"/>
            <a:ext cx="3329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CRGC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Meet as a group four times per year face-to-face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442248" y="1300803"/>
            <a:ext cx="2133618" cy="39672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Office of the President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8090" y="5765271"/>
            <a:ext cx="22560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Risk Executives (CRE)</a:t>
            </a:r>
          </a:p>
        </p:txBody>
      </p:sp>
      <p:cxnSp>
        <p:nvCxnSpPr>
          <p:cNvPr id="20" name="Elbow Connector 19"/>
          <p:cNvCxnSpPr>
            <a:stCxn id="5" idx="0"/>
            <a:endCxn id="6" idx="2"/>
          </p:cNvCxnSpPr>
          <p:nvPr/>
        </p:nvCxnSpPr>
        <p:spPr>
          <a:xfrm rot="16200000" flipV="1">
            <a:off x="4060913" y="4028396"/>
            <a:ext cx="923480" cy="2105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3048708" y="1841678"/>
            <a:ext cx="2923822" cy="42127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Council of Chancellors (COC)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3046560" y="744824"/>
            <a:ext cx="2923822" cy="39672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Board of Regents</a:t>
            </a:r>
          </a:p>
        </p:txBody>
      </p:sp>
      <p:cxnSp>
        <p:nvCxnSpPr>
          <p:cNvPr id="23" name="Straight Connector 22"/>
          <p:cNvCxnSpPr>
            <a:stCxn id="18" idx="2"/>
            <a:endCxn id="21" idx="0"/>
          </p:cNvCxnSpPr>
          <p:nvPr/>
        </p:nvCxnSpPr>
        <p:spPr>
          <a:xfrm>
            <a:off x="4509057" y="1697490"/>
            <a:ext cx="1560" cy="1441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2" idx="2"/>
            <a:endCxn id="18" idx="0"/>
          </p:cNvCxnSpPr>
          <p:nvPr/>
        </p:nvCxnSpPr>
        <p:spPr>
          <a:xfrm>
            <a:off x="4508469" y="1141545"/>
            <a:ext cx="588" cy="15922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6022" y="73287"/>
            <a:ext cx="855291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E.g., Governance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63128" y="5164199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Irvine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731538" y="5169842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UCLA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894305" y="5158553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Riverside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062715" y="5164196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Merced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205664" y="5152942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UCSD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374074" y="5158585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360628" y="2421140"/>
            <a:ext cx="1569785" cy="5588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Academic Computing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Committee (UCACC)</a:t>
            </a:r>
          </a:p>
        </p:txBody>
      </p:sp>
      <p:cxnSp>
        <p:nvCxnSpPr>
          <p:cNvPr id="33" name="Elbow Connector 32"/>
          <p:cNvCxnSpPr>
            <a:endCxn id="6" idx="1"/>
          </p:cNvCxnSpPr>
          <p:nvPr/>
        </p:nvCxnSpPr>
        <p:spPr>
          <a:xfrm>
            <a:off x="1930413" y="2427157"/>
            <a:ext cx="1338387" cy="748537"/>
          </a:xfrm>
          <a:prstGeom prst="bentConnector3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7536334" y="4682637"/>
            <a:ext cx="965207" cy="363163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Faculty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Members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7546974" y="5155869"/>
            <a:ext cx="965207" cy="393321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UCOP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585029" y="4682637"/>
            <a:ext cx="965207" cy="3631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D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avis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7124265" y="2287658"/>
            <a:ext cx="1755422" cy="5588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Advisory Members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Faculty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362197" y="1866528"/>
            <a:ext cx="1569785" cy="5588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Academic Senate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Leadership</a:t>
            </a:r>
          </a:p>
        </p:txBody>
      </p:sp>
      <p:cxnSp>
        <p:nvCxnSpPr>
          <p:cNvPr id="41" name="Elbow Connector 40"/>
          <p:cNvCxnSpPr>
            <a:stCxn id="6" idx="3"/>
            <a:endCxn id="38" idx="1"/>
          </p:cNvCxnSpPr>
          <p:nvPr/>
        </p:nvCxnSpPr>
        <p:spPr>
          <a:xfrm flipV="1">
            <a:off x="5774400" y="2567058"/>
            <a:ext cx="1349865" cy="608636"/>
          </a:xfrm>
          <a:prstGeom prst="bentConnector3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59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F7FC5"/>
      </a:dk1>
      <a:lt1>
        <a:srgbClr val="FFCB13"/>
      </a:lt1>
      <a:dk2>
        <a:srgbClr val="333333"/>
      </a:dk2>
      <a:lt2>
        <a:srgbClr val="FFFFFF"/>
      </a:lt2>
      <a:accent1>
        <a:srgbClr val="DFE65F"/>
      </a:accent1>
      <a:accent2>
        <a:srgbClr val="E0C9D5"/>
      </a:accent2>
      <a:accent3>
        <a:srgbClr val="F06A1C"/>
      </a:accent3>
      <a:accent4>
        <a:srgbClr val="51BAAB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0464409ECDF42A2661676A801541A" ma:contentTypeVersion="1" ma:contentTypeDescription="Create a new document." ma:contentTypeScope="" ma:versionID="b53100c983e55c438b7aaef10528a1c4">
  <xsd:schema xmlns:xsd="http://www.w3.org/2001/XMLSchema" xmlns:xs="http://www.w3.org/2001/XMLSchema" xmlns:p="http://schemas.microsoft.com/office/2006/metadata/properties" xmlns:ns2="696ed00d-b14e-4f58-829c-950c022a09f2" targetNamespace="http://schemas.microsoft.com/office/2006/metadata/properties" ma:root="true" ma:fieldsID="b5495b993d31ad4114e26f59c7de05c0" ns2:_="">
    <xsd:import namespace="696ed00d-b14e-4f58-829c-950c022a09f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ed00d-b14e-4f58-829c-950c022a09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334CE5-91C7-4F8D-812E-E89CC27DC5F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696ed00d-b14e-4f58-829c-950c022a09f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5C8114-8E4D-4E20-9160-33D473AA2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6ed00d-b14e-4f58-829c-950c022a09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5038B6-3A07-4084-8822-DE287D1FF1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7713</TotalTime>
  <Words>887</Words>
  <Application>Microsoft Office PowerPoint</Application>
  <PresentationFormat>On-screen Show (4:3)</PresentationFormat>
  <Paragraphs>219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CSF in Plainspeak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Craig</dc:creator>
  <cp:lastModifiedBy>Tom Andriola</cp:lastModifiedBy>
  <cp:revision>359</cp:revision>
  <cp:lastPrinted>2010-11-23T18:22:17Z</cp:lastPrinted>
  <dcterms:created xsi:type="dcterms:W3CDTF">2010-12-22T18:33:05Z</dcterms:created>
  <dcterms:modified xsi:type="dcterms:W3CDTF">2020-01-22T00:03:55Z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0x010100D8C0464409ECDF42A2661676A801541A</vt:lpwstr>
  </property>
</Properties>
</file>