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1" r:id="rId2"/>
    <p:sldMasterId id="2147483798" r:id="rId3"/>
    <p:sldMasterId id="2147483810" r:id="rId4"/>
    <p:sldMasterId id="2147483825" r:id="rId5"/>
    <p:sldMasterId id="2147483838" r:id="rId6"/>
  </p:sldMasterIdLst>
  <p:notesMasterIdLst>
    <p:notesMasterId r:id="rId74"/>
  </p:notesMasterIdLst>
  <p:handoutMasterIdLst>
    <p:handoutMasterId r:id="rId75"/>
  </p:handoutMasterIdLst>
  <p:sldIdLst>
    <p:sldId id="393" r:id="rId7"/>
    <p:sldId id="363" r:id="rId8"/>
    <p:sldId id="395" r:id="rId9"/>
    <p:sldId id="464" r:id="rId10"/>
    <p:sldId id="468" r:id="rId11"/>
    <p:sldId id="392" r:id="rId12"/>
    <p:sldId id="391" r:id="rId13"/>
    <p:sldId id="433" r:id="rId14"/>
    <p:sldId id="447" r:id="rId15"/>
    <p:sldId id="436" r:id="rId16"/>
    <p:sldId id="460" r:id="rId17"/>
    <p:sldId id="438" r:id="rId18"/>
    <p:sldId id="439" r:id="rId19"/>
    <p:sldId id="443" r:id="rId20"/>
    <p:sldId id="442" r:id="rId21"/>
    <p:sldId id="400" r:id="rId22"/>
    <p:sldId id="401" r:id="rId23"/>
    <p:sldId id="402" r:id="rId24"/>
    <p:sldId id="403" r:id="rId25"/>
    <p:sldId id="440" r:id="rId26"/>
    <p:sldId id="441" r:id="rId27"/>
    <p:sldId id="486" r:id="rId28"/>
    <p:sldId id="444" r:id="rId29"/>
    <p:sldId id="446" r:id="rId30"/>
    <p:sldId id="445" r:id="rId31"/>
    <p:sldId id="450" r:id="rId32"/>
    <p:sldId id="407" r:id="rId33"/>
    <p:sldId id="453" r:id="rId34"/>
    <p:sldId id="405" r:id="rId35"/>
    <p:sldId id="461" r:id="rId36"/>
    <p:sldId id="462" r:id="rId37"/>
    <p:sldId id="465" r:id="rId38"/>
    <p:sldId id="467" r:id="rId39"/>
    <p:sldId id="466" r:id="rId40"/>
    <p:sldId id="426" r:id="rId41"/>
    <p:sldId id="452" r:id="rId42"/>
    <p:sldId id="455" r:id="rId43"/>
    <p:sldId id="463" r:id="rId44"/>
    <p:sldId id="471" r:id="rId45"/>
    <p:sldId id="451" r:id="rId46"/>
    <p:sldId id="472" r:id="rId47"/>
    <p:sldId id="473" r:id="rId48"/>
    <p:sldId id="474" r:id="rId49"/>
    <p:sldId id="397" r:id="rId50"/>
    <p:sldId id="409" r:id="rId51"/>
    <p:sldId id="364" r:id="rId52"/>
    <p:sldId id="459" r:id="rId53"/>
    <p:sldId id="398" r:id="rId54"/>
    <p:sldId id="390" r:id="rId55"/>
    <p:sldId id="411" r:id="rId56"/>
    <p:sldId id="408" r:id="rId57"/>
    <p:sldId id="417" r:id="rId58"/>
    <p:sldId id="448" r:id="rId59"/>
    <p:sldId id="456" r:id="rId60"/>
    <p:sldId id="449" r:id="rId61"/>
    <p:sldId id="458" r:id="rId62"/>
    <p:sldId id="366" r:id="rId63"/>
    <p:sldId id="422" r:id="rId64"/>
    <p:sldId id="470" r:id="rId65"/>
    <p:sldId id="476" r:id="rId66"/>
    <p:sldId id="478" r:id="rId67"/>
    <p:sldId id="479" r:id="rId68"/>
    <p:sldId id="480" r:id="rId69"/>
    <p:sldId id="481" r:id="rId70"/>
    <p:sldId id="482" r:id="rId71"/>
    <p:sldId id="484" r:id="rId72"/>
    <p:sldId id="485" r:id="rId7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47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33CC33"/>
    <a:srgbClr val="E8E8E8"/>
    <a:srgbClr val="0F7FC5"/>
    <a:srgbClr val="DFE65F"/>
    <a:srgbClr val="51BAAB"/>
    <a:srgbClr val="FFCC00"/>
    <a:srgbClr val="6666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06" autoAdjust="0"/>
    <p:restoredTop sz="94187" autoAdjust="0"/>
  </p:normalViewPr>
  <p:slideViewPr>
    <p:cSldViewPr snapToGrid="0">
      <p:cViewPr varScale="1">
        <p:scale>
          <a:sx n="73" d="100"/>
          <a:sy n="73" d="100"/>
        </p:scale>
        <p:origin x="1458" y="72"/>
      </p:cViewPr>
      <p:guideLst>
        <p:guide orient="horz" pos="2160"/>
        <p:guide pos="5474"/>
      </p:guideLst>
    </p:cSldViewPr>
  </p:slideViewPr>
  <p:notesTextViewPr>
    <p:cViewPr>
      <p:scale>
        <a:sx n="100" d="100"/>
        <a:sy n="100" d="100"/>
      </p:scale>
      <p:origin x="0" y="0"/>
    </p:cViewPr>
  </p:notesTextViewPr>
  <p:sorterViewPr>
    <p:cViewPr varScale="1">
      <p:scale>
        <a:sx n="1" d="1"/>
        <a:sy n="1" d="1"/>
      </p:scale>
      <p:origin x="0" y="-80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DB6206-86D8-45A1-8BEB-48E8393FDBA5}" type="doc">
      <dgm:prSet loTypeId="urn:microsoft.com/office/officeart/2005/8/layout/hProcess9" loCatId="process" qsTypeId="urn:microsoft.com/office/officeart/2005/8/quickstyle/simple1" qsCatId="simple" csTypeId="urn:microsoft.com/office/officeart/2005/8/colors/accent2_2" csCatId="accent2" phldr="1"/>
      <dgm:spPr/>
    </dgm:pt>
    <dgm:pt modelId="{9F8C915F-F62C-4D30-B539-B01A4A8C914C}">
      <dgm:prSet phldrT="[Text]"/>
      <dgm:spPr/>
      <dgm:t>
        <a:bodyPr/>
        <a:lstStyle/>
        <a:p>
          <a:r>
            <a:rPr lang="en-US" b="1" dirty="0" smtClean="0"/>
            <a:t>NIH funding</a:t>
          </a:r>
          <a:endParaRPr lang="en-US" b="1" dirty="0"/>
        </a:p>
      </dgm:t>
    </dgm:pt>
    <dgm:pt modelId="{31E4FB78-64DE-4478-ACDC-E234C64B9948}" type="parTrans" cxnId="{1C86381B-49CA-421F-8402-66DA439D9E8A}">
      <dgm:prSet/>
      <dgm:spPr/>
      <dgm:t>
        <a:bodyPr/>
        <a:lstStyle/>
        <a:p>
          <a:endParaRPr lang="en-US" b="1"/>
        </a:p>
      </dgm:t>
    </dgm:pt>
    <dgm:pt modelId="{68AC4622-2694-47EF-8513-843099EA4072}" type="sibTrans" cxnId="{1C86381B-49CA-421F-8402-66DA439D9E8A}">
      <dgm:prSet/>
      <dgm:spPr/>
      <dgm:t>
        <a:bodyPr/>
        <a:lstStyle/>
        <a:p>
          <a:endParaRPr lang="en-US" b="1"/>
        </a:p>
      </dgm:t>
    </dgm:pt>
    <dgm:pt modelId="{73D9206E-ADE8-4369-8920-6DD7A7A816A6}">
      <dgm:prSet phldrT="[Text]"/>
      <dgm:spPr/>
      <dgm:t>
        <a:bodyPr/>
        <a:lstStyle/>
        <a:p>
          <a:r>
            <a:rPr lang="en-US" b="1" i="0" dirty="0" smtClean="0"/>
            <a:t>Claremont Creek, </a:t>
          </a:r>
          <a:r>
            <a:rPr lang="en-US" b="1" i="0" dirty="0" err="1" smtClean="0"/>
            <a:t>Lightspeed</a:t>
          </a:r>
          <a:r>
            <a:rPr lang="en-US" b="1" dirty="0" smtClean="0"/>
            <a:t> ($3.5 million)</a:t>
          </a:r>
          <a:endParaRPr lang="en-US" b="1" dirty="0"/>
        </a:p>
      </dgm:t>
    </dgm:pt>
    <dgm:pt modelId="{DAF77886-5E3E-4BF9-875C-93CFB1841087}" type="parTrans" cxnId="{1A0600AC-047F-4390-B391-9940C9B06DB5}">
      <dgm:prSet/>
      <dgm:spPr/>
      <dgm:t>
        <a:bodyPr/>
        <a:lstStyle/>
        <a:p>
          <a:endParaRPr lang="en-US" b="1"/>
        </a:p>
      </dgm:t>
    </dgm:pt>
    <dgm:pt modelId="{15CF7533-75EB-4931-B87F-C4EB56168304}" type="sibTrans" cxnId="{1A0600AC-047F-4390-B391-9940C9B06DB5}">
      <dgm:prSet/>
      <dgm:spPr/>
      <dgm:t>
        <a:bodyPr/>
        <a:lstStyle/>
        <a:p>
          <a:endParaRPr lang="en-US" b="1"/>
        </a:p>
      </dgm:t>
    </dgm:pt>
    <dgm:pt modelId="{99532009-D3FD-4F5D-B91A-5E9F04F0E611}">
      <dgm:prSet phldrT="[Text]"/>
      <dgm:spPr/>
      <dgm:t>
        <a:bodyPr/>
        <a:lstStyle/>
        <a:p>
          <a:r>
            <a:rPr lang="en-US" b="1" dirty="0" smtClean="0"/>
            <a:t>Need more drugs for more diseases</a:t>
          </a:r>
          <a:endParaRPr lang="en-US" b="1" dirty="0"/>
        </a:p>
      </dgm:t>
    </dgm:pt>
    <dgm:pt modelId="{B885369A-CACB-4EC8-9078-3A413BFBAD4D}" type="parTrans" cxnId="{A071CEEE-F2E5-4AF3-B3DA-AECA300D3C49}">
      <dgm:prSet/>
      <dgm:spPr/>
      <dgm:t>
        <a:bodyPr/>
        <a:lstStyle/>
        <a:p>
          <a:endParaRPr lang="en-US" b="1"/>
        </a:p>
      </dgm:t>
    </dgm:pt>
    <dgm:pt modelId="{DB0E4F80-B483-4044-9FE7-E679643BDD1F}" type="sibTrans" cxnId="{A071CEEE-F2E5-4AF3-B3DA-AECA300D3C49}">
      <dgm:prSet/>
      <dgm:spPr/>
      <dgm:t>
        <a:bodyPr/>
        <a:lstStyle/>
        <a:p>
          <a:endParaRPr lang="en-US" b="1"/>
        </a:p>
      </dgm:t>
    </dgm:pt>
    <dgm:pt modelId="{D22A32BE-58C2-4864-96C4-D9B2A0E80920}">
      <dgm:prSet phldrT="[Text]"/>
      <dgm:spPr/>
      <dgm:t>
        <a:bodyPr/>
        <a:lstStyle/>
        <a:p>
          <a:r>
            <a:rPr lang="en-US" b="1" dirty="0" smtClean="0"/>
            <a:t>Public big data available</a:t>
          </a:r>
          <a:endParaRPr lang="en-US" b="1" dirty="0"/>
        </a:p>
      </dgm:t>
    </dgm:pt>
    <dgm:pt modelId="{4BD4BE5E-3684-4C65-A0AC-976A6547D2E0}" type="parTrans" cxnId="{0A9DF681-0B4C-4676-8EAD-F37056CA0BD0}">
      <dgm:prSet/>
      <dgm:spPr/>
      <dgm:t>
        <a:bodyPr/>
        <a:lstStyle/>
        <a:p>
          <a:endParaRPr lang="en-US" b="1"/>
        </a:p>
      </dgm:t>
    </dgm:pt>
    <dgm:pt modelId="{EF489893-FBD1-4BD4-9A83-9AB422B253F6}" type="sibTrans" cxnId="{0A9DF681-0B4C-4676-8EAD-F37056CA0BD0}">
      <dgm:prSet/>
      <dgm:spPr/>
      <dgm:t>
        <a:bodyPr/>
        <a:lstStyle/>
        <a:p>
          <a:endParaRPr lang="en-US" b="1"/>
        </a:p>
      </dgm:t>
    </dgm:pt>
    <dgm:pt modelId="{D69FF886-D4E5-49F2-B59B-95D2BC7E1909}">
      <dgm:prSet phldrT="[Text]"/>
      <dgm:spPr/>
      <dgm:t>
        <a:bodyPr/>
        <a:lstStyle/>
        <a:p>
          <a:r>
            <a:rPr lang="en-US" b="1" dirty="0" smtClean="0"/>
            <a:t>Data analyzed, method designed</a:t>
          </a:r>
        </a:p>
      </dgm:t>
    </dgm:pt>
    <dgm:pt modelId="{675637CA-1A1F-4F67-99CC-22805DC30272}" type="parTrans" cxnId="{509CB0D4-1D3E-4690-A423-A153794584E5}">
      <dgm:prSet/>
      <dgm:spPr/>
      <dgm:t>
        <a:bodyPr/>
        <a:lstStyle/>
        <a:p>
          <a:endParaRPr lang="en-US" b="1"/>
        </a:p>
      </dgm:t>
    </dgm:pt>
    <dgm:pt modelId="{0C54F0D5-F842-4CF8-883A-568EF5BB67B1}" type="sibTrans" cxnId="{509CB0D4-1D3E-4690-A423-A153794584E5}">
      <dgm:prSet/>
      <dgm:spPr/>
      <dgm:t>
        <a:bodyPr/>
        <a:lstStyle/>
        <a:p>
          <a:endParaRPr lang="en-US" b="1"/>
        </a:p>
      </dgm:t>
    </dgm:pt>
    <dgm:pt modelId="{BBC0AB24-DE10-4EAC-AA58-76FF4D3D0C10}">
      <dgm:prSet phldrT="[Text]"/>
      <dgm:spPr/>
      <dgm:t>
        <a:bodyPr/>
        <a:lstStyle/>
        <a:p>
          <a:r>
            <a:rPr lang="en-US" b="1" dirty="0" smtClean="0"/>
            <a:t>Company launched, ARRA, </a:t>
          </a:r>
          <a:r>
            <a:rPr lang="en-US" b="1" dirty="0" err="1" smtClean="0"/>
            <a:t>StartX</a:t>
          </a:r>
          <a:r>
            <a:rPr lang="en-US" b="1" dirty="0" smtClean="0"/>
            <a:t>, Stanford license, </a:t>
          </a:r>
          <a:br>
            <a:rPr lang="en-US" b="1" dirty="0" smtClean="0"/>
          </a:br>
          <a:r>
            <a:rPr lang="en-US" b="1" dirty="0" smtClean="0"/>
            <a:t>first deal</a:t>
          </a:r>
          <a:endParaRPr lang="en-US" b="1" dirty="0"/>
        </a:p>
      </dgm:t>
    </dgm:pt>
    <dgm:pt modelId="{2C8406C2-D04F-4F1B-8BD8-0815C0F1F172}" type="parTrans" cxnId="{1F800465-7F00-4FD6-839E-5962BC1F3BE2}">
      <dgm:prSet/>
      <dgm:spPr/>
      <dgm:t>
        <a:bodyPr/>
        <a:lstStyle/>
        <a:p>
          <a:endParaRPr lang="en-US" b="1"/>
        </a:p>
      </dgm:t>
    </dgm:pt>
    <dgm:pt modelId="{C9B4E581-5B36-41B8-B62C-AA8E7F1A0065}" type="sibTrans" cxnId="{1F800465-7F00-4FD6-839E-5962BC1F3BE2}">
      <dgm:prSet/>
      <dgm:spPr/>
      <dgm:t>
        <a:bodyPr/>
        <a:lstStyle/>
        <a:p>
          <a:endParaRPr lang="en-US" b="1"/>
        </a:p>
      </dgm:t>
    </dgm:pt>
    <dgm:pt modelId="{8AA569F0-0E83-409A-A285-39781524E277}" type="pres">
      <dgm:prSet presAssocID="{EADB6206-86D8-45A1-8BEB-48E8393FDBA5}" presName="CompostProcess" presStyleCnt="0">
        <dgm:presLayoutVars>
          <dgm:dir/>
          <dgm:resizeHandles val="exact"/>
        </dgm:presLayoutVars>
      </dgm:prSet>
      <dgm:spPr/>
    </dgm:pt>
    <dgm:pt modelId="{21DF8EDE-6C53-4870-80DB-4D94475DE1DE}" type="pres">
      <dgm:prSet presAssocID="{EADB6206-86D8-45A1-8BEB-48E8393FDBA5}" presName="arrow" presStyleLbl="bgShp" presStyleIdx="0" presStyleCnt="1" custLinFactNeighborX="-905" custLinFactNeighborY="-6289"/>
      <dgm:spPr/>
      <dgm:t>
        <a:bodyPr/>
        <a:lstStyle/>
        <a:p>
          <a:endParaRPr lang="en-US"/>
        </a:p>
      </dgm:t>
    </dgm:pt>
    <dgm:pt modelId="{ACA06005-A12F-4749-A9F3-64C858410AA1}" type="pres">
      <dgm:prSet presAssocID="{EADB6206-86D8-45A1-8BEB-48E8393FDBA5}" presName="linearProcess" presStyleCnt="0"/>
      <dgm:spPr/>
    </dgm:pt>
    <dgm:pt modelId="{FF89442E-00F6-4D6C-8844-CE5DE0FC2831}" type="pres">
      <dgm:prSet presAssocID="{99532009-D3FD-4F5D-B91A-5E9F04F0E611}" presName="textNode" presStyleLbl="node1" presStyleIdx="0" presStyleCnt="6">
        <dgm:presLayoutVars>
          <dgm:bulletEnabled val="1"/>
        </dgm:presLayoutVars>
      </dgm:prSet>
      <dgm:spPr/>
      <dgm:t>
        <a:bodyPr/>
        <a:lstStyle/>
        <a:p>
          <a:endParaRPr lang="en-US"/>
        </a:p>
      </dgm:t>
    </dgm:pt>
    <dgm:pt modelId="{4D8E5C7F-8407-44ED-8578-9A8CB8C5BEA7}" type="pres">
      <dgm:prSet presAssocID="{DB0E4F80-B483-4044-9FE7-E679643BDD1F}" presName="sibTrans" presStyleCnt="0"/>
      <dgm:spPr/>
    </dgm:pt>
    <dgm:pt modelId="{D8552FFE-23FB-47E2-AD3A-2B18DED52F96}" type="pres">
      <dgm:prSet presAssocID="{D22A32BE-58C2-4864-96C4-D9B2A0E80920}" presName="textNode" presStyleLbl="node1" presStyleIdx="1" presStyleCnt="6">
        <dgm:presLayoutVars>
          <dgm:bulletEnabled val="1"/>
        </dgm:presLayoutVars>
      </dgm:prSet>
      <dgm:spPr/>
      <dgm:t>
        <a:bodyPr/>
        <a:lstStyle/>
        <a:p>
          <a:endParaRPr lang="en-US"/>
        </a:p>
      </dgm:t>
    </dgm:pt>
    <dgm:pt modelId="{19C52A97-5CBC-4B10-B2D1-F141E0819DD1}" type="pres">
      <dgm:prSet presAssocID="{EF489893-FBD1-4BD4-9A83-9AB422B253F6}" presName="sibTrans" presStyleCnt="0"/>
      <dgm:spPr/>
    </dgm:pt>
    <dgm:pt modelId="{417D2B52-5F4B-413B-BC61-2F748B6D4DC8}" type="pres">
      <dgm:prSet presAssocID="{9F8C915F-F62C-4D30-B539-B01A4A8C914C}" presName="textNode" presStyleLbl="node1" presStyleIdx="2" presStyleCnt="6">
        <dgm:presLayoutVars>
          <dgm:bulletEnabled val="1"/>
        </dgm:presLayoutVars>
      </dgm:prSet>
      <dgm:spPr/>
      <dgm:t>
        <a:bodyPr/>
        <a:lstStyle/>
        <a:p>
          <a:endParaRPr lang="en-US"/>
        </a:p>
      </dgm:t>
    </dgm:pt>
    <dgm:pt modelId="{6B232940-1EB8-4E96-94ED-F3EE911E61C9}" type="pres">
      <dgm:prSet presAssocID="{68AC4622-2694-47EF-8513-843099EA4072}" presName="sibTrans" presStyleCnt="0"/>
      <dgm:spPr/>
    </dgm:pt>
    <dgm:pt modelId="{280B1FDE-715F-4B93-B91F-0C95C340C8CA}" type="pres">
      <dgm:prSet presAssocID="{D69FF886-D4E5-49F2-B59B-95D2BC7E1909}" presName="textNode" presStyleLbl="node1" presStyleIdx="3" presStyleCnt="6">
        <dgm:presLayoutVars>
          <dgm:bulletEnabled val="1"/>
        </dgm:presLayoutVars>
      </dgm:prSet>
      <dgm:spPr/>
      <dgm:t>
        <a:bodyPr/>
        <a:lstStyle/>
        <a:p>
          <a:endParaRPr lang="en-US"/>
        </a:p>
      </dgm:t>
    </dgm:pt>
    <dgm:pt modelId="{28AC760F-CDE9-44CE-B083-BAA092C97FD2}" type="pres">
      <dgm:prSet presAssocID="{0C54F0D5-F842-4CF8-883A-568EF5BB67B1}" presName="sibTrans" presStyleCnt="0"/>
      <dgm:spPr/>
    </dgm:pt>
    <dgm:pt modelId="{5D087902-48F1-424B-A796-50135F9A620C}" type="pres">
      <dgm:prSet presAssocID="{BBC0AB24-DE10-4EAC-AA58-76FF4D3D0C10}" presName="textNode" presStyleLbl="node1" presStyleIdx="4" presStyleCnt="6">
        <dgm:presLayoutVars>
          <dgm:bulletEnabled val="1"/>
        </dgm:presLayoutVars>
      </dgm:prSet>
      <dgm:spPr/>
      <dgm:t>
        <a:bodyPr/>
        <a:lstStyle/>
        <a:p>
          <a:endParaRPr lang="en-US"/>
        </a:p>
      </dgm:t>
    </dgm:pt>
    <dgm:pt modelId="{227F2218-96EE-4E1E-AA0D-3D78232E765D}" type="pres">
      <dgm:prSet presAssocID="{C9B4E581-5B36-41B8-B62C-AA8E7F1A0065}" presName="sibTrans" presStyleCnt="0"/>
      <dgm:spPr/>
    </dgm:pt>
    <dgm:pt modelId="{DC2093E0-C5FB-468F-88EB-18A8525BC8F9}" type="pres">
      <dgm:prSet presAssocID="{73D9206E-ADE8-4369-8920-6DD7A7A816A6}" presName="textNode" presStyleLbl="node1" presStyleIdx="5" presStyleCnt="6">
        <dgm:presLayoutVars>
          <dgm:bulletEnabled val="1"/>
        </dgm:presLayoutVars>
      </dgm:prSet>
      <dgm:spPr/>
      <dgm:t>
        <a:bodyPr/>
        <a:lstStyle/>
        <a:p>
          <a:endParaRPr lang="en-US"/>
        </a:p>
      </dgm:t>
    </dgm:pt>
  </dgm:ptLst>
  <dgm:cxnLst>
    <dgm:cxn modelId="{7CA95540-ABD3-5546-BA0F-B4872F182942}" type="presOf" srcId="{9F8C915F-F62C-4D30-B539-B01A4A8C914C}" destId="{417D2B52-5F4B-413B-BC61-2F748B6D4DC8}" srcOrd="0" destOrd="0" presId="urn:microsoft.com/office/officeart/2005/8/layout/hProcess9"/>
    <dgm:cxn modelId="{709D4AD4-A1EC-DF45-ABE0-C4D4CCB5DC8E}" type="presOf" srcId="{99532009-D3FD-4F5D-B91A-5E9F04F0E611}" destId="{FF89442E-00F6-4D6C-8844-CE5DE0FC2831}" srcOrd="0" destOrd="0" presId="urn:microsoft.com/office/officeart/2005/8/layout/hProcess9"/>
    <dgm:cxn modelId="{1C86381B-49CA-421F-8402-66DA439D9E8A}" srcId="{EADB6206-86D8-45A1-8BEB-48E8393FDBA5}" destId="{9F8C915F-F62C-4D30-B539-B01A4A8C914C}" srcOrd="2" destOrd="0" parTransId="{31E4FB78-64DE-4478-ACDC-E234C64B9948}" sibTransId="{68AC4622-2694-47EF-8513-843099EA4072}"/>
    <dgm:cxn modelId="{0A9DF681-0B4C-4676-8EAD-F37056CA0BD0}" srcId="{EADB6206-86D8-45A1-8BEB-48E8393FDBA5}" destId="{D22A32BE-58C2-4864-96C4-D9B2A0E80920}" srcOrd="1" destOrd="0" parTransId="{4BD4BE5E-3684-4C65-A0AC-976A6547D2E0}" sibTransId="{EF489893-FBD1-4BD4-9A83-9AB422B253F6}"/>
    <dgm:cxn modelId="{1F800465-7F00-4FD6-839E-5962BC1F3BE2}" srcId="{EADB6206-86D8-45A1-8BEB-48E8393FDBA5}" destId="{BBC0AB24-DE10-4EAC-AA58-76FF4D3D0C10}" srcOrd="4" destOrd="0" parTransId="{2C8406C2-D04F-4F1B-8BD8-0815C0F1F172}" sibTransId="{C9B4E581-5B36-41B8-B62C-AA8E7F1A0065}"/>
    <dgm:cxn modelId="{1EEA24D1-DFC3-4B4C-8287-0BA1B460D14E}" type="presOf" srcId="{73D9206E-ADE8-4369-8920-6DD7A7A816A6}" destId="{DC2093E0-C5FB-468F-88EB-18A8525BC8F9}" srcOrd="0" destOrd="0" presId="urn:microsoft.com/office/officeart/2005/8/layout/hProcess9"/>
    <dgm:cxn modelId="{509CB0D4-1D3E-4690-A423-A153794584E5}" srcId="{EADB6206-86D8-45A1-8BEB-48E8393FDBA5}" destId="{D69FF886-D4E5-49F2-B59B-95D2BC7E1909}" srcOrd="3" destOrd="0" parTransId="{675637CA-1A1F-4F67-99CC-22805DC30272}" sibTransId="{0C54F0D5-F842-4CF8-883A-568EF5BB67B1}"/>
    <dgm:cxn modelId="{E7355819-6294-2542-9DA0-2A16BD51DC72}" type="presOf" srcId="{D69FF886-D4E5-49F2-B59B-95D2BC7E1909}" destId="{280B1FDE-715F-4B93-B91F-0C95C340C8CA}" srcOrd="0" destOrd="0" presId="urn:microsoft.com/office/officeart/2005/8/layout/hProcess9"/>
    <dgm:cxn modelId="{394C27D7-C34F-1341-8654-49EEB99D34A2}" type="presOf" srcId="{D22A32BE-58C2-4864-96C4-D9B2A0E80920}" destId="{D8552FFE-23FB-47E2-AD3A-2B18DED52F96}" srcOrd="0" destOrd="0" presId="urn:microsoft.com/office/officeart/2005/8/layout/hProcess9"/>
    <dgm:cxn modelId="{A071CEEE-F2E5-4AF3-B3DA-AECA300D3C49}" srcId="{EADB6206-86D8-45A1-8BEB-48E8393FDBA5}" destId="{99532009-D3FD-4F5D-B91A-5E9F04F0E611}" srcOrd="0" destOrd="0" parTransId="{B885369A-CACB-4EC8-9078-3A413BFBAD4D}" sibTransId="{DB0E4F80-B483-4044-9FE7-E679643BDD1F}"/>
    <dgm:cxn modelId="{1A0600AC-047F-4390-B391-9940C9B06DB5}" srcId="{EADB6206-86D8-45A1-8BEB-48E8393FDBA5}" destId="{73D9206E-ADE8-4369-8920-6DD7A7A816A6}" srcOrd="5" destOrd="0" parTransId="{DAF77886-5E3E-4BF9-875C-93CFB1841087}" sibTransId="{15CF7533-75EB-4931-B87F-C4EB56168304}"/>
    <dgm:cxn modelId="{FCA3A183-25B8-4441-8635-DF0549CBC212}" type="presOf" srcId="{BBC0AB24-DE10-4EAC-AA58-76FF4D3D0C10}" destId="{5D087902-48F1-424B-A796-50135F9A620C}" srcOrd="0" destOrd="0" presId="urn:microsoft.com/office/officeart/2005/8/layout/hProcess9"/>
    <dgm:cxn modelId="{AA8C42F1-04A1-6A43-8079-11D616C316BA}" type="presOf" srcId="{EADB6206-86D8-45A1-8BEB-48E8393FDBA5}" destId="{8AA569F0-0E83-409A-A285-39781524E277}" srcOrd="0" destOrd="0" presId="urn:microsoft.com/office/officeart/2005/8/layout/hProcess9"/>
    <dgm:cxn modelId="{6DA651D6-C9E7-E44B-8DC1-523DD0C35EEA}" type="presParOf" srcId="{8AA569F0-0E83-409A-A285-39781524E277}" destId="{21DF8EDE-6C53-4870-80DB-4D94475DE1DE}" srcOrd="0" destOrd="0" presId="urn:microsoft.com/office/officeart/2005/8/layout/hProcess9"/>
    <dgm:cxn modelId="{70954AD5-936B-6641-B4FC-9594B877BA5B}" type="presParOf" srcId="{8AA569F0-0E83-409A-A285-39781524E277}" destId="{ACA06005-A12F-4749-A9F3-64C858410AA1}" srcOrd="1" destOrd="0" presId="urn:microsoft.com/office/officeart/2005/8/layout/hProcess9"/>
    <dgm:cxn modelId="{7F07F002-83B8-B841-A473-94B4724EADE7}" type="presParOf" srcId="{ACA06005-A12F-4749-A9F3-64C858410AA1}" destId="{FF89442E-00F6-4D6C-8844-CE5DE0FC2831}" srcOrd="0" destOrd="0" presId="urn:microsoft.com/office/officeart/2005/8/layout/hProcess9"/>
    <dgm:cxn modelId="{77D874A5-442A-184F-90DF-EE662B16B43D}" type="presParOf" srcId="{ACA06005-A12F-4749-A9F3-64C858410AA1}" destId="{4D8E5C7F-8407-44ED-8578-9A8CB8C5BEA7}" srcOrd="1" destOrd="0" presId="urn:microsoft.com/office/officeart/2005/8/layout/hProcess9"/>
    <dgm:cxn modelId="{A5235D83-A0BE-5745-94BE-AAE9F5BDE7DB}" type="presParOf" srcId="{ACA06005-A12F-4749-A9F3-64C858410AA1}" destId="{D8552FFE-23FB-47E2-AD3A-2B18DED52F96}" srcOrd="2" destOrd="0" presId="urn:microsoft.com/office/officeart/2005/8/layout/hProcess9"/>
    <dgm:cxn modelId="{24771473-E168-5A4B-8D10-F047898C907F}" type="presParOf" srcId="{ACA06005-A12F-4749-A9F3-64C858410AA1}" destId="{19C52A97-5CBC-4B10-B2D1-F141E0819DD1}" srcOrd="3" destOrd="0" presId="urn:microsoft.com/office/officeart/2005/8/layout/hProcess9"/>
    <dgm:cxn modelId="{E4DCE6CA-C582-0945-A10A-E2FE5EB2BA99}" type="presParOf" srcId="{ACA06005-A12F-4749-A9F3-64C858410AA1}" destId="{417D2B52-5F4B-413B-BC61-2F748B6D4DC8}" srcOrd="4" destOrd="0" presId="urn:microsoft.com/office/officeart/2005/8/layout/hProcess9"/>
    <dgm:cxn modelId="{1DD6B4B6-C3BD-9041-9EA1-A1BDD321C362}" type="presParOf" srcId="{ACA06005-A12F-4749-A9F3-64C858410AA1}" destId="{6B232940-1EB8-4E96-94ED-F3EE911E61C9}" srcOrd="5" destOrd="0" presId="urn:microsoft.com/office/officeart/2005/8/layout/hProcess9"/>
    <dgm:cxn modelId="{9973773F-E1F9-8648-9375-2F63060BAF9B}" type="presParOf" srcId="{ACA06005-A12F-4749-A9F3-64C858410AA1}" destId="{280B1FDE-715F-4B93-B91F-0C95C340C8CA}" srcOrd="6" destOrd="0" presId="urn:microsoft.com/office/officeart/2005/8/layout/hProcess9"/>
    <dgm:cxn modelId="{049ECF9B-0723-0E45-AF09-76A5F0642377}" type="presParOf" srcId="{ACA06005-A12F-4749-A9F3-64C858410AA1}" destId="{28AC760F-CDE9-44CE-B083-BAA092C97FD2}" srcOrd="7" destOrd="0" presId="urn:microsoft.com/office/officeart/2005/8/layout/hProcess9"/>
    <dgm:cxn modelId="{6654E74A-0D87-4243-B217-E4FE09A6AC63}" type="presParOf" srcId="{ACA06005-A12F-4749-A9F3-64C858410AA1}" destId="{5D087902-48F1-424B-A796-50135F9A620C}" srcOrd="8" destOrd="0" presId="urn:microsoft.com/office/officeart/2005/8/layout/hProcess9"/>
    <dgm:cxn modelId="{2709C4F2-565C-1C44-BAF6-03CF41D84239}" type="presParOf" srcId="{ACA06005-A12F-4749-A9F3-64C858410AA1}" destId="{227F2218-96EE-4E1E-AA0D-3D78232E765D}" srcOrd="9" destOrd="0" presId="urn:microsoft.com/office/officeart/2005/8/layout/hProcess9"/>
    <dgm:cxn modelId="{FA7C96F4-CDE0-134A-B09B-D3B58ED4BA6E}" type="presParOf" srcId="{ACA06005-A12F-4749-A9F3-64C858410AA1}" destId="{DC2093E0-C5FB-468F-88EB-18A8525BC8F9}" srcOrd="1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F8EDE-6C53-4870-80DB-4D94475DE1DE}">
      <dsp:nvSpPr>
        <dsp:cNvPr id="0" name=""/>
        <dsp:cNvSpPr/>
      </dsp:nvSpPr>
      <dsp:spPr>
        <a:xfrm>
          <a:off x="533398" y="0"/>
          <a:ext cx="6736080" cy="215265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89442E-00F6-4D6C-8844-CE5DE0FC2831}">
      <dsp:nvSpPr>
        <dsp:cNvPr id="0" name=""/>
        <dsp:cNvSpPr/>
      </dsp:nvSpPr>
      <dsp:spPr>
        <a:xfrm>
          <a:off x="2176" y="645795"/>
          <a:ext cx="1267271" cy="8610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t>Need more drugs for more diseases</a:t>
          </a:r>
          <a:endParaRPr lang="en-US" sz="1000" b="1" kern="1200" dirty="0"/>
        </a:p>
      </dsp:txBody>
      <dsp:txXfrm>
        <a:off x="44209" y="687828"/>
        <a:ext cx="1183205" cy="776994"/>
      </dsp:txXfrm>
    </dsp:sp>
    <dsp:sp modelId="{D8552FFE-23FB-47E2-AD3A-2B18DED52F96}">
      <dsp:nvSpPr>
        <dsp:cNvPr id="0" name=""/>
        <dsp:cNvSpPr/>
      </dsp:nvSpPr>
      <dsp:spPr>
        <a:xfrm>
          <a:off x="1332811" y="645795"/>
          <a:ext cx="1267271" cy="8610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t>Public big data available</a:t>
          </a:r>
          <a:endParaRPr lang="en-US" sz="1000" b="1" kern="1200" dirty="0"/>
        </a:p>
      </dsp:txBody>
      <dsp:txXfrm>
        <a:off x="1374844" y="687828"/>
        <a:ext cx="1183205" cy="776994"/>
      </dsp:txXfrm>
    </dsp:sp>
    <dsp:sp modelId="{417D2B52-5F4B-413B-BC61-2F748B6D4DC8}">
      <dsp:nvSpPr>
        <dsp:cNvPr id="0" name=""/>
        <dsp:cNvSpPr/>
      </dsp:nvSpPr>
      <dsp:spPr>
        <a:xfrm>
          <a:off x="2663446" y="645795"/>
          <a:ext cx="1267271" cy="8610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t>NIH funding</a:t>
          </a:r>
          <a:endParaRPr lang="en-US" sz="1000" b="1" kern="1200" dirty="0"/>
        </a:p>
      </dsp:txBody>
      <dsp:txXfrm>
        <a:off x="2705479" y="687828"/>
        <a:ext cx="1183205" cy="776994"/>
      </dsp:txXfrm>
    </dsp:sp>
    <dsp:sp modelId="{280B1FDE-715F-4B93-B91F-0C95C340C8CA}">
      <dsp:nvSpPr>
        <dsp:cNvPr id="0" name=""/>
        <dsp:cNvSpPr/>
      </dsp:nvSpPr>
      <dsp:spPr>
        <a:xfrm>
          <a:off x="3994081" y="645795"/>
          <a:ext cx="1267271" cy="8610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t>Data analyzed, method designed</a:t>
          </a:r>
        </a:p>
      </dsp:txBody>
      <dsp:txXfrm>
        <a:off x="4036114" y="687828"/>
        <a:ext cx="1183205" cy="776994"/>
      </dsp:txXfrm>
    </dsp:sp>
    <dsp:sp modelId="{5D087902-48F1-424B-A796-50135F9A620C}">
      <dsp:nvSpPr>
        <dsp:cNvPr id="0" name=""/>
        <dsp:cNvSpPr/>
      </dsp:nvSpPr>
      <dsp:spPr>
        <a:xfrm>
          <a:off x="5324716" y="645795"/>
          <a:ext cx="1267271" cy="8610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smtClean="0"/>
            <a:t>Company launched, ARRA, </a:t>
          </a:r>
          <a:r>
            <a:rPr lang="en-US" sz="1000" b="1" kern="1200" dirty="0" err="1" smtClean="0"/>
            <a:t>StartX</a:t>
          </a:r>
          <a:r>
            <a:rPr lang="en-US" sz="1000" b="1" kern="1200" dirty="0" smtClean="0"/>
            <a:t>, Stanford license, </a:t>
          </a:r>
          <a:br>
            <a:rPr lang="en-US" sz="1000" b="1" kern="1200" dirty="0" smtClean="0"/>
          </a:br>
          <a:r>
            <a:rPr lang="en-US" sz="1000" b="1" kern="1200" dirty="0" smtClean="0"/>
            <a:t>first deal</a:t>
          </a:r>
          <a:endParaRPr lang="en-US" sz="1000" b="1" kern="1200" dirty="0"/>
        </a:p>
      </dsp:txBody>
      <dsp:txXfrm>
        <a:off x="5366749" y="687828"/>
        <a:ext cx="1183205" cy="776994"/>
      </dsp:txXfrm>
    </dsp:sp>
    <dsp:sp modelId="{DC2093E0-C5FB-468F-88EB-18A8525BC8F9}">
      <dsp:nvSpPr>
        <dsp:cNvPr id="0" name=""/>
        <dsp:cNvSpPr/>
      </dsp:nvSpPr>
      <dsp:spPr>
        <a:xfrm>
          <a:off x="6655351" y="645795"/>
          <a:ext cx="1267271" cy="8610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i="0" kern="1200" dirty="0" smtClean="0"/>
            <a:t>Claremont Creek, </a:t>
          </a:r>
          <a:r>
            <a:rPr lang="en-US" sz="1000" b="1" i="0" kern="1200" dirty="0" err="1" smtClean="0"/>
            <a:t>Lightspeed</a:t>
          </a:r>
          <a:r>
            <a:rPr lang="en-US" sz="1000" b="1" kern="1200" dirty="0" smtClean="0"/>
            <a:t> ($3.5 million)</a:t>
          </a:r>
          <a:endParaRPr lang="en-US" sz="1000" b="1" kern="1200" dirty="0"/>
        </a:p>
      </dsp:txBody>
      <dsp:txXfrm>
        <a:off x="6697384" y="687828"/>
        <a:ext cx="1183205" cy="77699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3CBBD65-146B-EC4C-83B5-8EBFCB408712}" type="datetimeFigureOut">
              <a:rPr lang="en-US" smtClean="0"/>
              <a:t>5/24/2019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DC9DDE9-F6B5-BA4A-B655-C30707047FB1}" type="slidenum">
              <a:rPr lang="en-US" smtClean="0"/>
              <a:t>‹#›</a:t>
            </a:fld>
            <a:endParaRPr lang="en-US"/>
          </a:p>
        </p:txBody>
      </p:sp>
    </p:spTree>
    <p:extLst>
      <p:ext uri="{BB962C8B-B14F-4D97-AF65-F5344CB8AC3E}">
        <p14:creationId xmlns:p14="http://schemas.microsoft.com/office/powerpoint/2010/main" val="9714970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F06CC86-58EB-5F4B-A4A2-39B6E15C8016}" type="datetimeFigureOut">
              <a:rPr lang="en-US"/>
              <a:pPr/>
              <a:t>5/24/2019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C2D5646-A00B-3942-B201-4EB41B9B77BE}" type="slidenum">
              <a:rPr/>
              <a:pPr/>
              <a:t>‹#›</a:t>
            </a:fld>
            <a:endParaRPr lang="en-US"/>
          </a:p>
        </p:txBody>
      </p:sp>
    </p:spTree>
    <p:extLst>
      <p:ext uri="{BB962C8B-B14F-4D97-AF65-F5344CB8AC3E}">
        <p14:creationId xmlns:p14="http://schemas.microsoft.com/office/powerpoint/2010/main" val="107071861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9925" rtl="0" eaLnBrk="1" fontAlgn="auto" latinLnBrk="0" hangingPunct="1">
              <a:lnSpc>
                <a:spcPct val="100000"/>
              </a:lnSpc>
              <a:spcBef>
                <a:spcPts val="0"/>
              </a:spcBef>
              <a:spcAft>
                <a:spcPts val="0"/>
              </a:spcAft>
              <a:buClrTx/>
              <a:buSzTx/>
              <a:buFontTx/>
              <a:buNone/>
              <a:tabLst/>
              <a:defRPr/>
            </a:pPr>
            <a:fld id="{50D45E93-0FDB-446E-A0A4-775C0F39AF1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925"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9519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asked</a:t>
            </a:r>
            <a:r>
              <a:rPr lang="en-US" baseline="0" dirty="0"/>
              <a:t> us to talk about our real experiences</a:t>
            </a:r>
          </a:p>
          <a:p>
            <a:endParaRPr lang="en-US" baseline="0" dirty="0"/>
          </a:p>
          <a:p>
            <a:r>
              <a:rPr lang="en-US" baseline="0" dirty="0"/>
              <a:t>UCSF GE</a:t>
            </a:r>
          </a:p>
          <a:p>
            <a:r>
              <a:rPr lang="en-US" baseline="0" dirty="0"/>
              <a:t>Chest X-ray processing</a:t>
            </a:r>
          </a:p>
          <a:p>
            <a:r>
              <a:rPr lang="en-US" baseline="0" dirty="0"/>
              <a:t>Commonly missed features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09925" rtl="0" eaLnBrk="1" fontAlgn="auto" latinLnBrk="0" hangingPunct="1">
              <a:lnSpc>
                <a:spcPct val="100000"/>
              </a:lnSpc>
              <a:spcBef>
                <a:spcPts val="0"/>
              </a:spcBef>
              <a:spcAft>
                <a:spcPts val="0"/>
              </a:spcAft>
              <a:buClrTx/>
              <a:buSzTx/>
              <a:buFontTx/>
              <a:buNone/>
              <a:tabLst/>
              <a:defRPr/>
            </a:pPr>
            <a:fld id="{50D45E93-0FDB-446E-A0A4-775C0F39AF1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925"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6391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09925" rtl="0" eaLnBrk="1" fontAlgn="auto" latinLnBrk="0" hangingPunct="1">
              <a:lnSpc>
                <a:spcPct val="100000"/>
              </a:lnSpc>
              <a:spcBef>
                <a:spcPts val="0"/>
              </a:spcBef>
              <a:spcAft>
                <a:spcPts val="0"/>
              </a:spcAft>
              <a:buClrTx/>
              <a:buSzTx/>
              <a:buFontTx/>
              <a:buNone/>
              <a:tabLst/>
              <a:defRPr/>
            </a:pPr>
            <a:fld id="{FD9A778B-D7CE-8B4B-AC69-905B1C2C6D9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09925"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1103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400050"/>
            <a:ext cx="6197600" cy="34861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600" b="0" i="1"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endParaRPr kumimoji="0" lang="en-US" sz="6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Date Placeholder 4"/>
          <p:cNvSpPr>
            <a:spLocks noGrp="1"/>
          </p:cNvSpPr>
          <p:nvPr>
            <p:ph type="dt"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E8D41B-AE01-416D-A608-C540C4F8D0F5}" type="datetime1">
              <a:rPr kumimoji="0" lang="en-US" sz="600" b="0" i="1"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5/24/2019</a:t>
            </a:fld>
            <a:endParaRPr kumimoji="0" lang="en-US" sz="6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600" b="0" i="1"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6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42965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63EC3E-9DD6-4242-BC98-DF404C336A1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39953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Estimated</a:t>
            </a:r>
            <a:r>
              <a:rPr lang="en-US" baseline="0" dirty="0"/>
              <a:t> Time: 2</a:t>
            </a:r>
            <a:r>
              <a:rPr lang="en-US" dirty="0"/>
              <a:t>0</a:t>
            </a:r>
            <a:r>
              <a:rPr lang="en-US" baseline="0" dirty="0"/>
              <a:t> min</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CDABC8-FD09-47BC-822A-A981D494E0D7}" type="slidenum">
              <a:rPr kumimoji="0" lang="en-CA"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CA"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5346700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6858000"/>
          </a:xfrm>
        </p:spPr>
        <p:txBody>
          <a:bodyPr lIns="457200" tIns="2514600" anchor="ctr" anchorCtr="0"/>
          <a:lstStyle>
            <a:lvl1pPr marL="0" indent="0">
              <a:buFontTx/>
              <a:buNone/>
              <a:defRPr>
                <a:solidFill>
                  <a:schemeClr val="tx2">
                    <a:lumMod val="65000"/>
                  </a:schemeClr>
                </a:solidFill>
              </a:defRPr>
            </a:lvl1pPr>
          </a:lstStyle>
          <a:p>
            <a:endParaRPr lang="en-US" dirty="0"/>
          </a:p>
        </p:txBody>
      </p:sp>
      <p:sp>
        <p:nvSpPr>
          <p:cNvPr id="2" name="Title 1"/>
          <p:cNvSpPr>
            <a:spLocks noGrp="1"/>
          </p:cNvSpPr>
          <p:nvPr>
            <p:ph type="ctrTitle" hasCustomPrompt="1"/>
          </p:nvPr>
        </p:nvSpPr>
        <p:spPr>
          <a:xfrm>
            <a:off x="0" y="2395996"/>
            <a:ext cx="9144000" cy="615553"/>
          </a:xfrm>
          <a:prstGeom prst="rect">
            <a:avLst/>
          </a:prstGeom>
          <a:noFill/>
        </p:spPr>
        <p:txBody>
          <a:bodyPr lIns="457200" tIns="0" rIns="457200" bIns="0" anchor="ctr" anchorCtr="0">
            <a:spAutoFit/>
          </a:bodyPr>
          <a:lstStyle>
            <a:lvl1pPr>
              <a:defRPr sz="4000" b="0" i="0" baseline="0">
                <a:solidFill>
                  <a:schemeClr val="tx2"/>
                </a:solidFill>
                <a:latin typeface="Arial"/>
                <a:cs typeface="Kievit Offc Pro Medium"/>
              </a:defRPr>
            </a:lvl1pPr>
          </a:lstStyle>
          <a:p>
            <a:r>
              <a:rPr lang="en-US" dirty="0" smtClean="0"/>
              <a:t>Opening Slide Title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list columns">
    <p:bg>
      <p:bgRef idx="1001">
        <a:schemeClr val="bg2"/>
      </p:bgRef>
    </p:bg>
    <p:spTree>
      <p:nvGrpSpPr>
        <p:cNvPr id="1" name=""/>
        <p:cNvGrpSpPr/>
        <p:nvPr/>
      </p:nvGrpSpPr>
      <p:grpSpPr>
        <a:xfrm>
          <a:off x="0" y="0"/>
          <a:ext cx="0" cy="0"/>
          <a:chOff x="0" y="0"/>
          <a:chExt cx="0" cy="0"/>
        </a:xfrm>
      </p:grpSpPr>
      <p:sp>
        <p:nvSpPr>
          <p:cNvPr id="16" name="Content Placeholder 2"/>
          <p:cNvSpPr>
            <a:spLocks noGrp="1"/>
          </p:cNvSpPr>
          <p:nvPr>
            <p:ph idx="1" hasCustomPrompt="1"/>
          </p:nvPr>
        </p:nvSpPr>
        <p:spPr>
          <a:xfrm>
            <a:off x="457200" y="457200"/>
            <a:ext cx="2651760" cy="3749040"/>
          </a:xfrm>
          <a:prstGeom prst="rect">
            <a:avLst/>
          </a:prstGeom>
        </p:spPr>
        <p:txBody>
          <a:bodyPr lIns="0" tIns="0" rIns="0" bIns="0">
            <a:noAutofit/>
          </a:bodyPr>
          <a:lstStyle>
            <a:lvl1pPr marL="0" indent="0">
              <a:spcBef>
                <a:spcPts val="1000"/>
              </a:spcBef>
              <a:buNone/>
              <a:defRPr sz="2800" b="0" i="0">
                <a:solidFill>
                  <a:srgbClr val="0F7FC5"/>
                </a:solidFill>
                <a:latin typeface="Arial"/>
                <a:cs typeface="Arial"/>
              </a:defRPr>
            </a:lvl1pPr>
            <a:lvl2pPr marL="287338" marR="0" indent="-285750" algn="l" defTabSz="457200" rtl="0" eaLnBrk="1" fontAlgn="auto" latinLnBrk="0" hangingPunct="1">
              <a:lnSpc>
                <a:spcPct val="100000"/>
              </a:lnSpc>
              <a:spcBef>
                <a:spcPts val="0"/>
              </a:spcBef>
              <a:spcAft>
                <a:spcPts val="0"/>
              </a:spcAft>
              <a:buClrTx/>
              <a:buSzTx/>
              <a:buFont typeface="Arial"/>
              <a:buChar char="•"/>
              <a:tabLst/>
              <a:defRPr sz="2800">
                <a:solidFill>
                  <a:schemeClr val="tx2">
                    <a:lumMod val="75000"/>
                    <a:lumOff val="25000"/>
                  </a:schemeClr>
                </a:solidFill>
              </a:defRPr>
            </a:lvl2pPr>
            <a:lvl3pPr>
              <a:defRPr sz="2000">
                <a:solidFill>
                  <a:schemeClr val="bg2">
                    <a:lumMod val="75000"/>
                    <a:lumOff val="25000"/>
                  </a:schemeClr>
                </a:solidFill>
              </a:defRPr>
            </a:lvl3pPr>
            <a:lvl4pPr>
              <a:defRPr sz="2000">
                <a:solidFill>
                  <a:schemeClr val="bg2">
                    <a:lumMod val="75000"/>
                    <a:lumOff val="25000"/>
                  </a:schemeClr>
                </a:solidFill>
              </a:defRPr>
            </a:lvl4pPr>
            <a:lvl5pPr>
              <a:defRPr sz="2000">
                <a:solidFill>
                  <a:schemeClr val="bg2">
                    <a:lumMod val="75000"/>
                    <a:lumOff val="25000"/>
                  </a:schemeClr>
                </a:solidFill>
              </a:defRPr>
            </a:lvl5pPr>
          </a:lstStyle>
          <a:p>
            <a:pPr lvl="0"/>
            <a:r>
              <a:rPr lang="en-US" dirty="0" smtClean="0"/>
              <a:t>Item 1</a:t>
            </a:r>
          </a:p>
          <a:p>
            <a:pPr lvl="1"/>
            <a:r>
              <a:rPr lang="en-US" dirty="0" smtClean="0"/>
              <a:t>Bullet</a:t>
            </a:r>
          </a:p>
          <a:p>
            <a:pPr lvl="1"/>
            <a:r>
              <a:rPr lang="en-US" dirty="0" smtClean="0"/>
              <a:t>Bullet</a:t>
            </a:r>
          </a:p>
        </p:txBody>
      </p:sp>
      <p:sp>
        <p:nvSpPr>
          <p:cNvPr id="12" name="Content Placeholder 2"/>
          <p:cNvSpPr>
            <a:spLocks noGrp="1"/>
          </p:cNvSpPr>
          <p:nvPr>
            <p:ph idx="21" hasCustomPrompt="1"/>
          </p:nvPr>
        </p:nvSpPr>
        <p:spPr>
          <a:xfrm>
            <a:off x="3246532" y="457200"/>
            <a:ext cx="2651760" cy="3749040"/>
          </a:xfrm>
          <a:prstGeom prst="rect">
            <a:avLst/>
          </a:prstGeom>
        </p:spPr>
        <p:txBody>
          <a:bodyPr lIns="0" tIns="0" rIns="0" bIns="0">
            <a:noAutofit/>
          </a:bodyPr>
          <a:lstStyle>
            <a:lvl1pPr marL="0" indent="0">
              <a:spcBef>
                <a:spcPts val="1000"/>
              </a:spcBef>
              <a:buNone/>
              <a:defRPr sz="2800" b="0" i="0">
                <a:solidFill>
                  <a:srgbClr val="0F7FC5"/>
                </a:solidFill>
                <a:latin typeface="Arial"/>
                <a:cs typeface="Arial"/>
              </a:defRPr>
            </a:lvl1pPr>
            <a:lvl2pPr marL="287338" marR="0" indent="-285750" algn="l" defTabSz="457200" rtl="0" eaLnBrk="1" fontAlgn="auto" latinLnBrk="0" hangingPunct="1">
              <a:lnSpc>
                <a:spcPct val="100000"/>
              </a:lnSpc>
              <a:spcBef>
                <a:spcPts val="0"/>
              </a:spcBef>
              <a:spcAft>
                <a:spcPts val="0"/>
              </a:spcAft>
              <a:buClrTx/>
              <a:buSzTx/>
              <a:buFont typeface="Arial"/>
              <a:buChar char="•"/>
              <a:tabLst/>
              <a:defRPr sz="2800">
                <a:solidFill>
                  <a:schemeClr val="tx2">
                    <a:lumMod val="75000"/>
                    <a:lumOff val="25000"/>
                  </a:schemeClr>
                </a:solidFill>
              </a:defRPr>
            </a:lvl2pPr>
            <a:lvl3pPr>
              <a:defRPr sz="2000">
                <a:solidFill>
                  <a:schemeClr val="bg2">
                    <a:lumMod val="75000"/>
                    <a:lumOff val="25000"/>
                  </a:schemeClr>
                </a:solidFill>
              </a:defRPr>
            </a:lvl3pPr>
            <a:lvl4pPr>
              <a:defRPr sz="2000">
                <a:solidFill>
                  <a:schemeClr val="bg2">
                    <a:lumMod val="75000"/>
                    <a:lumOff val="25000"/>
                  </a:schemeClr>
                </a:solidFill>
              </a:defRPr>
            </a:lvl4pPr>
            <a:lvl5pPr>
              <a:defRPr sz="2000">
                <a:solidFill>
                  <a:schemeClr val="bg2">
                    <a:lumMod val="75000"/>
                    <a:lumOff val="25000"/>
                  </a:schemeClr>
                </a:solidFill>
              </a:defRPr>
            </a:lvl5pPr>
          </a:lstStyle>
          <a:p>
            <a:pPr lvl="0"/>
            <a:r>
              <a:rPr lang="en-US" dirty="0" smtClean="0"/>
              <a:t>Item 2</a:t>
            </a:r>
          </a:p>
          <a:p>
            <a:pPr lvl="1"/>
            <a:r>
              <a:rPr lang="en-US" dirty="0" smtClean="0"/>
              <a:t>Bullet</a:t>
            </a:r>
          </a:p>
          <a:p>
            <a:pPr lvl="1"/>
            <a:r>
              <a:rPr lang="en-US" dirty="0" smtClean="0"/>
              <a:t>Bullet</a:t>
            </a:r>
          </a:p>
        </p:txBody>
      </p:sp>
      <p:sp>
        <p:nvSpPr>
          <p:cNvPr id="14" name="Content Placeholder 2"/>
          <p:cNvSpPr>
            <a:spLocks noGrp="1"/>
          </p:cNvSpPr>
          <p:nvPr>
            <p:ph idx="22" hasCustomPrompt="1"/>
          </p:nvPr>
        </p:nvSpPr>
        <p:spPr>
          <a:xfrm>
            <a:off x="6035863" y="457200"/>
            <a:ext cx="2651760" cy="3749040"/>
          </a:xfrm>
          <a:prstGeom prst="rect">
            <a:avLst/>
          </a:prstGeom>
        </p:spPr>
        <p:txBody>
          <a:bodyPr lIns="0" tIns="0" rIns="0" bIns="0">
            <a:noAutofit/>
          </a:bodyPr>
          <a:lstStyle>
            <a:lvl1pPr marL="0" indent="0">
              <a:spcBef>
                <a:spcPts val="1000"/>
              </a:spcBef>
              <a:buNone/>
              <a:defRPr sz="2800" b="0" i="0">
                <a:solidFill>
                  <a:srgbClr val="0F7FC5"/>
                </a:solidFill>
                <a:latin typeface="Arial"/>
                <a:cs typeface="Arial"/>
              </a:defRPr>
            </a:lvl1pPr>
            <a:lvl2pPr marL="287338" marR="0" indent="-285750" algn="l" defTabSz="457200" rtl="0" eaLnBrk="1" fontAlgn="auto" latinLnBrk="0" hangingPunct="1">
              <a:lnSpc>
                <a:spcPct val="100000"/>
              </a:lnSpc>
              <a:spcBef>
                <a:spcPts val="0"/>
              </a:spcBef>
              <a:spcAft>
                <a:spcPts val="0"/>
              </a:spcAft>
              <a:buClrTx/>
              <a:buSzTx/>
              <a:buFont typeface="Arial"/>
              <a:buChar char="•"/>
              <a:tabLst/>
              <a:defRPr sz="2800">
                <a:solidFill>
                  <a:schemeClr val="tx2">
                    <a:lumMod val="75000"/>
                    <a:lumOff val="25000"/>
                  </a:schemeClr>
                </a:solidFill>
              </a:defRPr>
            </a:lvl2pPr>
            <a:lvl3pPr>
              <a:defRPr sz="2000">
                <a:solidFill>
                  <a:schemeClr val="bg2">
                    <a:lumMod val="75000"/>
                    <a:lumOff val="25000"/>
                  </a:schemeClr>
                </a:solidFill>
              </a:defRPr>
            </a:lvl3pPr>
            <a:lvl4pPr>
              <a:defRPr sz="2000">
                <a:solidFill>
                  <a:schemeClr val="bg2">
                    <a:lumMod val="75000"/>
                    <a:lumOff val="25000"/>
                  </a:schemeClr>
                </a:solidFill>
              </a:defRPr>
            </a:lvl4pPr>
            <a:lvl5pPr>
              <a:defRPr sz="2000">
                <a:solidFill>
                  <a:schemeClr val="bg2">
                    <a:lumMod val="75000"/>
                    <a:lumOff val="25000"/>
                  </a:schemeClr>
                </a:solidFill>
              </a:defRPr>
            </a:lvl5pPr>
          </a:lstStyle>
          <a:p>
            <a:pPr lvl="0"/>
            <a:r>
              <a:rPr lang="en-US" dirty="0" smtClean="0"/>
              <a:t>Item 3</a:t>
            </a:r>
          </a:p>
          <a:p>
            <a:pPr lvl="1"/>
            <a:r>
              <a:rPr lang="en-US" dirty="0" smtClean="0"/>
              <a:t>Bullet</a:t>
            </a:r>
          </a:p>
          <a:p>
            <a:pPr lvl="1"/>
            <a:r>
              <a:rPr lang="en-US" dirty="0" smtClean="0"/>
              <a:t>Bullet</a:t>
            </a:r>
          </a:p>
        </p:txBody>
      </p:sp>
      <p:sp>
        <p:nvSpPr>
          <p:cNvPr id="30" name="Date Placeholder 2"/>
          <p:cNvSpPr>
            <a:spLocks noGrp="1"/>
          </p:cNvSpPr>
          <p:nvPr>
            <p:ph type="dt" sz="half" idx="10"/>
          </p:nvPr>
        </p:nvSpPr>
        <p:spPr>
          <a:xfrm>
            <a:off x="7269372" y="6397840"/>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cs typeface="Arial"/>
              </a:defRPr>
            </a:lvl1pPr>
          </a:lstStyle>
          <a:p>
            <a:fld id="{FF639825-731B-5D47-806A-2D6215B4DDB1}" type="datetime1">
              <a:rPr lang="en-US" smtClean="0"/>
              <a:pPr/>
              <a:t>5/24/2019</a:t>
            </a:fld>
            <a:endParaRPr lang="en-US" dirty="0"/>
          </a:p>
        </p:txBody>
      </p:sp>
      <p:sp>
        <p:nvSpPr>
          <p:cNvPr id="31" name="Slide Number Placeholder 6"/>
          <p:cNvSpPr>
            <a:spLocks noGrp="1"/>
          </p:cNvSpPr>
          <p:nvPr>
            <p:ph type="sldNum" sz="quarter" idx="12"/>
          </p:nvPr>
        </p:nvSpPr>
        <p:spPr>
          <a:xfrm>
            <a:off x="8600685" y="6397840"/>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cs typeface="Arial"/>
              </a:defRPr>
            </a:lvl1pPr>
          </a:lstStyle>
          <a:p>
            <a:fld id="{0FE39AC3-0E75-AD46-AE71-AE18BB921AE3}" type="slidenum">
              <a:rPr lang="en-US" smtClean="0"/>
              <a:pPr/>
              <a:t>‹#›</a:t>
            </a:fld>
            <a:endParaRPr lang="en-US" dirty="0"/>
          </a:p>
        </p:txBody>
      </p:sp>
      <p:cxnSp>
        <p:nvCxnSpPr>
          <p:cNvPr id="32" name="Straight Connector 31"/>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1886580554"/>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C17CF-31B4-A44E-8FD7-E0540E8C880B}"/>
              </a:ext>
            </a:extLst>
          </p:cNvPr>
          <p:cNvSpPr>
            <a:spLocks noGrp="1"/>
          </p:cNvSpPr>
          <p:nvPr>
            <p:ph type="ctrTitle"/>
          </p:nvPr>
        </p:nvSpPr>
        <p:spPr>
          <a:xfrm>
            <a:off x="1143000" y="1122363"/>
            <a:ext cx="6858000" cy="2387600"/>
          </a:xfrm>
        </p:spPr>
        <p:txBody>
          <a:bodyPr anchor="b"/>
          <a:lstStyle>
            <a:lvl1pPr algn="ctr">
              <a:defRPr sz="4368"/>
            </a:lvl1pPr>
          </a:lstStyle>
          <a:p>
            <a:r>
              <a:rPr lang="en-US"/>
              <a:t>Click to edit Master title style</a:t>
            </a:r>
          </a:p>
        </p:txBody>
      </p:sp>
      <p:sp>
        <p:nvSpPr>
          <p:cNvPr id="3" name="Subtitle 2">
            <a:extLst>
              <a:ext uri="{FF2B5EF4-FFF2-40B4-BE49-F238E27FC236}">
                <a16:creationId xmlns:a16="http://schemas.microsoft.com/office/drawing/2014/main" id="{DBF838D5-8A4F-DB4A-89CF-223F51DE0F11}"/>
              </a:ext>
            </a:extLst>
          </p:cNvPr>
          <p:cNvSpPr>
            <a:spLocks noGrp="1"/>
          </p:cNvSpPr>
          <p:nvPr>
            <p:ph type="subTitle" idx="1"/>
          </p:nvPr>
        </p:nvSpPr>
        <p:spPr>
          <a:xfrm>
            <a:off x="1143000" y="3602038"/>
            <a:ext cx="6858000" cy="1655762"/>
          </a:xfrm>
        </p:spPr>
        <p:txBody>
          <a:bodyPr/>
          <a:lstStyle>
            <a:lvl1pPr marL="0" indent="0" algn="ctr">
              <a:buNone/>
              <a:defRPr sz="1747"/>
            </a:lvl1pPr>
            <a:lvl2pPr marL="332832" indent="0" algn="ctr">
              <a:buNone/>
              <a:defRPr sz="1456"/>
            </a:lvl2pPr>
            <a:lvl3pPr marL="665665" indent="0" algn="ctr">
              <a:buNone/>
              <a:defRPr sz="1310"/>
            </a:lvl3pPr>
            <a:lvl4pPr marL="998497" indent="0" algn="ctr">
              <a:buNone/>
              <a:defRPr sz="1165"/>
            </a:lvl4pPr>
            <a:lvl5pPr marL="1331330" indent="0" algn="ctr">
              <a:buNone/>
              <a:defRPr sz="1165"/>
            </a:lvl5pPr>
            <a:lvl6pPr marL="1664162" indent="0" algn="ctr">
              <a:buNone/>
              <a:defRPr sz="1165"/>
            </a:lvl6pPr>
            <a:lvl7pPr marL="1996995" indent="0" algn="ctr">
              <a:buNone/>
              <a:defRPr sz="1165"/>
            </a:lvl7pPr>
            <a:lvl8pPr marL="2329827" indent="0" algn="ctr">
              <a:buNone/>
              <a:defRPr sz="1165"/>
            </a:lvl8pPr>
            <a:lvl9pPr marL="2662660" indent="0" algn="ctr">
              <a:buNone/>
              <a:defRPr sz="1165"/>
            </a:lvl9pPr>
          </a:lstStyle>
          <a:p>
            <a:r>
              <a:rPr lang="en-US"/>
              <a:t>Click to edit Master subtitle style</a:t>
            </a:r>
          </a:p>
        </p:txBody>
      </p:sp>
      <p:sp>
        <p:nvSpPr>
          <p:cNvPr id="4" name="Date Placeholder 3">
            <a:extLst>
              <a:ext uri="{FF2B5EF4-FFF2-40B4-BE49-F238E27FC236}">
                <a16:creationId xmlns:a16="http://schemas.microsoft.com/office/drawing/2014/main" id="{592FCC08-2862-484B-B616-8BE42490D297}"/>
              </a:ext>
            </a:extLst>
          </p:cNvPr>
          <p:cNvSpPr>
            <a:spLocks noGrp="1"/>
          </p:cNvSpPr>
          <p:nvPr>
            <p:ph type="dt" sz="half" idx="10"/>
          </p:nvPr>
        </p:nvSpPr>
        <p:spPr/>
        <p:txBody>
          <a:bodyPr/>
          <a:lstStyle/>
          <a:p>
            <a:fld id="{CEDF87AF-1233-6649-B277-1D0658CF5083}" type="datetimeFigureOut">
              <a:rPr lang="en-US" smtClean="0"/>
              <a:t>5/24/2019</a:t>
            </a:fld>
            <a:endParaRPr lang="en-US" dirty="0"/>
          </a:p>
        </p:txBody>
      </p:sp>
      <p:sp>
        <p:nvSpPr>
          <p:cNvPr id="5" name="Footer Placeholder 4">
            <a:extLst>
              <a:ext uri="{FF2B5EF4-FFF2-40B4-BE49-F238E27FC236}">
                <a16:creationId xmlns:a16="http://schemas.microsoft.com/office/drawing/2014/main" id="{1DC6E620-A54F-554F-90E9-675467DBD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149BFB-AF92-8740-ABAF-A64DA2F2B508}"/>
              </a:ext>
            </a:extLst>
          </p:cNvPr>
          <p:cNvSpPr>
            <a:spLocks noGrp="1"/>
          </p:cNvSpPr>
          <p:nvPr>
            <p:ph type="sldNum" sz="quarter" idx="12"/>
          </p:nvPr>
        </p:nvSpPr>
        <p:spPr/>
        <p:txBody>
          <a:bodyPr/>
          <a:lstStyle/>
          <a:p>
            <a:fld id="{47C780C1-E198-2346-A27C-BEB9373233DB}" type="slidenum">
              <a:rPr lang="en-US" smtClean="0"/>
              <a:t>‹#›</a:t>
            </a:fld>
            <a:endParaRPr lang="en-US" dirty="0"/>
          </a:p>
        </p:txBody>
      </p:sp>
    </p:spTree>
    <p:extLst>
      <p:ext uri="{BB962C8B-B14F-4D97-AF65-F5344CB8AC3E}">
        <p14:creationId xmlns:p14="http://schemas.microsoft.com/office/powerpoint/2010/main" val="9993564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9B917-2EC4-B249-B0D4-6BB0345277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402FCE-490B-B746-ADF7-9DB2EBCEF6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F0D03-9620-2A4B-A162-F5AB5BA908D8}"/>
              </a:ext>
            </a:extLst>
          </p:cNvPr>
          <p:cNvSpPr>
            <a:spLocks noGrp="1"/>
          </p:cNvSpPr>
          <p:nvPr>
            <p:ph type="dt" sz="half" idx="10"/>
          </p:nvPr>
        </p:nvSpPr>
        <p:spPr/>
        <p:txBody>
          <a:bodyPr/>
          <a:lstStyle/>
          <a:p>
            <a:fld id="{CEDF87AF-1233-6649-B277-1D0658CF5083}" type="datetimeFigureOut">
              <a:rPr lang="en-US" smtClean="0"/>
              <a:t>5/24/2019</a:t>
            </a:fld>
            <a:endParaRPr lang="en-US" dirty="0"/>
          </a:p>
        </p:txBody>
      </p:sp>
      <p:sp>
        <p:nvSpPr>
          <p:cNvPr id="5" name="Footer Placeholder 4">
            <a:extLst>
              <a:ext uri="{FF2B5EF4-FFF2-40B4-BE49-F238E27FC236}">
                <a16:creationId xmlns:a16="http://schemas.microsoft.com/office/drawing/2014/main" id="{99ABDB37-FFD3-2843-B16E-8BB90031A5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AE32B6-C728-954D-948E-690BE6F3AE61}"/>
              </a:ext>
            </a:extLst>
          </p:cNvPr>
          <p:cNvSpPr>
            <a:spLocks noGrp="1"/>
          </p:cNvSpPr>
          <p:nvPr>
            <p:ph type="sldNum" sz="quarter" idx="12"/>
          </p:nvPr>
        </p:nvSpPr>
        <p:spPr/>
        <p:txBody>
          <a:bodyPr/>
          <a:lstStyle/>
          <a:p>
            <a:fld id="{47C780C1-E198-2346-A27C-BEB9373233DB}" type="slidenum">
              <a:rPr lang="en-US" smtClean="0"/>
              <a:t>‹#›</a:t>
            </a:fld>
            <a:endParaRPr lang="en-US" dirty="0"/>
          </a:p>
        </p:txBody>
      </p:sp>
    </p:spTree>
    <p:extLst>
      <p:ext uri="{BB962C8B-B14F-4D97-AF65-F5344CB8AC3E}">
        <p14:creationId xmlns:p14="http://schemas.microsoft.com/office/powerpoint/2010/main" val="167983398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1DD10-90A6-CC41-99F4-8F01C153452F}"/>
              </a:ext>
            </a:extLst>
          </p:cNvPr>
          <p:cNvSpPr>
            <a:spLocks noGrp="1"/>
          </p:cNvSpPr>
          <p:nvPr>
            <p:ph type="title"/>
          </p:nvPr>
        </p:nvSpPr>
        <p:spPr>
          <a:xfrm>
            <a:off x="623887" y="1709739"/>
            <a:ext cx="7886700" cy="2852737"/>
          </a:xfrm>
        </p:spPr>
        <p:txBody>
          <a:bodyPr anchor="b"/>
          <a:lstStyle>
            <a:lvl1pPr>
              <a:defRPr sz="4368"/>
            </a:lvl1pPr>
          </a:lstStyle>
          <a:p>
            <a:r>
              <a:rPr lang="en-US"/>
              <a:t>Click to edit Master title style</a:t>
            </a:r>
          </a:p>
        </p:txBody>
      </p:sp>
      <p:sp>
        <p:nvSpPr>
          <p:cNvPr id="3" name="Text Placeholder 2">
            <a:extLst>
              <a:ext uri="{FF2B5EF4-FFF2-40B4-BE49-F238E27FC236}">
                <a16:creationId xmlns:a16="http://schemas.microsoft.com/office/drawing/2014/main" id="{5C706A6C-910F-364D-A50C-2EC694C38F98}"/>
              </a:ext>
            </a:extLst>
          </p:cNvPr>
          <p:cNvSpPr>
            <a:spLocks noGrp="1"/>
          </p:cNvSpPr>
          <p:nvPr>
            <p:ph type="body" idx="1"/>
          </p:nvPr>
        </p:nvSpPr>
        <p:spPr>
          <a:xfrm>
            <a:off x="623887" y="4589464"/>
            <a:ext cx="7886700" cy="1500187"/>
          </a:xfrm>
        </p:spPr>
        <p:txBody>
          <a:bodyPr/>
          <a:lstStyle>
            <a:lvl1pPr marL="0" indent="0">
              <a:buNone/>
              <a:defRPr sz="1747">
                <a:solidFill>
                  <a:schemeClr val="tx1">
                    <a:tint val="75000"/>
                  </a:schemeClr>
                </a:solidFill>
              </a:defRPr>
            </a:lvl1pPr>
            <a:lvl2pPr marL="332832" indent="0">
              <a:buNone/>
              <a:defRPr sz="1456">
                <a:solidFill>
                  <a:schemeClr val="tx1">
                    <a:tint val="75000"/>
                  </a:schemeClr>
                </a:solidFill>
              </a:defRPr>
            </a:lvl2pPr>
            <a:lvl3pPr marL="665665" indent="0">
              <a:buNone/>
              <a:defRPr sz="1310">
                <a:solidFill>
                  <a:schemeClr val="tx1">
                    <a:tint val="75000"/>
                  </a:schemeClr>
                </a:solidFill>
              </a:defRPr>
            </a:lvl3pPr>
            <a:lvl4pPr marL="998497" indent="0">
              <a:buNone/>
              <a:defRPr sz="1165">
                <a:solidFill>
                  <a:schemeClr val="tx1">
                    <a:tint val="75000"/>
                  </a:schemeClr>
                </a:solidFill>
              </a:defRPr>
            </a:lvl4pPr>
            <a:lvl5pPr marL="1331330" indent="0">
              <a:buNone/>
              <a:defRPr sz="1165">
                <a:solidFill>
                  <a:schemeClr val="tx1">
                    <a:tint val="75000"/>
                  </a:schemeClr>
                </a:solidFill>
              </a:defRPr>
            </a:lvl5pPr>
            <a:lvl6pPr marL="1664162" indent="0">
              <a:buNone/>
              <a:defRPr sz="1165">
                <a:solidFill>
                  <a:schemeClr val="tx1">
                    <a:tint val="75000"/>
                  </a:schemeClr>
                </a:solidFill>
              </a:defRPr>
            </a:lvl6pPr>
            <a:lvl7pPr marL="1996995" indent="0">
              <a:buNone/>
              <a:defRPr sz="1165">
                <a:solidFill>
                  <a:schemeClr val="tx1">
                    <a:tint val="75000"/>
                  </a:schemeClr>
                </a:solidFill>
              </a:defRPr>
            </a:lvl7pPr>
            <a:lvl8pPr marL="2329827" indent="0">
              <a:buNone/>
              <a:defRPr sz="1165">
                <a:solidFill>
                  <a:schemeClr val="tx1">
                    <a:tint val="75000"/>
                  </a:schemeClr>
                </a:solidFill>
              </a:defRPr>
            </a:lvl8pPr>
            <a:lvl9pPr marL="2662660" indent="0">
              <a:buNone/>
              <a:defRPr sz="1165">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28F130C-5AB4-CF47-86A7-4EA2E962BE35}"/>
              </a:ext>
            </a:extLst>
          </p:cNvPr>
          <p:cNvSpPr>
            <a:spLocks noGrp="1"/>
          </p:cNvSpPr>
          <p:nvPr>
            <p:ph type="dt" sz="half" idx="10"/>
          </p:nvPr>
        </p:nvSpPr>
        <p:spPr/>
        <p:txBody>
          <a:bodyPr/>
          <a:lstStyle/>
          <a:p>
            <a:fld id="{CEDF87AF-1233-6649-B277-1D0658CF5083}" type="datetimeFigureOut">
              <a:rPr lang="en-US" smtClean="0"/>
              <a:t>5/24/2019</a:t>
            </a:fld>
            <a:endParaRPr lang="en-US" dirty="0"/>
          </a:p>
        </p:txBody>
      </p:sp>
      <p:sp>
        <p:nvSpPr>
          <p:cNvPr id="5" name="Footer Placeholder 4">
            <a:extLst>
              <a:ext uri="{FF2B5EF4-FFF2-40B4-BE49-F238E27FC236}">
                <a16:creationId xmlns:a16="http://schemas.microsoft.com/office/drawing/2014/main" id="{B5E0FBA6-8117-C94B-820F-BAC8FEC7C8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521753-5E8B-1A40-8AC8-F4D11CA4B438}"/>
              </a:ext>
            </a:extLst>
          </p:cNvPr>
          <p:cNvSpPr>
            <a:spLocks noGrp="1"/>
          </p:cNvSpPr>
          <p:nvPr>
            <p:ph type="sldNum" sz="quarter" idx="12"/>
          </p:nvPr>
        </p:nvSpPr>
        <p:spPr/>
        <p:txBody>
          <a:bodyPr/>
          <a:lstStyle/>
          <a:p>
            <a:fld id="{47C780C1-E198-2346-A27C-BEB9373233DB}" type="slidenum">
              <a:rPr lang="en-US" smtClean="0"/>
              <a:t>‹#›</a:t>
            </a:fld>
            <a:endParaRPr lang="en-US" dirty="0"/>
          </a:p>
        </p:txBody>
      </p:sp>
    </p:spTree>
    <p:extLst>
      <p:ext uri="{BB962C8B-B14F-4D97-AF65-F5344CB8AC3E}">
        <p14:creationId xmlns:p14="http://schemas.microsoft.com/office/powerpoint/2010/main" val="16618560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B1633-6D69-AA43-9905-29BBB4C1F5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26A125-9406-4645-A437-E4659DCE702F}"/>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EC45A8-5B45-5145-863A-977876E4CA7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07D3AD-8E97-F94E-9C92-663AE8AD7DEE}"/>
              </a:ext>
            </a:extLst>
          </p:cNvPr>
          <p:cNvSpPr>
            <a:spLocks noGrp="1"/>
          </p:cNvSpPr>
          <p:nvPr>
            <p:ph type="dt" sz="half" idx="10"/>
          </p:nvPr>
        </p:nvSpPr>
        <p:spPr/>
        <p:txBody>
          <a:bodyPr/>
          <a:lstStyle/>
          <a:p>
            <a:fld id="{CEDF87AF-1233-6649-B277-1D0658CF5083}" type="datetimeFigureOut">
              <a:rPr lang="en-US" smtClean="0"/>
              <a:t>5/24/2019</a:t>
            </a:fld>
            <a:endParaRPr lang="en-US" dirty="0"/>
          </a:p>
        </p:txBody>
      </p:sp>
      <p:sp>
        <p:nvSpPr>
          <p:cNvPr id="6" name="Footer Placeholder 5">
            <a:extLst>
              <a:ext uri="{FF2B5EF4-FFF2-40B4-BE49-F238E27FC236}">
                <a16:creationId xmlns:a16="http://schemas.microsoft.com/office/drawing/2014/main" id="{0A0B97D9-0A8E-8048-B452-6C7F9DA88FF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82232DB-207F-004D-AA13-484305FD6309}"/>
              </a:ext>
            </a:extLst>
          </p:cNvPr>
          <p:cNvSpPr>
            <a:spLocks noGrp="1"/>
          </p:cNvSpPr>
          <p:nvPr>
            <p:ph type="sldNum" sz="quarter" idx="12"/>
          </p:nvPr>
        </p:nvSpPr>
        <p:spPr/>
        <p:txBody>
          <a:bodyPr/>
          <a:lstStyle/>
          <a:p>
            <a:fld id="{47C780C1-E198-2346-A27C-BEB9373233DB}" type="slidenum">
              <a:rPr lang="en-US" smtClean="0"/>
              <a:t>‹#›</a:t>
            </a:fld>
            <a:endParaRPr lang="en-US" dirty="0"/>
          </a:p>
        </p:txBody>
      </p:sp>
    </p:spTree>
    <p:extLst>
      <p:ext uri="{BB962C8B-B14F-4D97-AF65-F5344CB8AC3E}">
        <p14:creationId xmlns:p14="http://schemas.microsoft.com/office/powerpoint/2010/main" val="5903961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279A1-CA94-3E4D-B82B-EEBB7CE7957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257906-7EB6-DC42-BA55-141BC20FBD5F}"/>
              </a:ext>
            </a:extLst>
          </p:cNvPr>
          <p:cNvSpPr>
            <a:spLocks noGrp="1"/>
          </p:cNvSpPr>
          <p:nvPr>
            <p:ph type="body" idx="1"/>
          </p:nvPr>
        </p:nvSpPr>
        <p:spPr>
          <a:xfrm>
            <a:off x="629842" y="1681163"/>
            <a:ext cx="3868340" cy="823912"/>
          </a:xfrm>
        </p:spPr>
        <p:txBody>
          <a:bodyPr anchor="b"/>
          <a:lstStyle>
            <a:lvl1pPr marL="0" indent="0">
              <a:buNone/>
              <a:defRPr sz="1747" b="1"/>
            </a:lvl1pPr>
            <a:lvl2pPr marL="332832" indent="0">
              <a:buNone/>
              <a:defRPr sz="1456" b="1"/>
            </a:lvl2pPr>
            <a:lvl3pPr marL="665665" indent="0">
              <a:buNone/>
              <a:defRPr sz="1310" b="1"/>
            </a:lvl3pPr>
            <a:lvl4pPr marL="998497" indent="0">
              <a:buNone/>
              <a:defRPr sz="1165" b="1"/>
            </a:lvl4pPr>
            <a:lvl5pPr marL="1331330" indent="0">
              <a:buNone/>
              <a:defRPr sz="1165" b="1"/>
            </a:lvl5pPr>
            <a:lvl6pPr marL="1664162" indent="0">
              <a:buNone/>
              <a:defRPr sz="1165" b="1"/>
            </a:lvl6pPr>
            <a:lvl7pPr marL="1996995" indent="0">
              <a:buNone/>
              <a:defRPr sz="1165" b="1"/>
            </a:lvl7pPr>
            <a:lvl8pPr marL="2329827" indent="0">
              <a:buNone/>
              <a:defRPr sz="1165" b="1"/>
            </a:lvl8pPr>
            <a:lvl9pPr marL="2662660" indent="0">
              <a:buNone/>
              <a:defRPr sz="1165" b="1"/>
            </a:lvl9pPr>
          </a:lstStyle>
          <a:p>
            <a:pPr lvl="0"/>
            <a:r>
              <a:rPr lang="en-US"/>
              <a:t>Edit Master text styles</a:t>
            </a:r>
          </a:p>
        </p:txBody>
      </p:sp>
      <p:sp>
        <p:nvSpPr>
          <p:cNvPr id="4" name="Content Placeholder 3">
            <a:extLst>
              <a:ext uri="{FF2B5EF4-FFF2-40B4-BE49-F238E27FC236}">
                <a16:creationId xmlns:a16="http://schemas.microsoft.com/office/drawing/2014/main" id="{D14279FD-240E-0F4B-8478-9241441D27E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4A5FB3-8C9B-1B45-B806-F88EE55DB0E0}"/>
              </a:ext>
            </a:extLst>
          </p:cNvPr>
          <p:cNvSpPr>
            <a:spLocks noGrp="1"/>
          </p:cNvSpPr>
          <p:nvPr>
            <p:ph type="body" sz="quarter" idx="3"/>
          </p:nvPr>
        </p:nvSpPr>
        <p:spPr>
          <a:xfrm>
            <a:off x="4629150" y="1681163"/>
            <a:ext cx="3887391" cy="823912"/>
          </a:xfrm>
        </p:spPr>
        <p:txBody>
          <a:bodyPr anchor="b"/>
          <a:lstStyle>
            <a:lvl1pPr marL="0" indent="0">
              <a:buNone/>
              <a:defRPr sz="1747" b="1"/>
            </a:lvl1pPr>
            <a:lvl2pPr marL="332832" indent="0">
              <a:buNone/>
              <a:defRPr sz="1456" b="1"/>
            </a:lvl2pPr>
            <a:lvl3pPr marL="665665" indent="0">
              <a:buNone/>
              <a:defRPr sz="1310" b="1"/>
            </a:lvl3pPr>
            <a:lvl4pPr marL="998497" indent="0">
              <a:buNone/>
              <a:defRPr sz="1165" b="1"/>
            </a:lvl4pPr>
            <a:lvl5pPr marL="1331330" indent="0">
              <a:buNone/>
              <a:defRPr sz="1165" b="1"/>
            </a:lvl5pPr>
            <a:lvl6pPr marL="1664162" indent="0">
              <a:buNone/>
              <a:defRPr sz="1165" b="1"/>
            </a:lvl6pPr>
            <a:lvl7pPr marL="1996995" indent="0">
              <a:buNone/>
              <a:defRPr sz="1165" b="1"/>
            </a:lvl7pPr>
            <a:lvl8pPr marL="2329827" indent="0">
              <a:buNone/>
              <a:defRPr sz="1165" b="1"/>
            </a:lvl8pPr>
            <a:lvl9pPr marL="2662660" indent="0">
              <a:buNone/>
              <a:defRPr sz="1165" b="1"/>
            </a:lvl9pPr>
          </a:lstStyle>
          <a:p>
            <a:pPr lvl="0"/>
            <a:r>
              <a:rPr lang="en-US"/>
              <a:t>Edit Master text styles</a:t>
            </a:r>
          </a:p>
        </p:txBody>
      </p:sp>
      <p:sp>
        <p:nvSpPr>
          <p:cNvPr id="6" name="Content Placeholder 5">
            <a:extLst>
              <a:ext uri="{FF2B5EF4-FFF2-40B4-BE49-F238E27FC236}">
                <a16:creationId xmlns:a16="http://schemas.microsoft.com/office/drawing/2014/main" id="{20F14534-06E1-6647-8F6F-8DEE067EB7A2}"/>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552414-B561-1147-B1FB-AAB923C472AB}"/>
              </a:ext>
            </a:extLst>
          </p:cNvPr>
          <p:cNvSpPr>
            <a:spLocks noGrp="1"/>
          </p:cNvSpPr>
          <p:nvPr>
            <p:ph type="dt" sz="half" idx="10"/>
          </p:nvPr>
        </p:nvSpPr>
        <p:spPr/>
        <p:txBody>
          <a:bodyPr/>
          <a:lstStyle/>
          <a:p>
            <a:fld id="{CEDF87AF-1233-6649-B277-1D0658CF5083}" type="datetimeFigureOut">
              <a:rPr lang="en-US" smtClean="0"/>
              <a:t>5/24/2019</a:t>
            </a:fld>
            <a:endParaRPr lang="en-US" dirty="0"/>
          </a:p>
        </p:txBody>
      </p:sp>
      <p:sp>
        <p:nvSpPr>
          <p:cNvPr id="8" name="Footer Placeholder 7">
            <a:extLst>
              <a:ext uri="{FF2B5EF4-FFF2-40B4-BE49-F238E27FC236}">
                <a16:creationId xmlns:a16="http://schemas.microsoft.com/office/drawing/2014/main" id="{3075065E-7B20-8E4E-8FF5-78071CF3307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0C5308F-FD3C-1A47-9893-03ECD4912946}"/>
              </a:ext>
            </a:extLst>
          </p:cNvPr>
          <p:cNvSpPr>
            <a:spLocks noGrp="1"/>
          </p:cNvSpPr>
          <p:nvPr>
            <p:ph type="sldNum" sz="quarter" idx="12"/>
          </p:nvPr>
        </p:nvSpPr>
        <p:spPr/>
        <p:txBody>
          <a:bodyPr/>
          <a:lstStyle/>
          <a:p>
            <a:fld id="{47C780C1-E198-2346-A27C-BEB9373233DB}" type="slidenum">
              <a:rPr lang="en-US" smtClean="0"/>
              <a:t>‹#›</a:t>
            </a:fld>
            <a:endParaRPr lang="en-US" dirty="0"/>
          </a:p>
        </p:txBody>
      </p:sp>
    </p:spTree>
    <p:extLst>
      <p:ext uri="{BB962C8B-B14F-4D97-AF65-F5344CB8AC3E}">
        <p14:creationId xmlns:p14="http://schemas.microsoft.com/office/powerpoint/2010/main" val="38564378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79D29-DAF6-0148-B1C8-0047A726C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89B963-0E36-454A-BEDF-57C7B220043B}"/>
              </a:ext>
            </a:extLst>
          </p:cNvPr>
          <p:cNvSpPr>
            <a:spLocks noGrp="1"/>
          </p:cNvSpPr>
          <p:nvPr>
            <p:ph type="dt" sz="half" idx="10"/>
          </p:nvPr>
        </p:nvSpPr>
        <p:spPr/>
        <p:txBody>
          <a:bodyPr/>
          <a:lstStyle/>
          <a:p>
            <a:fld id="{CEDF87AF-1233-6649-B277-1D0658CF5083}" type="datetimeFigureOut">
              <a:rPr lang="en-US" smtClean="0"/>
              <a:t>5/24/2019</a:t>
            </a:fld>
            <a:endParaRPr lang="en-US" dirty="0"/>
          </a:p>
        </p:txBody>
      </p:sp>
      <p:sp>
        <p:nvSpPr>
          <p:cNvPr id="4" name="Footer Placeholder 3">
            <a:extLst>
              <a:ext uri="{FF2B5EF4-FFF2-40B4-BE49-F238E27FC236}">
                <a16:creationId xmlns:a16="http://schemas.microsoft.com/office/drawing/2014/main" id="{0D9AD62C-A16A-E74B-8CD3-7919B70DF54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7E244F8-D59D-7F43-8BAD-85037BD81F3B}"/>
              </a:ext>
            </a:extLst>
          </p:cNvPr>
          <p:cNvSpPr>
            <a:spLocks noGrp="1"/>
          </p:cNvSpPr>
          <p:nvPr>
            <p:ph type="sldNum" sz="quarter" idx="12"/>
          </p:nvPr>
        </p:nvSpPr>
        <p:spPr/>
        <p:txBody>
          <a:bodyPr/>
          <a:lstStyle/>
          <a:p>
            <a:fld id="{47C780C1-E198-2346-A27C-BEB9373233DB}" type="slidenum">
              <a:rPr lang="en-US" smtClean="0"/>
              <a:t>‹#›</a:t>
            </a:fld>
            <a:endParaRPr lang="en-US" dirty="0"/>
          </a:p>
        </p:txBody>
      </p:sp>
    </p:spTree>
    <p:extLst>
      <p:ext uri="{BB962C8B-B14F-4D97-AF65-F5344CB8AC3E}">
        <p14:creationId xmlns:p14="http://schemas.microsoft.com/office/powerpoint/2010/main" val="13270654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78970B-239B-AF40-A0E6-2769D00EAC90}"/>
              </a:ext>
            </a:extLst>
          </p:cNvPr>
          <p:cNvSpPr>
            <a:spLocks noGrp="1"/>
          </p:cNvSpPr>
          <p:nvPr>
            <p:ph type="dt" sz="half" idx="10"/>
          </p:nvPr>
        </p:nvSpPr>
        <p:spPr/>
        <p:txBody>
          <a:bodyPr/>
          <a:lstStyle/>
          <a:p>
            <a:fld id="{CEDF87AF-1233-6649-B277-1D0658CF5083}" type="datetimeFigureOut">
              <a:rPr lang="en-US" smtClean="0"/>
              <a:t>5/24/2019</a:t>
            </a:fld>
            <a:endParaRPr lang="en-US" dirty="0"/>
          </a:p>
        </p:txBody>
      </p:sp>
      <p:sp>
        <p:nvSpPr>
          <p:cNvPr id="3" name="Footer Placeholder 2">
            <a:extLst>
              <a:ext uri="{FF2B5EF4-FFF2-40B4-BE49-F238E27FC236}">
                <a16:creationId xmlns:a16="http://schemas.microsoft.com/office/drawing/2014/main" id="{4F4A5C54-58BE-EE44-B1B0-C6E42EA9F51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360CD7-BF30-A142-80CE-D4A664ED1F77}"/>
              </a:ext>
            </a:extLst>
          </p:cNvPr>
          <p:cNvSpPr>
            <a:spLocks noGrp="1"/>
          </p:cNvSpPr>
          <p:nvPr>
            <p:ph type="sldNum" sz="quarter" idx="12"/>
          </p:nvPr>
        </p:nvSpPr>
        <p:spPr/>
        <p:txBody>
          <a:bodyPr/>
          <a:lstStyle/>
          <a:p>
            <a:fld id="{47C780C1-E198-2346-A27C-BEB9373233DB}" type="slidenum">
              <a:rPr lang="en-US" smtClean="0"/>
              <a:t>‹#›</a:t>
            </a:fld>
            <a:endParaRPr lang="en-US" dirty="0"/>
          </a:p>
        </p:txBody>
      </p:sp>
    </p:spTree>
    <p:extLst>
      <p:ext uri="{BB962C8B-B14F-4D97-AF65-F5344CB8AC3E}">
        <p14:creationId xmlns:p14="http://schemas.microsoft.com/office/powerpoint/2010/main" val="19453835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2210-8FAA-C740-9F3A-C1BB18DE0F97}"/>
              </a:ext>
            </a:extLst>
          </p:cNvPr>
          <p:cNvSpPr>
            <a:spLocks noGrp="1"/>
          </p:cNvSpPr>
          <p:nvPr>
            <p:ph type="title"/>
          </p:nvPr>
        </p:nvSpPr>
        <p:spPr>
          <a:xfrm>
            <a:off x="629841" y="457200"/>
            <a:ext cx="2949178" cy="1600200"/>
          </a:xfrm>
        </p:spPr>
        <p:txBody>
          <a:bodyPr anchor="b"/>
          <a:lstStyle>
            <a:lvl1pPr>
              <a:defRPr sz="2330"/>
            </a:lvl1pPr>
          </a:lstStyle>
          <a:p>
            <a:r>
              <a:rPr lang="en-US"/>
              <a:t>Click to edit Master title style</a:t>
            </a:r>
          </a:p>
        </p:txBody>
      </p:sp>
      <p:sp>
        <p:nvSpPr>
          <p:cNvPr id="3" name="Content Placeholder 2">
            <a:extLst>
              <a:ext uri="{FF2B5EF4-FFF2-40B4-BE49-F238E27FC236}">
                <a16:creationId xmlns:a16="http://schemas.microsoft.com/office/drawing/2014/main" id="{AB505D9C-422F-BB4D-A683-7965005BA11B}"/>
              </a:ext>
            </a:extLst>
          </p:cNvPr>
          <p:cNvSpPr>
            <a:spLocks noGrp="1"/>
          </p:cNvSpPr>
          <p:nvPr>
            <p:ph idx="1"/>
          </p:nvPr>
        </p:nvSpPr>
        <p:spPr>
          <a:xfrm>
            <a:off x="3887391" y="987425"/>
            <a:ext cx="4629150" cy="4873625"/>
          </a:xfrm>
        </p:spPr>
        <p:txBody>
          <a:bodyPr/>
          <a:lstStyle>
            <a:lvl1pPr>
              <a:defRPr sz="2330"/>
            </a:lvl1pPr>
            <a:lvl2pPr>
              <a:defRPr sz="2038"/>
            </a:lvl2pPr>
            <a:lvl3pPr>
              <a:defRPr sz="1747"/>
            </a:lvl3pPr>
            <a:lvl4pPr>
              <a:defRPr sz="1456"/>
            </a:lvl4pPr>
            <a:lvl5pPr>
              <a:defRPr sz="1456"/>
            </a:lvl5pPr>
            <a:lvl6pPr>
              <a:defRPr sz="1456"/>
            </a:lvl6pPr>
            <a:lvl7pPr>
              <a:defRPr sz="1456"/>
            </a:lvl7pPr>
            <a:lvl8pPr>
              <a:defRPr sz="1456"/>
            </a:lvl8pPr>
            <a:lvl9pPr>
              <a:defRPr sz="145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86415A-FB39-9245-AF0B-7B502AC2AABB}"/>
              </a:ext>
            </a:extLst>
          </p:cNvPr>
          <p:cNvSpPr>
            <a:spLocks noGrp="1"/>
          </p:cNvSpPr>
          <p:nvPr>
            <p:ph type="body" sz="half" idx="2"/>
          </p:nvPr>
        </p:nvSpPr>
        <p:spPr>
          <a:xfrm>
            <a:off x="629841" y="2057400"/>
            <a:ext cx="2949178" cy="3811588"/>
          </a:xfrm>
        </p:spPr>
        <p:txBody>
          <a:bodyPr/>
          <a:lstStyle>
            <a:lvl1pPr marL="0" indent="0">
              <a:buNone/>
              <a:defRPr sz="1165"/>
            </a:lvl1pPr>
            <a:lvl2pPr marL="332832" indent="0">
              <a:buNone/>
              <a:defRPr sz="1019"/>
            </a:lvl2pPr>
            <a:lvl3pPr marL="665665" indent="0">
              <a:buNone/>
              <a:defRPr sz="874"/>
            </a:lvl3pPr>
            <a:lvl4pPr marL="998497" indent="0">
              <a:buNone/>
              <a:defRPr sz="728"/>
            </a:lvl4pPr>
            <a:lvl5pPr marL="1331330" indent="0">
              <a:buNone/>
              <a:defRPr sz="728"/>
            </a:lvl5pPr>
            <a:lvl6pPr marL="1664162" indent="0">
              <a:buNone/>
              <a:defRPr sz="728"/>
            </a:lvl6pPr>
            <a:lvl7pPr marL="1996995" indent="0">
              <a:buNone/>
              <a:defRPr sz="728"/>
            </a:lvl7pPr>
            <a:lvl8pPr marL="2329827" indent="0">
              <a:buNone/>
              <a:defRPr sz="728"/>
            </a:lvl8pPr>
            <a:lvl9pPr marL="2662660" indent="0">
              <a:buNone/>
              <a:defRPr sz="728"/>
            </a:lvl9pPr>
          </a:lstStyle>
          <a:p>
            <a:pPr lvl="0"/>
            <a:r>
              <a:rPr lang="en-US"/>
              <a:t>Edit Master text styles</a:t>
            </a:r>
          </a:p>
        </p:txBody>
      </p:sp>
      <p:sp>
        <p:nvSpPr>
          <p:cNvPr id="5" name="Date Placeholder 4">
            <a:extLst>
              <a:ext uri="{FF2B5EF4-FFF2-40B4-BE49-F238E27FC236}">
                <a16:creationId xmlns:a16="http://schemas.microsoft.com/office/drawing/2014/main" id="{4A483453-4ABC-6240-9ECB-38D3BAEF307A}"/>
              </a:ext>
            </a:extLst>
          </p:cNvPr>
          <p:cNvSpPr>
            <a:spLocks noGrp="1"/>
          </p:cNvSpPr>
          <p:nvPr>
            <p:ph type="dt" sz="half" idx="10"/>
          </p:nvPr>
        </p:nvSpPr>
        <p:spPr/>
        <p:txBody>
          <a:bodyPr/>
          <a:lstStyle/>
          <a:p>
            <a:fld id="{CEDF87AF-1233-6649-B277-1D0658CF5083}" type="datetimeFigureOut">
              <a:rPr lang="en-US" smtClean="0"/>
              <a:t>5/24/2019</a:t>
            </a:fld>
            <a:endParaRPr lang="en-US" dirty="0"/>
          </a:p>
        </p:txBody>
      </p:sp>
      <p:sp>
        <p:nvSpPr>
          <p:cNvPr id="6" name="Footer Placeholder 5">
            <a:extLst>
              <a:ext uri="{FF2B5EF4-FFF2-40B4-BE49-F238E27FC236}">
                <a16:creationId xmlns:a16="http://schemas.microsoft.com/office/drawing/2014/main" id="{9F67A7A8-FF4F-5B49-876B-64D5540697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756A9A-7C40-544B-9C94-4ECED212FDBF}"/>
              </a:ext>
            </a:extLst>
          </p:cNvPr>
          <p:cNvSpPr>
            <a:spLocks noGrp="1"/>
          </p:cNvSpPr>
          <p:nvPr>
            <p:ph type="sldNum" sz="quarter" idx="12"/>
          </p:nvPr>
        </p:nvSpPr>
        <p:spPr/>
        <p:txBody>
          <a:bodyPr/>
          <a:lstStyle/>
          <a:p>
            <a:fld id="{47C780C1-E198-2346-A27C-BEB9373233DB}" type="slidenum">
              <a:rPr lang="en-US" smtClean="0"/>
              <a:t>‹#›</a:t>
            </a:fld>
            <a:endParaRPr lang="en-US" dirty="0"/>
          </a:p>
        </p:txBody>
      </p:sp>
    </p:spTree>
    <p:extLst>
      <p:ext uri="{BB962C8B-B14F-4D97-AF65-F5344CB8AC3E}">
        <p14:creationId xmlns:p14="http://schemas.microsoft.com/office/powerpoint/2010/main" val="33969989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AB619-C6E0-4C48-B7D6-F2519B29A20A}"/>
              </a:ext>
            </a:extLst>
          </p:cNvPr>
          <p:cNvSpPr>
            <a:spLocks noGrp="1"/>
          </p:cNvSpPr>
          <p:nvPr>
            <p:ph type="title"/>
          </p:nvPr>
        </p:nvSpPr>
        <p:spPr>
          <a:xfrm>
            <a:off x="629841" y="457200"/>
            <a:ext cx="2949178" cy="1600200"/>
          </a:xfrm>
        </p:spPr>
        <p:txBody>
          <a:bodyPr anchor="b"/>
          <a:lstStyle>
            <a:lvl1pPr>
              <a:defRPr sz="2330"/>
            </a:lvl1pPr>
          </a:lstStyle>
          <a:p>
            <a:r>
              <a:rPr lang="en-US"/>
              <a:t>Click to edit Master title style</a:t>
            </a:r>
          </a:p>
        </p:txBody>
      </p:sp>
      <p:sp>
        <p:nvSpPr>
          <p:cNvPr id="3" name="Picture Placeholder 2">
            <a:extLst>
              <a:ext uri="{FF2B5EF4-FFF2-40B4-BE49-F238E27FC236}">
                <a16:creationId xmlns:a16="http://schemas.microsoft.com/office/drawing/2014/main" id="{028E145E-3A05-4245-82C9-1445A2CFEADE}"/>
              </a:ext>
            </a:extLst>
          </p:cNvPr>
          <p:cNvSpPr>
            <a:spLocks noGrp="1"/>
          </p:cNvSpPr>
          <p:nvPr>
            <p:ph type="pic" idx="1"/>
          </p:nvPr>
        </p:nvSpPr>
        <p:spPr>
          <a:xfrm>
            <a:off x="3887391" y="987425"/>
            <a:ext cx="4629150" cy="4873625"/>
          </a:xfrm>
        </p:spPr>
        <p:txBody>
          <a:bodyPr/>
          <a:lstStyle>
            <a:lvl1pPr marL="0" indent="0">
              <a:buNone/>
              <a:defRPr sz="2330"/>
            </a:lvl1pPr>
            <a:lvl2pPr marL="332832" indent="0">
              <a:buNone/>
              <a:defRPr sz="2038"/>
            </a:lvl2pPr>
            <a:lvl3pPr marL="665665" indent="0">
              <a:buNone/>
              <a:defRPr sz="1747"/>
            </a:lvl3pPr>
            <a:lvl4pPr marL="998497" indent="0">
              <a:buNone/>
              <a:defRPr sz="1456"/>
            </a:lvl4pPr>
            <a:lvl5pPr marL="1331330" indent="0">
              <a:buNone/>
              <a:defRPr sz="1456"/>
            </a:lvl5pPr>
            <a:lvl6pPr marL="1664162" indent="0">
              <a:buNone/>
              <a:defRPr sz="1456"/>
            </a:lvl6pPr>
            <a:lvl7pPr marL="1996995" indent="0">
              <a:buNone/>
              <a:defRPr sz="1456"/>
            </a:lvl7pPr>
            <a:lvl8pPr marL="2329827" indent="0">
              <a:buNone/>
              <a:defRPr sz="1456"/>
            </a:lvl8pPr>
            <a:lvl9pPr marL="2662660" indent="0">
              <a:buNone/>
              <a:defRPr sz="1456"/>
            </a:lvl9pPr>
          </a:lstStyle>
          <a:p>
            <a:endParaRPr lang="en-US" dirty="0"/>
          </a:p>
        </p:txBody>
      </p:sp>
      <p:sp>
        <p:nvSpPr>
          <p:cNvPr id="4" name="Text Placeholder 3">
            <a:extLst>
              <a:ext uri="{FF2B5EF4-FFF2-40B4-BE49-F238E27FC236}">
                <a16:creationId xmlns:a16="http://schemas.microsoft.com/office/drawing/2014/main" id="{B1288BD5-6AEE-6640-AA79-870CA429E63B}"/>
              </a:ext>
            </a:extLst>
          </p:cNvPr>
          <p:cNvSpPr>
            <a:spLocks noGrp="1"/>
          </p:cNvSpPr>
          <p:nvPr>
            <p:ph type="body" sz="half" idx="2"/>
          </p:nvPr>
        </p:nvSpPr>
        <p:spPr>
          <a:xfrm>
            <a:off x="629841" y="2057400"/>
            <a:ext cx="2949178" cy="3811588"/>
          </a:xfrm>
        </p:spPr>
        <p:txBody>
          <a:bodyPr/>
          <a:lstStyle>
            <a:lvl1pPr marL="0" indent="0">
              <a:buNone/>
              <a:defRPr sz="1165"/>
            </a:lvl1pPr>
            <a:lvl2pPr marL="332832" indent="0">
              <a:buNone/>
              <a:defRPr sz="1019"/>
            </a:lvl2pPr>
            <a:lvl3pPr marL="665665" indent="0">
              <a:buNone/>
              <a:defRPr sz="874"/>
            </a:lvl3pPr>
            <a:lvl4pPr marL="998497" indent="0">
              <a:buNone/>
              <a:defRPr sz="728"/>
            </a:lvl4pPr>
            <a:lvl5pPr marL="1331330" indent="0">
              <a:buNone/>
              <a:defRPr sz="728"/>
            </a:lvl5pPr>
            <a:lvl6pPr marL="1664162" indent="0">
              <a:buNone/>
              <a:defRPr sz="728"/>
            </a:lvl6pPr>
            <a:lvl7pPr marL="1996995" indent="0">
              <a:buNone/>
              <a:defRPr sz="728"/>
            </a:lvl7pPr>
            <a:lvl8pPr marL="2329827" indent="0">
              <a:buNone/>
              <a:defRPr sz="728"/>
            </a:lvl8pPr>
            <a:lvl9pPr marL="2662660" indent="0">
              <a:buNone/>
              <a:defRPr sz="728"/>
            </a:lvl9pPr>
          </a:lstStyle>
          <a:p>
            <a:pPr lvl="0"/>
            <a:r>
              <a:rPr lang="en-US"/>
              <a:t>Edit Master text styles</a:t>
            </a:r>
          </a:p>
        </p:txBody>
      </p:sp>
      <p:sp>
        <p:nvSpPr>
          <p:cNvPr id="5" name="Date Placeholder 4">
            <a:extLst>
              <a:ext uri="{FF2B5EF4-FFF2-40B4-BE49-F238E27FC236}">
                <a16:creationId xmlns:a16="http://schemas.microsoft.com/office/drawing/2014/main" id="{DE354181-64A7-FF41-958A-38A6EF94728A}"/>
              </a:ext>
            </a:extLst>
          </p:cNvPr>
          <p:cNvSpPr>
            <a:spLocks noGrp="1"/>
          </p:cNvSpPr>
          <p:nvPr>
            <p:ph type="dt" sz="half" idx="10"/>
          </p:nvPr>
        </p:nvSpPr>
        <p:spPr/>
        <p:txBody>
          <a:bodyPr/>
          <a:lstStyle/>
          <a:p>
            <a:fld id="{CEDF87AF-1233-6649-B277-1D0658CF5083}" type="datetimeFigureOut">
              <a:rPr lang="en-US" smtClean="0"/>
              <a:t>5/24/2019</a:t>
            </a:fld>
            <a:endParaRPr lang="en-US" dirty="0"/>
          </a:p>
        </p:txBody>
      </p:sp>
      <p:sp>
        <p:nvSpPr>
          <p:cNvPr id="6" name="Footer Placeholder 5">
            <a:extLst>
              <a:ext uri="{FF2B5EF4-FFF2-40B4-BE49-F238E27FC236}">
                <a16:creationId xmlns:a16="http://schemas.microsoft.com/office/drawing/2014/main" id="{216A00DD-A53E-4446-9C6E-6618BE31CE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67BE3AC-1657-0341-AF0E-646DA020EAEB}"/>
              </a:ext>
            </a:extLst>
          </p:cNvPr>
          <p:cNvSpPr>
            <a:spLocks noGrp="1"/>
          </p:cNvSpPr>
          <p:nvPr>
            <p:ph type="sldNum" sz="quarter" idx="12"/>
          </p:nvPr>
        </p:nvSpPr>
        <p:spPr/>
        <p:txBody>
          <a:bodyPr/>
          <a:lstStyle/>
          <a:p>
            <a:fld id="{47C780C1-E198-2346-A27C-BEB9373233DB}" type="slidenum">
              <a:rPr lang="en-US" smtClean="0"/>
              <a:t>‹#›</a:t>
            </a:fld>
            <a:endParaRPr lang="en-US" dirty="0"/>
          </a:p>
        </p:txBody>
      </p:sp>
    </p:spTree>
    <p:extLst>
      <p:ext uri="{BB962C8B-B14F-4D97-AF65-F5344CB8AC3E}">
        <p14:creationId xmlns:p14="http://schemas.microsoft.com/office/powerpoint/2010/main" val="431105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B577D-BD34-884A-A72E-8262E5698B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DE3FB7-6E27-9642-99B3-CEA6DC7E06B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CF3835-7311-D241-859C-33D7F707C751}"/>
              </a:ext>
            </a:extLst>
          </p:cNvPr>
          <p:cNvSpPr>
            <a:spLocks noGrp="1"/>
          </p:cNvSpPr>
          <p:nvPr>
            <p:ph type="dt" sz="half" idx="10"/>
          </p:nvPr>
        </p:nvSpPr>
        <p:spPr/>
        <p:txBody>
          <a:bodyPr/>
          <a:lstStyle/>
          <a:p>
            <a:fld id="{CEDF87AF-1233-6649-B277-1D0658CF5083}" type="datetimeFigureOut">
              <a:rPr lang="en-US" smtClean="0"/>
              <a:t>5/24/2019</a:t>
            </a:fld>
            <a:endParaRPr lang="en-US" dirty="0"/>
          </a:p>
        </p:txBody>
      </p:sp>
      <p:sp>
        <p:nvSpPr>
          <p:cNvPr id="5" name="Footer Placeholder 4">
            <a:extLst>
              <a:ext uri="{FF2B5EF4-FFF2-40B4-BE49-F238E27FC236}">
                <a16:creationId xmlns:a16="http://schemas.microsoft.com/office/drawing/2014/main" id="{0B19A735-5B26-D646-A5B7-552617CF86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F87218-E297-1F46-B30A-08959CD0A1FF}"/>
              </a:ext>
            </a:extLst>
          </p:cNvPr>
          <p:cNvSpPr>
            <a:spLocks noGrp="1"/>
          </p:cNvSpPr>
          <p:nvPr>
            <p:ph type="sldNum" sz="quarter" idx="12"/>
          </p:nvPr>
        </p:nvSpPr>
        <p:spPr/>
        <p:txBody>
          <a:bodyPr/>
          <a:lstStyle/>
          <a:p>
            <a:fld id="{47C780C1-E198-2346-A27C-BEB9373233DB}" type="slidenum">
              <a:rPr lang="en-US" smtClean="0"/>
              <a:t>‹#›</a:t>
            </a:fld>
            <a:endParaRPr lang="en-US" dirty="0"/>
          </a:p>
        </p:txBody>
      </p:sp>
    </p:spTree>
    <p:extLst>
      <p:ext uri="{BB962C8B-B14F-4D97-AF65-F5344CB8AC3E}">
        <p14:creationId xmlns:p14="http://schemas.microsoft.com/office/powerpoint/2010/main" val="2102256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s text">
    <p:bg>
      <p:bgRef idx="1001">
        <a:schemeClr val="bg2"/>
      </p:bgRef>
    </p:bg>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457200"/>
            <a:ext cx="2651760" cy="3744649"/>
          </a:xfrm>
          <a:prstGeom prst="rect">
            <a:avLst/>
          </a:prstGeom>
        </p:spPr>
        <p:txBody>
          <a:bodyPr lIns="0" tIns="0" rIns="0" bIns="0">
            <a:noAutofit/>
          </a:bodyPr>
          <a:lstStyle>
            <a:lvl1pPr marL="0" indent="0">
              <a:buNone/>
              <a:defRPr sz="2800" baseline="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smtClean="0"/>
              <a:t>Add your copy</a:t>
            </a:r>
          </a:p>
        </p:txBody>
      </p:sp>
      <p:sp>
        <p:nvSpPr>
          <p:cNvPr id="28" name="Content Placeholder 5"/>
          <p:cNvSpPr>
            <a:spLocks noGrp="1"/>
          </p:cNvSpPr>
          <p:nvPr>
            <p:ph sz="quarter" idx="19" hasCustomPrompt="1"/>
          </p:nvPr>
        </p:nvSpPr>
        <p:spPr>
          <a:xfrm>
            <a:off x="3245372" y="457200"/>
            <a:ext cx="2651760" cy="3744649"/>
          </a:xfrm>
          <a:prstGeom prst="rect">
            <a:avLst/>
          </a:prstGeom>
        </p:spPr>
        <p:txBody>
          <a:bodyPr lIns="0" tIns="0" rIns="0" bIns="0">
            <a:noAutofit/>
          </a:bodyPr>
          <a:lstStyle>
            <a:lvl1pPr marL="0" indent="0">
              <a:buNone/>
              <a:defRPr sz="280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smtClean="0"/>
              <a:t>Add your copy</a:t>
            </a:r>
          </a:p>
        </p:txBody>
      </p:sp>
      <p:sp>
        <p:nvSpPr>
          <p:cNvPr id="29" name="Content Placeholder 5"/>
          <p:cNvSpPr>
            <a:spLocks noGrp="1"/>
          </p:cNvSpPr>
          <p:nvPr>
            <p:ph sz="quarter" idx="20" hasCustomPrompt="1"/>
          </p:nvPr>
        </p:nvSpPr>
        <p:spPr>
          <a:xfrm>
            <a:off x="6035863" y="457200"/>
            <a:ext cx="2651760" cy="3744649"/>
          </a:xfrm>
          <a:prstGeom prst="rect">
            <a:avLst/>
          </a:prstGeom>
        </p:spPr>
        <p:txBody>
          <a:bodyPr lIns="0" tIns="0" rIns="0" bIns="0">
            <a:noAutofit/>
          </a:bodyPr>
          <a:lstStyle>
            <a:lvl1pPr marL="0" indent="0">
              <a:buNone/>
              <a:defRPr sz="2800" b="0" i="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smtClean="0"/>
              <a:t>Add your copy</a:t>
            </a:r>
          </a:p>
        </p:txBody>
      </p:sp>
      <p:sp>
        <p:nvSpPr>
          <p:cNvPr id="27" name="Date Placeholder 2"/>
          <p:cNvSpPr>
            <a:spLocks noGrp="1"/>
          </p:cNvSpPr>
          <p:nvPr>
            <p:ph type="dt" sz="half" idx="10"/>
          </p:nvPr>
        </p:nvSpPr>
        <p:spPr>
          <a:xfrm>
            <a:off x="7269372" y="6397840"/>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cs typeface="Arial"/>
              </a:defRPr>
            </a:lvl1pPr>
          </a:lstStyle>
          <a:p>
            <a:fld id="{FF639825-731B-5D47-806A-2D6215B4DDB1}" type="datetime1">
              <a:rPr lang="en-US" smtClean="0"/>
              <a:pPr/>
              <a:t>5/24/2019</a:t>
            </a:fld>
            <a:endParaRPr lang="en-US" dirty="0"/>
          </a:p>
        </p:txBody>
      </p:sp>
      <p:sp>
        <p:nvSpPr>
          <p:cNvPr id="30" name="Slide Number Placeholder 6"/>
          <p:cNvSpPr>
            <a:spLocks noGrp="1"/>
          </p:cNvSpPr>
          <p:nvPr>
            <p:ph type="sldNum" sz="quarter" idx="12"/>
          </p:nvPr>
        </p:nvSpPr>
        <p:spPr>
          <a:xfrm>
            <a:off x="8600685" y="6397840"/>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cs typeface="Arial"/>
              </a:defRPr>
            </a:lvl1pPr>
          </a:lstStyle>
          <a:p>
            <a:fld id="{0FE39AC3-0E75-AD46-AE71-AE18BB921AE3}" type="slidenum">
              <a:rPr lang="en-US" smtClean="0"/>
              <a:pPr/>
              <a:t>‹#›</a:t>
            </a:fld>
            <a:endParaRPr lang="en-US" dirty="0"/>
          </a:p>
        </p:txBody>
      </p:sp>
      <p:cxnSp>
        <p:nvCxnSpPr>
          <p:cNvPr id="31" name="Straight Connector 30"/>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582935023"/>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73AAFC-4CB9-B44F-82D3-B80E05C2DB4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E571C2-1E5B-CE45-9E6D-78AE1D1D97E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8EB84-A50B-A44B-9815-57BCB93A241D}"/>
              </a:ext>
            </a:extLst>
          </p:cNvPr>
          <p:cNvSpPr>
            <a:spLocks noGrp="1"/>
          </p:cNvSpPr>
          <p:nvPr>
            <p:ph type="dt" sz="half" idx="10"/>
          </p:nvPr>
        </p:nvSpPr>
        <p:spPr/>
        <p:txBody>
          <a:bodyPr/>
          <a:lstStyle/>
          <a:p>
            <a:fld id="{CEDF87AF-1233-6649-B277-1D0658CF5083}" type="datetimeFigureOut">
              <a:rPr lang="en-US" smtClean="0"/>
              <a:t>5/24/2019</a:t>
            </a:fld>
            <a:endParaRPr lang="en-US" dirty="0"/>
          </a:p>
        </p:txBody>
      </p:sp>
      <p:sp>
        <p:nvSpPr>
          <p:cNvPr id="5" name="Footer Placeholder 4">
            <a:extLst>
              <a:ext uri="{FF2B5EF4-FFF2-40B4-BE49-F238E27FC236}">
                <a16:creationId xmlns:a16="http://schemas.microsoft.com/office/drawing/2014/main" id="{6023BC1E-39C2-4748-BE90-E17EFB3A25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C0E8BD-1EAD-D54E-AEBF-CB54E7039A68}"/>
              </a:ext>
            </a:extLst>
          </p:cNvPr>
          <p:cNvSpPr>
            <a:spLocks noGrp="1"/>
          </p:cNvSpPr>
          <p:nvPr>
            <p:ph type="sldNum" sz="quarter" idx="12"/>
          </p:nvPr>
        </p:nvSpPr>
        <p:spPr/>
        <p:txBody>
          <a:bodyPr/>
          <a:lstStyle/>
          <a:p>
            <a:fld id="{47C780C1-E198-2346-A27C-BEB9373233DB}" type="slidenum">
              <a:rPr lang="en-US" smtClean="0"/>
              <a:t>‹#›</a:t>
            </a:fld>
            <a:endParaRPr lang="en-US" dirty="0"/>
          </a:p>
        </p:txBody>
      </p:sp>
    </p:spTree>
    <p:extLst>
      <p:ext uri="{BB962C8B-B14F-4D97-AF65-F5344CB8AC3E}">
        <p14:creationId xmlns:p14="http://schemas.microsoft.com/office/powerpoint/2010/main" val="5053482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2F84C6B5-E7D6-484E-AF54-53E53CFB6F47}" type="slidenum">
              <a:rPr lang="en-US" smtClean="0"/>
              <a:t>‹#›</a:t>
            </a:fld>
            <a:endParaRPr lang="en-US"/>
          </a:p>
        </p:txBody>
      </p:sp>
      <p:sp>
        <p:nvSpPr>
          <p:cNvPr id="7" name="Rectangle 6"/>
          <p:cNvSpPr/>
          <p:nvPr userDrawn="1"/>
        </p:nvSpPr>
        <p:spPr>
          <a:xfrm>
            <a:off x="7772399" y="6248400"/>
            <a:ext cx="914401" cy="473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6" rIns="91414" bIns="45706" anchor="ctr"/>
          <a:lstStyle/>
          <a:p>
            <a:pPr algn="ctr" eaLnBrk="1" fontAlgn="auto" hangingPunct="1">
              <a:spcBef>
                <a:spcPts val="0"/>
              </a:spcBef>
              <a:spcAft>
                <a:spcPts val="0"/>
              </a:spcAft>
              <a:defRPr/>
            </a:pPr>
            <a:endParaRPr lang="en-US">
              <a:solidFill>
                <a:srgbClr val="FFFFFF"/>
              </a:solidFill>
            </a:endParaRPr>
          </a:p>
        </p:txBody>
      </p:sp>
    </p:spTree>
    <p:extLst>
      <p:ext uri="{BB962C8B-B14F-4D97-AF65-F5344CB8AC3E}">
        <p14:creationId xmlns:p14="http://schemas.microsoft.com/office/powerpoint/2010/main" val="6787026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pPr>
              <a:defRPr/>
            </a:pPr>
            <a:fld id="{BA60A826-9B03-F847-9FCE-59D121E28653}" type="slidenum">
              <a:rPr lang="en-US" smtClean="0"/>
              <a:pPr>
                <a:defRPr/>
              </a:pPr>
              <a:t>‹#›</a:t>
            </a:fld>
            <a:endParaRPr lang="en-US"/>
          </a:p>
        </p:txBody>
      </p:sp>
    </p:spTree>
    <p:extLst>
      <p:ext uri="{BB962C8B-B14F-4D97-AF65-F5344CB8AC3E}">
        <p14:creationId xmlns:p14="http://schemas.microsoft.com/office/powerpoint/2010/main" val="10448864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pPr>
              <a:defRPr/>
            </a:pPr>
            <a:fld id="{BA60A826-9B03-F847-9FCE-59D121E28653}" type="slidenum">
              <a:rPr lang="en-US" smtClean="0"/>
              <a:pPr>
                <a:defRPr/>
              </a:pPr>
              <a:t>‹#›</a:t>
            </a:fld>
            <a:endParaRPr lang="en-US"/>
          </a:p>
        </p:txBody>
      </p:sp>
    </p:spTree>
    <p:extLst>
      <p:ext uri="{BB962C8B-B14F-4D97-AF65-F5344CB8AC3E}">
        <p14:creationId xmlns:p14="http://schemas.microsoft.com/office/powerpoint/2010/main" val="13732639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pPr>
              <a:defRPr/>
            </a:pPr>
            <a:fld id="{B6B84CEA-5F31-724E-988A-7B140AFCAE1D}" type="slidenum">
              <a:rPr lang="en-US" smtClean="0"/>
              <a:pPr>
                <a:defRPr/>
              </a:pPr>
              <a:t>‹#›</a:t>
            </a:fld>
            <a:endParaRPr lang="en-US"/>
          </a:p>
        </p:txBody>
      </p:sp>
    </p:spTree>
    <p:extLst>
      <p:ext uri="{BB962C8B-B14F-4D97-AF65-F5344CB8AC3E}">
        <p14:creationId xmlns:p14="http://schemas.microsoft.com/office/powerpoint/2010/main" val="33307189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pPr>
              <a:defRPr/>
            </a:pPr>
            <a:fld id="{BA60A826-9B03-F847-9FCE-59D121E28653}" type="slidenum">
              <a:rPr lang="en-US" smtClean="0"/>
              <a:pPr>
                <a:defRPr/>
              </a:pPr>
              <a:t>‹#›</a:t>
            </a:fld>
            <a:endParaRPr lang="en-US"/>
          </a:p>
        </p:txBody>
      </p:sp>
    </p:spTree>
    <p:extLst>
      <p:ext uri="{BB962C8B-B14F-4D97-AF65-F5344CB8AC3E}">
        <p14:creationId xmlns:p14="http://schemas.microsoft.com/office/powerpoint/2010/main" val="6455802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pPr>
              <a:defRPr/>
            </a:pPr>
            <a:fld id="{99E2A682-270C-734F-9A1F-645BCC3644A7}" type="slidenum">
              <a:rPr lang="en-US" smtClean="0"/>
              <a:pPr>
                <a:defRPr/>
              </a:pPr>
              <a:t>‹#›</a:t>
            </a:fld>
            <a:endParaRPr lang="en-US"/>
          </a:p>
        </p:txBody>
      </p:sp>
      <p:sp>
        <p:nvSpPr>
          <p:cNvPr id="7" name="Line 16"/>
          <p:cNvSpPr>
            <a:spLocks noChangeShapeType="1"/>
          </p:cNvSpPr>
          <p:nvPr userDrawn="1"/>
        </p:nvSpPr>
        <p:spPr bwMode="auto">
          <a:xfrm>
            <a:off x="457200" y="1295400"/>
            <a:ext cx="8229600" cy="0"/>
          </a:xfrm>
          <a:prstGeom prst="line">
            <a:avLst/>
          </a:prstGeom>
          <a:noFill/>
          <a:ln w="15875">
            <a:solidFill>
              <a:srgbClr val="C0C0C0"/>
            </a:solidFill>
            <a:round/>
            <a:headEnd/>
            <a:tailEnd/>
          </a:ln>
          <a:extLst>
            <a:ext uri="{909E8E84-426E-40DD-AFC4-6F175D3DCCD1}">
              <a14:hiddenFill xmlns:a14="http://schemas.microsoft.com/office/drawing/2010/main">
                <a:noFill/>
              </a14:hiddenFill>
            </a:ext>
          </a:extLst>
        </p:spPr>
        <p:txBody>
          <a:bodyPr lIns="91414" tIns="45706" rIns="91414" bIns="45706"/>
          <a:lstStyle/>
          <a:p>
            <a:endParaRPr lang="en-US"/>
          </a:p>
        </p:txBody>
      </p:sp>
    </p:spTree>
    <p:extLst>
      <p:ext uri="{BB962C8B-B14F-4D97-AF65-F5344CB8AC3E}">
        <p14:creationId xmlns:p14="http://schemas.microsoft.com/office/powerpoint/2010/main" val="21533158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086FC32-ECD4-4297-9645-A6789F9F2EF7}" type="slidenum">
              <a:rPr lang="en-US" smtClean="0"/>
              <a:pPr>
                <a:defRPr/>
              </a:pPr>
              <a:t>‹#›</a:t>
            </a:fld>
            <a:endParaRPr lang="en-US"/>
          </a:p>
        </p:txBody>
      </p:sp>
    </p:spTree>
    <p:extLst>
      <p:ext uri="{BB962C8B-B14F-4D97-AF65-F5344CB8AC3E}">
        <p14:creationId xmlns:p14="http://schemas.microsoft.com/office/powerpoint/2010/main" val="9284780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5"/>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pPr>
              <a:defRPr/>
            </a:pPr>
            <a:fld id="{BA60A826-9B03-F847-9FCE-59D121E28653}" type="slidenum">
              <a:rPr lang="en-US" smtClean="0"/>
              <a:pPr>
                <a:defRPr/>
              </a:pPr>
              <a:t>‹#›</a:t>
            </a:fld>
            <a:endParaRPr lang="en-US"/>
          </a:p>
        </p:txBody>
      </p:sp>
    </p:spTree>
    <p:extLst>
      <p:ext uri="{BB962C8B-B14F-4D97-AF65-F5344CB8AC3E}">
        <p14:creationId xmlns:p14="http://schemas.microsoft.com/office/powerpoint/2010/main" val="18079222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pPr>
              <a:defRPr/>
            </a:pPr>
            <a:fld id="{BA60A826-9B03-F847-9FCE-59D121E28653}" type="slidenum">
              <a:rPr lang="en-US" smtClean="0"/>
              <a:pPr>
                <a:defRPr/>
              </a:pPr>
              <a:t>‹#›</a:t>
            </a:fld>
            <a:endParaRPr lang="en-US"/>
          </a:p>
        </p:txBody>
      </p:sp>
    </p:spTree>
    <p:extLst>
      <p:ext uri="{BB962C8B-B14F-4D97-AF65-F5344CB8AC3E}">
        <p14:creationId xmlns:p14="http://schemas.microsoft.com/office/powerpoint/2010/main" val="1623427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p:spPr>
        <p:txBody>
          <a:bodyPr lIns="457200" anchor="ctr" anchorCtr="0"/>
          <a:lstStyle>
            <a:lvl1pPr marL="0" indent="0">
              <a:buFontTx/>
              <a:buNone/>
              <a:defRPr>
                <a:solidFill>
                  <a:schemeClr val="tx2">
                    <a:lumMod val="65000"/>
                  </a:schemeClr>
                </a:solidFill>
              </a:defRPr>
            </a:lvl1pPr>
          </a:lstStyle>
          <a:p>
            <a:endParaRPr lang="en-US"/>
          </a:p>
        </p:txBody>
      </p:sp>
      <p:sp>
        <p:nvSpPr>
          <p:cNvPr id="11" name="Title 1"/>
          <p:cNvSpPr>
            <a:spLocks noGrp="1"/>
          </p:cNvSpPr>
          <p:nvPr>
            <p:ph type="ctrTitle" hasCustomPrompt="1"/>
          </p:nvPr>
        </p:nvSpPr>
        <p:spPr>
          <a:xfrm>
            <a:off x="0" y="2395996"/>
            <a:ext cx="9144000" cy="615553"/>
          </a:xfrm>
          <a:prstGeom prst="rect">
            <a:avLst/>
          </a:prstGeom>
          <a:noFill/>
        </p:spPr>
        <p:txBody>
          <a:bodyPr lIns="457200" tIns="0" rIns="457200" bIns="0" anchor="ctr" anchorCtr="0">
            <a:spAutoFit/>
          </a:bodyPr>
          <a:lstStyle>
            <a:lvl1pPr>
              <a:defRPr sz="4000" b="0" i="0" baseline="0">
                <a:solidFill>
                  <a:schemeClr val="tx2"/>
                </a:solidFill>
                <a:latin typeface="Arial"/>
                <a:cs typeface="Kievit Offc Pro Medium"/>
              </a:defRPr>
            </a:lvl1pPr>
          </a:lstStyle>
          <a:p>
            <a:r>
              <a:rPr lang="en-US" dirty="0" smtClean="0"/>
              <a:t>Thank You</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6731799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pPr>
              <a:defRPr/>
            </a:pPr>
            <a:fld id="{BA60A826-9B03-F847-9FCE-59D121E28653}" type="slidenum">
              <a:rPr lang="en-US" smtClean="0"/>
              <a:pPr>
                <a:defRPr/>
              </a:pPr>
              <a:t>‹#›</a:t>
            </a:fld>
            <a:endParaRPr lang="en-US"/>
          </a:p>
        </p:txBody>
      </p:sp>
    </p:spTree>
    <p:extLst>
      <p:ext uri="{BB962C8B-B14F-4D97-AF65-F5344CB8AC3E}">
        <p14:creationId xmlns:p14="http://schemas.microsoft.com/office/powerpoint/2010/main" val="3535657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pPr>
              <a:defRPr/>
            </a:pPr>
            <a:fld id="{BA60A826-9B03-F847-9FCE-59D121E28653}" type="slidenum">
              <a:rPr lang="en-US" smtClean="0"/>
              <a:pPr>
                <a:defRPr/>
              </a:pPr>
              <a:t>‹#›</a:t>
            </a:fld>
            <a:endParaRPr lang="en-US"/>
          </a:p>
        </p:txBody>
      </p:sp>
    </p:spTree>
    <p:extLst>
      <p:ext uri="{BB962C8B-B14F-4D97-AF65-F5344CB8AC3E}">
        <p14:creationId xmlns:p14="http://schemas.microsoft.com/office/powerpoint/2010/main" val="30433923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428452"/>
            <a:ext cx="8080375" cy="76944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445062" y="1011993"/>
            <a:ext cx="8077645" cy="383183"/>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12" name="Slide Number Placeholder 6"/>
          <p:cNvSpPr>
            <a:spLocks noGrp="1"/>
          </p:cNvSpPr>
          <p:nvPr>
            <p:ph type="sldNum" sz="quarter" idx="4"/>
          </p:nvPr>
        </p:nvSpPr>
        <p:spPr>
          <a:xfrm>
            <a:off x="272106" y="6453505"/>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084796315"/>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371475" y="510063"/>
            <a:ext cx="8401050" cy="914400"/>
          </a:xfrm>
        </p:spPr>
        <p:txBody>
          <a:bodyPr/>
          <a:lstStyle/>
          <a:p>
            <a:r>
              <a:rPr lang="en-US"/>
              <a:t>Click to edit Master title style</a:t>
            </a:r>
            <a:endParaRPr lang="en-US" dirty="0"/>
          </a:p>
        </p:txBody>
      </p:sp>
      <p:sp>
        <p:nvSpPr>
          <p:cNvPr id="7" name="Chart Placeholder 6"/>
          <p:cNvSpPr>
            <a:spLocks noGrp="1"/>
          </p:cNvSpPr>
          <p:nvPr>
            <p:ph type="chart" sz="quarter" idx="13"/>
          </p:nvPr>
        </p:nvSpPr>
        <p:spPr>
          <a:xfrm>
            <a:off x="371475" y="1983545"/>
            <a:ext cx="8520277" cy="4096512"/>
          </a:xfrm>
        </p:spPr>
        <p:txBody>
          <a:bodyPr anchor="ctr"/>
          <a:lstStyle>
            <a:lvl1pPr algn="ctr">
              <a:defRPr/>
            </a:lvl1pPr>
          </a:lstStyle>
          <a:p>
            <a:r>
              <a:rPr lang="en-US"/>
              <a:t>Click icon to add chart</a:t>
            </a:r>
          </a:p>
        </p:txBody>
      </p:sp>
      <p:sp>
        <p:nvSpPr>
          <p:cNvPr id="8" name="Text Placeholder 2"/>
          <p:cNvSpPr>
            <a:spLocks noGrp="1"/>
          </p:cNvSpPr>
          <p:nvPr>
            <p:ph type="body" idx="14" hasCustomPrompt="1"/>
          </p:nvPr>
        </p:nvSpPr>
        <p:spPr>
          <a:xfrm>
            <a:off x="371475" y="1610020"/>
            <a:ext cx="3703320" cy="246221"/>
          </a:xfrm>
        </p:spPr>
        <p:txBody>
          <a:bodyPr vert="horz" wrap="square" lIns="0" tIns="0" rIns="0" bIns="0" rtlCol="0" anchor="b" anchorCtr="0">
            <a:noAutofit/>
          </a:bodyPr>
          <a:lstStyle>
            <a:lvl1pPr>
              <a:defRPr lang="en-US" sz="1200" b="1" dirty="0">
                <a:solidFill>
                  <a:schemeClr val="accent3"/>
                </a:solidFill>
              </a:defRPr>
            </a:lvl1pPr>
          </a:lstStyle>
          <a:p>
            <a:pPr lvl="0"/>
            <a:r>
              <a:rPr lang="en-US" dirty="0"/>
              <a:t>Optional Subtitle</a:t>
            </a:r>
          </a:p>
        </p:txBody>
      </p:sp>
      <p:sp>
        <p:nvSpPr>
          <p:cNvPr id="6" name="Date Placeholder 5"/>
          <p:cNvSpPr>
            <a:spLocks noGrp="1"/>
          </p:cNvSpPr>
          <p:nvPr>
            <p:ph type="dt" sz="half" idx="15"/>
          </p:nvPr>
        </p:nvSpPr>
        <p:spPr>
          <a:xfrm>
            <a:off x="3448969" y="6432462"/>
            <a:ext cx="1253405" cy="182880"/>
          </a:xfrm>
          <a:prstGeom prst="rect">
            <a:avLst/>
          </a:prstGeom>
        </p:spPr>
        <p:txBody>
          <a:bodyPr/>
          <a:lstStyle/>
          <a:p>
            <a:fld id="{0401FD46-EE08-4FEC-B3F1-C1547A48A60C}" type="datetime3">
              <a:rPr lang="en-US" smtClean="0"/>
              <a:t>24 May 2019</a:t>
            </a:fld>
            <a:endParaRPr lang="en-CA" dirty="0"/>
          </a:p>
        </p:txBody>
      </p:sp>
      <p:sp>
        <p:nvSpPr>
          <p:cNvPr id="14" name="Footer Placeholder 13"/>
          <p:cNvSpPr>
            <a:spLocks noGrp="1"/>
          </p:cNvSpPr>
          <p:nvPr>
            <p:ph type="ftr" sz="quarter" idx="16"/>
          </p:nvPr>
        </p:nvSpPr>
        <p:spPr>
          <a:xfrm>
            <a:off x="951904" y="6432462"/>
            <a:ext cx="2422190" cy="182880"/>
          </a:xfrm>
          <a:prstGeom prst="rect">
            <a:avLst/>
          </a:prstGeom>
        </p:spPr>
        <p:txBody>
          <a:bodyPr/>
          <a:lstStyle/>
          <a:p>
            <a:r>
              <a:rPr lang="en-US"/>
              <a:t>Edit Presentation Title in [Insert Tab &gt; Header &amp; Footer]   |</a:t>
            </a:r>
            <a:endParaRPr lang="en-US" dirty="0"/>
          </a:p>
        </p:txBody>
      </p:sp>
      <p:sp>
        <p:nvSpPr>
          <p:cNvPr id="15" name="Slide Number Placeholder 14"/>
          <p:cNvSpPr>
            <a:spLocks noGrp="1"/>
          </p:cNvSpPr>
          <p:nvPr>
            <p:ph type="sldNum" sz="quarter" idx="17"/>
          </p:nvPr>
        </p:nvSpPr>
        <p:spPr/>
        <p:txBody>
          <a:bodyPr/>
          <a:lstStyle/>
          <a:p>
            <a:fld id="{00E6A5BD-C011-4A45-AA3A-201790FB7F2B}" type="slidenum">
              <a:rPr lang="en-CA" smtClean="0"/>
              <a:pPr/>
              <a:t>‹#›</a:t>
            </a:fld>
            <a:endParaRPr lang="en-CA" dirty="0"/>
          </a:p>
        </p:txBody>
      </p:sp>
    </p:spTree>
    <p:extLst>
      <p:ext uri="{BB962C8B-B14F-4D97-AF65-F5344CB8AC3E}">
        <p14:creationId xmlns:p14="http://schemas.microsoft.com/office/powerpoint/2010/main" val="28958154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430357"/>
            <a:ext cx="8080375" cy="76944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435286" y="1575335"/>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48225" y="1013951"/>
            <a:ext cx="8077645" cy="383183"/>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680264" y="1569404"/>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4"/>
          <p:cNvSpPr>
            <a:spLocks noGrp="1"/>
          </p:cNvSpPr>
          <p:nvPr>
            <p:ph type="dt" sz="half" idx="2"/>
          </p:nvPr>
        </p:nvSpPr>
        <p:spPr>
          <a:xfrm>
            <a:off x="6104539" y="6452361"/>
            <a:ext cx="927193" cy="15523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9EB3265C-F0D4-410E-8C75-9C1664655489}" type="datetime1">
              <a:rPr lang="en-US" smtClean="0"/>
              <a:pPr/>
              <a:t>5/24/2019</a:t>
            </a:fld>
            <a:endParaRPr lang="en-US" dirty="0"/>
          </a:p>
        </p:txBody>
      </p:sp>
      <p:sp>
        <p:nvSpPr>
          <p:cNvPr id="14" name="Footer Placeholder 5"/>
          <p:cNvSpPr>
            <a:spLocks noGrp="1"/>
          </p:cNvSpPr>
          <p:nvPr>
            <p:ph type="ftr" sz="quarter" idx="3"/>
          </p:nvPr>
        </p:nvSpPr>
        <p:spPr>
          <a:xfrm>
            <a:off x="548151" y="6470129"/>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5" name="Slide Number Placeholder 6"/>
          <p:cNvSpPr>
            <a:spLocks noGrp="1"/>
          </p:cNvSpPr>
          <p:nvPr>
            <p:ph type="sldNum" sz="quarter" idx="4"/>
          </p:nvPr>
        </p:nvSpPr>
        <p:spPr>
          <a:xfrm>
            <a:off x="272106" y="6453505"/>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5155113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1"/>
            <a:ext cx="2895600" cy="365125"/>
          </a:xfrm>
          <a:prstGeom prst="rect">
            <a:avLst/>
          </a:prstGeom>
        </p:spPr>
        <p:txBody>
          <a:bodyPr/>
          <a:lstStyle/>
          <a:p>
            <a:pPr defTabSz="457200"/>
            <a:endParaRPr lang="en-US" dirty="0">
              <a:solidFill>
                <a:srgbClr val="FFFFFF"/>
              </a:solidFill>
            </a:endParaRPr>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pPr defTabSz="457200"/>
            <a:fld id="{BF271AD9-25EB-D549-A169-CA4E495F93AD}" type="slidenum">
              <a:rPr lang="en-US" smtClean="0">
                <a:solidFill>
                  <a:srgbClr val="FFFFFF"/>
                </a:solidFill>
              </a:rPr>
              <a:pPr defTabSz="457200"/>
              <a:t>‹#›</a:t>
            </a:fld>
            <a:endParaRPr lang="en-US" dirty="0">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338" y="6221147"/>
            <a:ext cx="571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87467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C6473A-85B2-574E-8643-A9CB458032C2}" type="datetime1">
              <a:rPr lang="en-US" smtClean="0">
                <a:solidFill>
                  <a:prstClr val="black">
                    <a:tint val="75000"/>
                  </a:prstClr>
                </a:solidFill>
              </a:rPr>
              <a:t>5/24/2019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23EBCC-04C3-42CA-9B8E-7033E8A66A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235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426658"/>
            <a:ext cx="8089901" cy="707886"/>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436525" y="1971827"/>
            <a:ext cx="8325548"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445388" y="1513718"/>
            <a:ext cx="8087171" cy="313932"/>
          </a:xfrm>
        </p:spPr>
        <p:txBody>
          <a:bodyPr anchor="t"/>
          <a:lstStyle>
            <a:lvl1pPr marL="0" indent="0">
              <a:buNone/>
              <a:defRPr sz="1800" b="0">
                <a:solidFill>
                  <a:schemeClr val="tx1"/>
                </a:solidFill>
                <a:latin typeface="+mj-lt"/>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8021829" y="6493053"/>
            <a:ext cx="463410" cy="114545"/>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9EB3265C-F0D4-410E-8C75-9C1664655489}" type="datetime1">
              <a:rPr lang="en-US" smtClean="0"/>
              <a:pPr/>
              <a:t>5/24/2019</a:t>
            </a:fld>
            <a:endParaRPr lang="en-US" dirty="0"/>
          </a:p>
        </p:txBody>
      </p:sp>
      <p:sp>
        <p:nvSpPr>
          <p:cNvPr id="9" name="Slide Number Placeholder 6"/>
          <p:cNvSpPr>
            <a:spLocks noGrp="1"/>
          </p:cNvSpPr>
          <p:nvPr>
            <p:ph type="sldNum" sz="quarter" idx="4"/>
          </p:nvPr>
        </p:nvSpPr>
        <p:spPr>
          <a:xfrm>
            <a:off x="8628065" y="6452365"/>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66861979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AF0C5B-3F60-4CBC-A081-274EBAF2AA0E}" type="datetimeFigureOut">
              <a:rPr lang="en-US" smtClean="0">
                <a:solidFill>
                  <a:prstClr val="black">
                    <a:tint val="75000"/>
                  </a:prstClr>
                </a:solidFill>
                <a:latin typeface="Calibri"/>
              </a:rPr>
              <a:pPr/>
              <a:t>5/24/2019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223EBCC-04C3-42CA-9B8E-7033E8A66A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2894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eam">
    <p:spTree>
      <p:nvGrpSpPr>
        <p:cNvPr id="1" name="Shape 21"/>
        <p:cNvGrpSpPr/>
        <p:nvPr/>
      </p:nvGrpSpPr>
      <p:grpSpPr>
        <a:xfrm>
          <a:off x="0" y="0"/>
          <a:ext cx="0" cy="0"/>
          <a:chOff x="0" y="0"/>
          <a:chExt cx="0" cy="0"/>
        </a:xfrm>
      </p:grpSpPr>
      <p:sp>
        <p:nvSpPr>
          <p:cNvPr id="22" name="Shape 22"/>
          <p:cNvSpPr>
            <a:spLocks noGrp="1"/>
          </p:cNvSpPr>
          <p:nvPr>
            <p:ph type="pic" idx="2"/>
          </p:nvPr>
        </p:nvSpPr>
        <p:spPr>
          <a:xfrm>
            <a:off x="4803985" y="2297284"/>
            <a:ext cx="1454284" cy="224870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23" name="Shape 23"/>
          <p:cNvSpPr>
            <a:spLocks noGrp="1"/>
          </p:cNvSpPr>
          <p:nvPr>
            <p:ph type="pic" idx="3"/>
          </p:nvPr>
        </p:nvSpPr>
        <p:spPr>
          <a:xfrm>
            <a:off x="6657665" y="2297284"/>
            <a:ext cx="1454284" cy="224870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24" name="Shape 24"/>
          <p:cNvSpPr>
            <a:spLocks noGrp="1"/>
          </p:cNvSpPr>
          <p:nvPr>
            <p:ph type="pic" idx="4"/>
          </p:nvPr>
        </p:nvSpPr>
        <p:spPr>
          <a:xfrm>
            <a:off x="2950304" y="2297284"/>
            <a:ext cx="1454284" cy="224870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25" name="Shape 25"/>
          <p:cNvSpPr>
            <a:spLocks noGrp="1"/>
          </p:cNvSpPr>
          <p:nvPr>
            <p:ph type="pic" idx="5"/>
          </p:nvPr>
        </p:nvSpPr>
        <p:spPr>
          <a:xfrm>
            <a:off x="1096625" y="2297284"/>
            <a:ext cx="1454284" cy="224870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439441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ockup">
    <p:spTree>
      <p:nvGrpSpPr>
        <p:cNvPr id="1" name="Shape 26"/>
        <p:cNvGrpSpPr/>
        <p:nvPr/>
      </p:nvGrpSpPr>
      <p:grpSpPr>
        <a:xfrm>
          <a:off x="0" y="0"/>
          <a:ext cx="0" cy="0"/>
          <a:chOff x="0" y="0"/>
          <a:chExt cx="0" cy="0"/>
        </a:xfrm>
      </p:grpSpPr>
      <p:sp>
        <p:nvSpPr>
          <p:cNvPr id="27" name="Shape 27"/>
          <p:cNvSpPr>
            <a:spLocks noGrp="1"/>
          </p:cNvSpPr>
          <p:nvPr>
            <p:ph type="pic" idx="2"/>
          </p:nvPr>
        </p:nvSpPr>
        <p:spPr>
          <a:xfrm>
            <a:off x="798973" y="2236347"/>
            <a:ext cx="3498491" cy="260604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224829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8_Mockup">
    <p:spTree>
      <p:nvGrpSpPr>
        <p:cNvPr id="1" name="Shape 28"/>
        <p:cNvGrpSpPr/>
        <p:nvPr/>
      </p:nvGrpSpPr>
      <p:grpSpPr>
        <a:xfrm>
          <a:off x="0" y="0"/>
          <a:ext cx="0" cy="0"/>
          <a:chOff x="0" y="0"/>
          <a:chExt cx="0" cy="0"/>
        </a:xfrm>
      </p:grpSpPr>
      <p:sp>
        <p:nvSpPr>
          <p:cNvPr id="29" name="Shape 29"/>
          <p:cNvSpPr>
            <a:spLocks noGrp="1"/>
          </p:cNvSpPr>
          <p:nvPr>
            <p:ph type="pic" idx="2"/>
          </p:nvPr>
        </p:nvSpPr>
        <p:spPr>
          <a:xfrm>
            <a:off x="935905" y="2659223"/>
            <a:ext cx="2253930" cy="1931437"/>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30" name="Shape 30"/>
          <p:cNvSpPr>
            <a:spLocks noGrp="1"/>
          </p:cNvSpPr>
          <p:nvPr>
            <p:ph type="pic" idx="3"/>
          </p:nvPr>
        </p:nvSpPr>
        <p:spPr>
          <a:xfrm>
            <a:off x="3430743" y="2659223"/>
            <a:ext cx="2253930" cy="1931437"/>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31" name="Shape 31"/>
          <p:cNvSpPr>
            <a:spLocks noGrp="1"/>
          </p:cNvSpPr>
          <p:nvPr>
            <p:ph type="pic" idx="4"/>
          </p:nvPr>
        </p:nvSpPr>
        <p:spPr>
          <a:xfrm>
            <a:off x="5925582" y="2659223"/>
            <a:ext cx="2253930" cy="1931437"/>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909000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 slide photo">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0" y="0"/>
            <a:ext cx="9144000" cy="6858000"/>
          </a:xfrm>
        </p:spPr>
        <p:txBody>
          <a:bodyPr lIns="457200" anchor="ctr" anchorCtr="0"/>
          <a:lstStyle>
            <a:lvl1pPr marL="0" indent="0">
              <a:buNone/>
              <a:defRPr>
                <a:solidFill>
                  <a:schemeClr val="tx2">
                    <a:lumMod val="65000"/>
                  </a:schemeClr>
                </a:solidFill>
              </a:defRPr>
            </a:lvl1pPr>
          </a:lstStyle>
          <a:p>
            <a:endParaRPr lang="en-US" dirty="0"/>
          </a:p>
        </p:txBody>
      </p:sp>
      <p:sp>
        <p:nvSpPr>
          <p:cNvPr id="9" name="Content Placeholder 5"/>
          <p:cNvSpPr>
            <a:spLocks noGrp="1"/>
          </p:cNvSpPr>
          <p:nvPr>
            <p:ph sz="quarter" idx="13" hasCustomPrompt="1"/>
          </p:nvPr>
        </p:nvSpPr>
        <p:spPr>
          <a:xfrm>
            <a:off x="454881" y="457201"/>
            <a:ext cx="5448080" cy="523220"/>
          </a:xfrm>
          <a:prstGeom prst="rect">
            <a:avLst/>
          </a:prstGeom>
        </p:spPr>
        <p:txBody>
          <a:bodyPr lIns="0" tIns="0" rIns="0" bIns="0">
            <a:spAutoFit/>
          </a:bodyPr>
          <a:lstStyle>
            <a:lvl1pPr marL="0" indent="0">
              <a:lnSpc>
                <a:spcPct val="82000"/>
              </a:lnSpc>
              <a:buNone/>
              <a:defRPr lang="en-US" sz="4000" b="0" i="0" baseline="0" smtClean="0">
                <a:solidFill>
                  <a:schemeClr val="bg2">
                    <a:lumMod val="75000"/>
                    <a:lumOff val="25000"/>
                  </a:schemeClr>
                </a:solidFill>
                <a:latin typeface="Arial"/>
                <a:cs typeface="Kievit Offc Pro Medium"/>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smtClean="0"/>
              <a:t>Opening Slide</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3871863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9_Mockup">
    <p:spTree>
      <p:nvGrpSpPr>
        <p:cNvPr id="1" name="Shape 32"/>
        <p:cNvGrpSpPr/>
        <p:nvPr/>
      </p:nvGrpSpPr>
      <p:grpSpPr>
        <a:xfrm>
          <a:off x="0" y="0"/>
          <a:ext cx="0" cy="0"/>
          <a:chOff x="0" y="0"/>
          <a:chExt cx="0" cy="0"/>
        </a:xfrm>
      </p:grpSpPr>
      <p:sp>
        <p:nvSpPr>
          <p:cNvPr id="33" name="Shape 33"/>
          <p:cNvSpPr>
            <a:spLocks noGrp="1"/>
          </p:cNvSpPr>
          <p:nvPr>
            <p:ph type="pic" idx="2"/>
          </p:nvPr>
        </p:nvSpPr>
        <p:spPr>
          <a:xfrm>
            <a:off x="935905" y="763278"/>
            <a:ext cx="2253930" cy="159622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34" name="Shape 34"/>
          <p:cNvSpPr>
            <a:spLocks noGrp="1"/>
          </p:cNvSpPr>
          <p:nvPr>
            <p:ph type="pic" idx="3"/>
          </p:nvPr>
        </p:nvSpPr>
        <p:spPr>
          <a:xfrm>
            <a:off x="3430743" y="763278"/>
            <a:ext cx="2253930" cy="159622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35" name="Shape 35"/>
          <p:cNvSpPr>
            <a:spLocks noGrp="1"/>
          </p:cNvSpPr>
          <p:nvPr>
            <p:ph type="pic" idx="4"/>
          </p:nvPr>
        </p:nvSpPr>
        <p:spPr>
          <a:xfrm>
            <a:off x="5925582" y="763278"/>
            <a:ext cx="2253930" cy="159622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36" name="Shape 36"/>
          <p:cNvSpPr/>
          <p:nvPr/>
        </p:nvSpPr>
        <p:spPr>
          <a:xfrm>
            <a:off x="935905" y="3690384"/>
            <a:ext cx="2253930" cy="1596229"/>
          </a:xfrm>
          <a:prstGeom prst="rect">
            <a:avLst/>
          </a:prstGeom>
          <a:solidFill>
            <a:srgbClr val="D8D8D8"/>
          </a:solidFill>
          <a:ln>
            <a:noFill/>
          </a:ln>
        </p:spPr>
        <p:txBody>
          <a:bodyPr lIns="34293" tIns="17142" rIns="34293" bIns="17142" anchor="ctr" anchorCtr="0">
            <a:noAutofit/>
          </a:bodyPr>
          <a:lstStyle/>
          <a:p>
            <a:pPr marL="0" marR="0" lvl="0" indent="0" algn="ctr" rtl="0">
              <a:spcBef>
                <a:spcPts val="0"/>
              </a:spcBef>
              <a:buNone/>
            </a:pPr>
            <a:endParaRPr sz="1350" b="0" i="0">
              <a:solidFill>
                <a:schemeClr val="lt1"/>
              </a:solidFill>
              <a:latin typeface="Lato"/>
              <a:ea typeface="Lato"/>
              <a:cs typeface="Lato"/>
              <a:sym typeface="Lato"/>
            </a:endParaRPr>
          </a:p>
        </p:txBody>
      </p:sp>
      <p:sp>
        <p:nvSpPr>
          <p:cNvPr id="37" name="Shape 37"/>
          <p:cNvSpPr/>
          <p:nvPr/>
        </p:nvSpPr>
        <p:spPr>
          <a:xfrm>
            <a:off x="3430743" y="3690384"/>
            <a:ext cx="2253930" cy="1596229"/>
          </a:xfrm>
          <a:prstGeom prst="rect">
            <a:avLst/>
          </a:prstGeom>
          <a:solidFill>
            <a:srgbClr val="D8D8D8"/>
          </a:solidFill>
          <a:ln>
            <a:noFill/>
          </a:ln>
        </p:spPr>
        <p:txBody>
          <a:bodyPr lIns="34293" tIns="17142" rIns="34293" bIns="17142" anchor="ctr" anchorCtr="0">
            <a:noAutofit/>
          </a:bodyPr>
          <a:lstStyle/>
          <a:p>
            <a:pPr marL="0" marR="0" lvl="0" indent="0" algn="ctr" rtl="0">
              <a:spcBef>
                <a:spcPts val="0"/>
              </a:spcBef>
              <a:buNone/>
            </a:pPr>
            <a:endParaRPr sz="1350" b="0" i="0">
              <a:solidFill>
                <a:schemeClr val="lt1"/>
              </a:solidFill>
              <a:latin typeface="Lato"/>
              <a:ea typeface="Lato"/>
              <a:cs typeface="Lato"/>
              <a:sym typeface="Lato"/>
            </a:endParaRPr>
          </a:p>
        </p:txBody>
      </p:sp>
      <p:sp>
        <p:nvSpPr>
          <p:cNvPr id="38" name="Shape 38"/>
          <p:cNvSpPr/>
          <p:nvPr/>
        </p:nvSpPr>
        <p:spPr>
          <a:xfrm>
            <a:off x="5925582" y="3690384"/>
            <a:ext cx="2253930" cy="1596229"/>
          </a:xfrm>
          <a:prstGeom prst="rect">
            <a:avLst/>
          </a:prstGeom>
          <a:solidFill>
            <a:srgbClr val="D8D8D8"/>
          </a:solidFill>
          <a:ln>
            <a:noFill/>
          </a:ln>
        </p:spPr>
        <p:txBody>
          <a:bodyPr lIns="34293" tIns="17142" rIns="34293" bIns="17142" anchor="ctr" anchorCtr="0">
            <a:noAutofit/>
          </a:bodyPr>
          <a:lstStyle/>
          <a:p>
            <a:pPr marL="0" marR="0" lvl="0" indent="0" algn="ctr" rtl="0">
              <a:spcBef>
                <a:spcPts val="0"/>
              </a:spcBef>
              <a:buNone/>
            </a:pPr>
            <a:endParaRPr sz="1350" b="0" i="0">
              <a:solidFill>
                <a:schemeClr val="lt1"/>
              </a:solidFill>
              <a:latin typeface="Lato"/>
              <a:ea typeface="Lato"/>
              <a:cs typeface="Lato"/>
              <a:sym typeface="Lato"/>
            </a:endParaRPr>
          </a:p>
        </p:txBody>
      </p:sp>
      <p:sp>
        <p:nvSpPr>
          <p:cNvPr id="39" name="Shape 39"/>
          <p:cNvSpPr>
            <a:spLocks noGrp="1"/>
          </p:cNvSpPr>
          <p:nvPr>
            <p:ph type="pic" idx="5"/>
          </p:nvPr>
        </p:nvSpPr>
        <p:spPr>
          <a:xfrm>
            <a:off x="935905" y="3690384"/>
            <a:ext cx="2253930" cy="159622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40" name="Shape 40"/>
          <p:cNvSpPr>
            <a:spLocks noGrp="1"/>
          </p:cNvSpPr>
          <p:nvPr>
            <p:ph type="pic" idx="6"/>
          </p:nvPr>
        </p:nvSpPr>
        <p:spPr>
          <a:xfrm>
            <a:off x="3430743" y="3690384"/>
            <a:ext cx="2253930" cy="159622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41" name="Shape 41"/>
          <p:cNvSpPr>
            <a:spLocks noGrp="1"/>
          </p:cNvSpPr>
          <p:nvPr>
            <p:ph type="pic" idx="7"/>
          </p:nvPr>
        </p:nvSpPr>
        <p:spPr>
          <a:xfrm>
            <a:off x="5925582" y="3690384"/>
            <a:ext cx="2253930" cy="159622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880032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Mockup">
    <p:spTree>
      <p:nvGrpSpPr>
        <p:cNvPr id="1" name="Shape 42"/>
        <p:cNvGrpSpPr/>
        <p:nvPr/>
      </p:nvGrpSpPr>
      <p:grpSpPr>
        <a:xfrm>
          <a:off x="0" y="0"/>
          <a:ext cx="0" cy="0"/>
          <a:chOff x="0" y="0"/>
          <a:chExt cx="0" cy="0"/>
        </a:xfrm>
      </p:grpSpPr>
      <p:sp>
        <p:nvSpPr>
          <p:cNvPr id="43" name="Shape 43"/>
          <p:cNvSpPr>
            <a:spLocks noGrp="1"/>
          </p:cNvSpPr>
          <p:nvPr>
            <p:ph type="pic" idx="2"/>
          </p:nvPr>
        </p:nvSpPr>
        <p:spPr>
          <a:xfrm>
            <a:off x="4826311" y="2236347"/>
            <a:ext cx="3498491" cy="260604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081960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2_Mockup">
    <p:spTree>
      <p:nvGrpSpPr>
        <p:cNvPr id="1" name="Shape 44"/>
        <p:cNvGrpSpPr/>
        <p:nvPr/>
      </p:nvGrpSpPr>
      <p:grpSpPr>
        <a:xfrm>
          <a:off x="0" y="0"/>
          <a:ext cx="0" cy="0"/>
          <a:chOff x="0" y="0"/>
          <a:chExt cx="0" cy="0"/>
        </a:xfrm>
      </p:grpSpPr>
      <p:sp>
        <p:nvSpPr>
          <p:cNvPr id="45" name="Shape 45"/>
          <p:cNvSpPr>
            <a:spLocks noGrp="1"/>
          </p:cNvSpPr>
          <p:nvPr>
            <p:ph type="pic" idx="2"/>
          </p:nvPr>
        </p:nvSpPr>
        <p:spPr>
          <a:xfrm>
            <a:off x="1109354" y="2696803"/>
            <a:ext cx="3347269" cy="282640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248436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Mockup">
    <p:spTree>
      <p:nvGrpSpPr>
        <p:cNvPr id="1" name="Shape 46"/>
        <p:cNvGrpSpPr/>
        <p:nvPr/>
      </p:nvGrpSpPr>
      <p:grpSpPr>
        <a:xfrm>
          <a:off x="0" y="0"/>
          <a:ext cx="0" cy="0"/>
          <a:chOff x="0" y="0"/>
          <a:chExt cx="0" cy="0"/>
        </a:xfrm>
      </p:grpSpPr>
      <p:sp>
        <p:nvSpPr>
          <p:cNvPr id="47" name="Shape 47"/>
          <p:cNvSpPr>
            <a:spLocks noGrp="1"/>
          </p:cNvSpPr>
          <p:nvPr>
            <p:ph type="pic" idx="2"/>
          </p:nvPr>
        </p:nvSpPr>
        <p:spPr>
          <a:xfrm>
            <a:off x="4869918" y="2696803"/>
            <a:ext cx="3347269" cy="282640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124525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4_Mockup">
    <p:spTree>
      <p:nvGrpSpPr>
        <p:cNvPr id="1" name="Shape 48"/>
        <p:cNvGrpSpPr/>
        <p:nvPr/>
      </p:nvGrpSpPr>
      <p:grpSpPr>
        <a:xfrm>
          <a:off x="0" y="0"/>
          <a:ext cx="0" cy="0"/>
          <a:chOff x="0" y="0"/>
          <a:chExt cx="0" cy="0"/>
        </a:xfrm>
      </p:grpSpPr>
      <p:sp>
        <p:nvSpPr>
          <p:cNvPr id="49" name="Shape 49"/>
          <p:cNvSpPr>
            <a:spLocks noGrp="1"/>
          </p:cNvSpPr>
          <p:nvPr>
            <p:ph type="pic" idx="2"/>
          </p:nvPr>
        </p:nvSpPr>
        <p:spPr>
          <a:xfrm>
            <a:off x="480683" y="1558960"/>
            <a:ext cx="1669720" cy="3908286"/>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50" name="Shape 50"/>
          <p:cNvSpPr>
            <a:spLocks noGrp="1"/>
          </p:cNvSpPr>
          <p:nvPr>
            <p:ph type="pic" idx="3"/>
          </p:nvPr>
        </p:nvSpPr>
        <p:spPr>
          <a:xfrm>
            <a:off x="2526903" y="1558960"/>
            <a:ext cx="1669720" cy="3908286"/>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519073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5_Mockup">
    <p:spTree>
      <p:nvGrpSpPr>
        <p:cNvPr id="1" name="Shape 51"/>
        <p:cNvGrpSpPr/>
        <p:nvPr/>
      </p:nvGrpSpPr>
      <p:grpSpPr>
        <a:xfrm>
          <a:off x="0" y="0"/>
          <a:ext cx="0" cy="0"/>
          <a:chOff x="0" y="0"/>
          <a:chExt cx="0" cy="0"/>
        </a:xfrm>
      </p:grpSpPr>
      <p:sp>
        <p:nvSpPr>
          <p:cNvPr id="52" name="Shape 52"/>
          <p:cNvSpPr>
            <a:spLocks noGrp="1"/>
          </p:cNvSpPr>
          <p:nvPr>
            <p:ph type="pic" idx="2"/>
          </p:nvPr>
        </p:nvSpPr>
        <p:spPr>
          <a:xfrm>
            <a:off x="4684677" y="1558960"/>
            <a:ext cx="1669720" cy="3908286"/>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53" name="Shape 53"/>
          <p:cNvSpPr>
            <a:spLocks noGrp="1"/>
          </p:cNvSpPr>
          <p:nvPr>
            <p:ph type="pic" idx="3"/>
          </p:nvPr>
        </p:nvSpPr>
        <p:spPr>
          <a:xfrm>
            <a:off x="6730897" y="1558960"/>
            <a:ext cx="1669720" cy="3908286"/>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441439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6_Mockup">
    <p:spTree>
      <p:nvGrpSpPr>
        <p:cNvPr id="1" name="Shape 54"/>
        <p:cNvGrpSpPr/>
        <p:nvPr/>
      </p:nvGrpSpPr>
      <p:grpSpPr>
        <a:xfrm>
          <a:off x="0" y="0"/>
          <a:ext cx="0" cy="0"/>
          <a:chOff x="0" y="0"/>
          <a:chExt cx="0" cy="0"/>
        </a:xfrm>
      </p:grpSpPr>
      <p:sp>
        <p:nvSpPr>
          <p:cNvPr id="55" name="Shape 55"/>
          <p:cNvSpPr>
            <a:spLocks noGrp="1"/>
          </p:cNvSpPr>
          <p:nvPr>
            <p:ph type="pic" idx="2"/>
          </p:nvPr>
        </p:nvSpPr>
        <p:spPr>
          <a:xfrm>
            <a:off x="1369328" y="1413842"/>
            <a:ext cx="2359766" cy="397763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564521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7_Mockup">
    <p:spTree>
      <p:nvGrpSpPr>
        <p:cNvPr id="1" name="Shape 56"/>
        <p:cNvGrpSpPr/>
        <p:nvPr/>
      </p:nvGrpSpPr>
      <p:grpSpPr>
        <a:xfrm>
          <a:off x="0" y="0"/>
          <a:ext cx="0" cy="0"/>
          <a:chOff x="0" y="0"/>
          <a:chExt cx="0" cy="0"/>
        </a:xfrm>
      </p:grpSpPr>
      <p:sp>
        <p:nvSpPr>
          <p:cNvPr id="57" name="Shape 57"/>
          <p:cNvSpPr>
            <a:spLocks noGrp="1"/>
          </p:cNvSpPr>
          <p:nvPr>
            <p:ph type="pic" idx="2"/>
          </p:nvPr>
        </p:nvSpPr>
        <p:spPr>
          <a:xfrm>
            <a:off x="5737254" y="1413842"/>
            <a:ext cx="2359766" cy="397763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637189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Placeholder">
    <p:spTree>
      <p:nvGrpSpPr>
        <p:cNvPr id="1" name="Shape 58"/>
        <p:cNvGrpSpPr/>
        <p:nvPr/>
      </p:nvGrpSpPr>
      <p:grpSpPr>
        <a:xfrm>
          <a:off x="0" y="0"/>
          <a:ext cx="0" cy="0"/>
          <a:chOff x="0" y="0"/>
          <a:chExt cx="0" cy="0"/>
        </a:xfrm>
      </p:grpSpPr>
      <p:sp>
        <p:nvSpPr>
          <p:cNvPr id="59" name="Shape 59"/>
          <p:cNvSpPr>
            <a:spLocks noGrp="1"/>
          </p:cNvSpPr>
          <p:nvPr>
            <p:ph type="pic" idx="2"/>
          </p:nvPr>
        </p:nvSpPr>
        <p:spPr>
          <a:xfrm>
            <a:off x="0" y="2504661"/>
            <a:ext cx="9144001" cy="3695636"/>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272637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Placeholder">
    <p:spTree>
      <p:nvGrpSpPr>
        <p:cNvPr id="1" name="Shape 60"/>
        <p:cNvGrpSpPr/>
        <p:nvPr/>
      </p:nvGrpSpPr>
      <p:grpSpPr>
        <a:xfrm>
          <a:off x="0" y="0"/>
          <a:ext cx="0" cy="0"/>
          <a:chOff x="0" y="0"/>
          <a:chExt cx="0" cy="0"/>
        </a:xfrm>
      </p:grpSpPr>
      <p:sp>
        <p:nvSpPr>
          <p:cNvPr id="61" name="Shape 61"/>
          <p:cNvSpPr>
            <a:spLocks noGrp="1"/>
          </p:cNvSpPr>
          <p:nvPr>
            <p:ph type="pic" idx="2"/>
          </p:nvPr>
        </p:nvSpPr>
        <p:spPr>
          <a:xfrm>
            <a:off x="0" y="1038332"/>
            <a:ext cx="9144001" cy="2932657"/>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65756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0" y="0"/>
            <a:ext cx="9144000" cy="6858000"/>
          </a:xfrm>
        </p:spPr>
        <p:txBody>
          <a:bodyPr lIns="457200" tIns="0" anchor="ctr" anchorCtr="0"/>
          <a:lstStyle>
            <a:lvl1pPr marL="0" indent="0">
              <a:buFontTx/>
              <a:buNone/>
              <a:defRPr>
                <a:solidFill>
                  <a:schemeClr val="tx2">
                    <a:lumMod val="65000"/>
                  </a:schemeClr>
                </a:solidFill>
              </a:defRPr>
            </a:lvl1pPr>
          </a:lstStyle>
          <a:p>
            <a:endParaRPr lang="en-US"/>
          </a:p>
        </p:txBody>
      </p:sp>
      <p:sp>
        <p:nvSpPr>
          <p:cNvPr id="7" name="Content Placeholder 5"/>
          <p:cNvSpPr>
            <a:spLocks noGrp="1"/>
          </p:cNvSpPr>
          <p:nvPr>
            <p:ph sz="quarter" idx="13" hasCustomPrompt="1"/>
          </p:nvPr>
        </p:nvSpPr>
        <p:spPr>
          <a:xfrm>
            <a:off x="454881" y="457201"/>
            <a:ext cx="5448080" cy="523220"/>
          </a:xfrm>
          <a:prstGeom prst="rect">
            <a:avLst/>
          </a:prstGeom>
        </p:spPr>
        <p:txBody>
          <a:bodyPr lIns="0" tIns="0" rIns="0" bIns="0">
            <a:spAutoFit/>
          </a:bodyPr>
          <a:lstStyle>
            <a:lvl1pPr marL="0" indent="0">
              <a:lnSpc>
                <a:spcPct val="82000"/>
              </a:lnSpc>
              <a:buNone/>
              <a:defRPr lang="en-US" sz="4000" b="0" i="0" baseline="0" smtClean="0">
                <a:solidFill>
                  <a:schemeClr val="bg2">
                    <a:lumMod val="75000"/>
                    <a:lumOff val="25000"/>
                  </a:schemeClr>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smtClean="0"/>
              <a:t>Divider Slide</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_Placeholder">
    <p:spTree>
      <p:nvGrpSpPr>
        <p:cNvPr id="1" name="Shape 62"/>
        <p:cNvGrpSpPr/>
        <p:nvPr/>
      </p:nvGrpSpPr>
      <p:grpSpPr>
        <a:xfrm>
          <a:off x="0" y="0"/>
          <a:ext cx="0" cy="0"/>
          <a:chOff x="0" y="0"/>
          <a:chExt cx="0" cy="0"/>
        </a:xfrm>
      </p:grpSpPr>
      <p:sp>
        <p:nvSpPr>
          <p:cNvPr id="63" name="Shape 63"/>
          <p:cNvSpPr>
            <a:spLocks noGrp="1"/>
          </p:cNvSpPr>
          <p:nvPr>
            <p:ph type="pic" idx="2"/>
          </p:nvPr>
        </p:nvSpPr>
        <p:spPr>
          <a:xfrm>
            <a:off x="658246" y="3034205"/>
            <a:ext cx="3636165" cy="316609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64" name="Shape 64"/>
          <p:cNvSpPr>
            <a:spLocks noGrp="1"/>
          </p:cNvSpPr>
          <p:nvPr>
            <p:ph type="pic" idx="3"/>
          </p:nvPr>
        </p:nvSpPr>
        <p:spPr>
          <a:xfrm>
            <a:off x="4880211" y="3034205"/>
            <a:ext cx="3636165" cy="316609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179631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3_Placeholder">
    <p:spTree>
      <p:nvGrpSpPr>
        <p:cNvPr id="1" name="Shape 65"/>
        <p:cNvGrpSpPr/>
        <p:nvPr/>
      </p:nvGrpSpPr>
      <p:grpSpPr>
        <a:xfrm>
          <a:off x="0" y="0"/>
          <a:ext cx="0" cy="0"/>
          <a:chOff x="0" y="0"/>
          <a:chExt cx="0" cy="0"/>
        </a:xfrm>
      </p:grpSpPr>
      <p:sp>
        <p:nvSpPr>
          <p:cNvPr id="66" name="Shape 66"/>
          <p:cNvSpPr>
            <a:spLocks noGrp="1"/>
          </p:cNvSpPr>
          <p:nvPr>
            <p:ph type="pic" idx="2"/>
          </p:nvPr>
        </p:nvSpPr>
        <p:spPr>
          <a:xfrm>
            <a:off x="658247" y="3034205"/>
            <a:ext cx="2365334" cy="316609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67" name="Shape 67"/>
          <p:cNvSpPr>
            <a:spLocks noGrp="1"/>
          </p:cNvSpPr>
          <p:nvPr>
            <p:ph type="pic" idx="3"/>
          </p:nvPr>
        </p:nvSpPr>
        <p:spPr>
          <a:xfrm>
            <a:off x="3404645" y="3034205"/>
            <a:ext cx="2365334" cy="316609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68" name="Shape 68"/>
          <p:cNvSpPr>
            <a:spLocks noGrp="1"/>
          </p:cNvSpPr>
          <p:nvPr>
            <p:ph type="pic" idx="4"/>
          </p:nvPr>
        </p:nvSpPr>
        <p:spPr>
          <a:xfrm>
            <a:off x="6151043" y="3034205"/>
            <a:ext cx="2365334" cy="316609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056996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4_Placeholder">
    <p:spTree>
      <p:nvGrpSpPr>
        <p:cNvPr id="1" name="Shape 69"/>
        <p:cNvGrpSpPr/>
        <p:nvPr/>
      </p:nvGrpSpPr>
      <p:grpSpPr>
        <a:xfrm>
          <a:off x="0" y="0"/>
          <a:ext cx="0" cy="0"/>
          <a:chOff x="0" y="0"/>
          <a:chExt cx="0" cy="0"/>
        </a:xfrm>
      </p:grpSpPr>
      <p:sp>
        <p:nvSpPr>
          <p:cNvPr id="70" name="Shape 70"/>
          <p:cNvSpPr>
            <a:spLocks noGrp="1"/>
          </p:cNvSpPr>
          <p:nvPr>
            <p:ph type="pic" idx="2"/>
          </p:nvPr>
        </p:nvSpPr>
        <p:spPr>
          <a:xfrm>
            <a:off x="684788" y="1616528"/>
            <a:ext cx="2496843" cy="4392386"/>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71" name="Shape 71"/>
          <p:cNvSpPr>
            <a:spLocks noGrp="1"/>
          </p:cNvSpPr>
          <p:nvPr>
            <p:ph type="pic" idx="3"/>
          </p:nvPr>
        </p:nvSpPr>
        <p:spPr>
          <a:xfrm>
            <a:off x="3352161" y="1616529"/>
            <a:ext cx="2496843" cy="181247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72" name="Shape 72"/>
          <p:cNvSpPr>
            <a:spLocks noGrp="1"/>
          </p:cNvSpPr>
          <p:nvPr>
            <p:ph type="pic" idx="4"/>
          </p:nvPr>
        </p:nvSpPr>
        <p:spPr>
          <a:xfrm>
            <a:off x="3352161" y="3631520"/>
            <a:ext cx="2496843" cy="2377394"/>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73" name="Shape 73"/>
          <p:cNvSpPr>
            <a:spLocks noGrp="1"/>
          </p:cNvSpPr>
          <p:nvPr>
            <p:ph type="pic" idx="5"/>
          </p:nvPr>
        </p:nvSpPr>
        <p:spPr>
          <a:xfrm>
            <a:off x="6019534" y="1616528"/>
            <a:ext cx="2496843" cy="3131317"/>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8587069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5_Placeholder">
    <p:spTree>
      <p:nvGrpSpPr>
        <p:cNvPr id="1" name="Shape 74"/>
        <p:cNvGrpSpPr/>
        <p:nvPr/>
      </p:nvGrpSpPr>
      <p:grpSpPr>
        <a:xfrm>
          <a:off x="0" y="0"/>
          <a:ext cx="0" cy="0"/>
          <a:chOff x="0" y="0"/>
          <a:chExt cx="0" cy="0"/>
        </a:xfrm>
      </p:grpSpPr>
      <p:sp>
        <p:nvSpPr>
          <p:cNvPr id="75" name="Shape 75"/>
          <p:cNvSpPr>
            <a:spLocks noGrp="1"/>
          </p:cNvSpPr>
          <p:nvPr>
            <p:ph type="pic" idx="2"/>
          </p:nvPr>
        </p:nvSpPr>
        <p:spPr>
          <a:xfrm>
            <a:off x="663351" y="2216016"/>
            <a:ext cx="2483322" cy="181247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76" name="Shape 76"/>
          <p:cNvSpPr>
            <a:spLocks noGrp="1"/>
          </p:cNvSpPr>
          <p:nvPr>
            <p:ph type="pic" idx="3"/>
          </p:nvPr>
        </p:nvSpPr>
        <p:spPr>
          <a:xfrm>
            <a:off x="663351" y="4244963"/>
            <a:ext cx="2483322" cy="181247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77" name="Shape 77"/>
          <p:cNvSpPr>
            <a:spLocks noGrp="1"/>
          </p:cNvSpPr>
          <p:nvPr>
            <p:ph type="pic" idx="4"/>
          </p:nvPr>
        </p:nvSpPr>
        <p:spPr>
          <a:xfrm>
            <a:off x="3358921" y="2216016"/>
            <a:ext cx="2483322" cy="181247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78" name="Shape 78"/>
          <p:cNvSpPr>
            <a:spLocks noGrp="1"/>
          </p:cNvSpPr>
          <p:nvPr>
            <p:ph type="pic" idx="5"/>
          </p:nvPr>
        </p:nvSpPr>
        <p:spPr>
          <a:xfrm>
            <a:off x="3358921" y="4244963"/>
            <a:ext cx="2483322" cy="181247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79" name="Shape 79"/>
          <p:cNvSpPr>
            <a:spLocks noGrp="1"/>
          </p:cNvSpPr>
          <p:nvPr>
            <p:ph type="pic" idx="6"/>
          </p:nvPr>
        </p:nvSpPr>
        <p:spPr>
          <a:xfrm>
            <a:off x="6054492" y="2216016"/>
            <a:ext cx="2483322" cy="181247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80" name="Shape 80"/>
          <p:cNvSpPr>
            <a:spLocks noGrp="1"/>
          </p:cNvSpPr>
          <p:nvPr>
            <p:ph type="pic" idx="7"/>
          </p:nvPr>
        </p:nvSpPr>
        <p:spPr>
          <a:xfrm>
            <a:off x="6054492" y="4244963"/>
            <a:ext cx="2483322" cy="181247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3838766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8_Placeholder">
    <p:spTree>
      <p:nvGrpSpPr>
        <p:cNvPr id="1" name="Shape 81"/>
        <p:cNvGrpSpPr/>
        <p:nvPr/>
      </p:nvGrpSpPr>
      <p:grpSpPr>
        <a:xfrm>
          <a:off x="0" y="0"/>
          <a:ext cx="0" cy="0"/>
          <a:chOff x="0" y="0"/>
          <a:chExt cx="0" cy="0"/>
        </a:xfrm>
      </p:grpSpPr>
      <p:sp>
        <p:nvSpPr>
          <p:cNvPr id="82" name="Shape 82"/>
          <p:cNvSpPr>
            <a:spLocks noGrp="1"/>
          </p:cNvSpPr>
          <p:nvPr>
            <p:ph type="pic" idx="2"/>
          </p:nvPr>
        </p:nvSpPr>
        <p:spPr>
          <a:xfrm>
            <a:off x="6047346" y="1709530"/>
            <a:ext cx="2483322" cy="514846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83" name="Shape 83"/>
          <p:cNvSpPr>
            <a:spLocks noGrp="1"/>
          </p:cNvSpPr>
          <p:nvPr>
            <p:ph type="pic" idx="3"/>
          </p:nvPr>
        </p:nvSpPr>
        <p:spPr>
          <a:xfrm>
            <a:off x="3351775" y="1709530"/>
            <a:ext cx="2483322" cy="217667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84" name="Shape 84"/>
          <p:cNvSpPr>
            <a:spLocks noGrp="1"/>
          </p:cNvSpPr>
          <p:nvPr>
            <p:ph type="pic" idx="4"/>
          </p:nvPr>
        </p:nvSpPr>
        <p:spPr>
          <a:xfrm>
            <a:off x="3351775" y="4180823"/>
            <a:ext cx="2451660" cy="2677176"/>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896458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5_Default Slide">
    <p:spTree>
      <p:nvGrpSpPr>
        <p:cNvPr id="1" name="Shape 85"/>
        <p:cNvGrpSpPr/>
        <p:nvPr/>
      </p:nvGrpSpPr>
      <p:grpSpPr>
        <a:xfrm>
          <a:off x="0" y="0"/>
          <a:ext cx="0" cy="0"/>
          <a:chOff x="0" y="0"/>
          <a:chExt cx="0" cy="0"/>
        </a:xfrm>
      </p:grpSpPr>
      <p:sp>
        <p:nvSpPr>
          <p:cNvPr id="86" name="Shape 86"/>
          <p:cNvSpPr>
            <a:spLocks noGrp="1"/>
          </p:cNvSpPr>
          <p:nvPr>
            <p:ph type="pic" idx="2"/>
          </p:nvPr>
        </p:nvSpPr>
        <p:spPr>
          <a:xfrm>
            <a:off x="357902" y="824947"/>
            <a:ext cx="2654439" cy="520810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8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072672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8_Default Slide">
    <p:spTree>
      <p:nvGrpSpPr>
        <p:cNvPr id="1" name="Shape 87"/>
        <p:cNvGrpSpPr/>
        <p:nvPr/>
      </p:nvGrpSpPr>
      <p:grpSpPr>
        <a:xfrm>
          <a:off x="0" y="0"/>
          <a:ext cx="0" cy="0"/>
          <a:chOff x="0" y="0"/>
          <a:chExt cx="0" cy="0"/>
        </a:xfrm>
      </p:grpSpPr>
      <p:sp>
        <p:nvSpPr>
          <p:cNvPr id="88" name="Shape 88"/>
          <p:cNvSpPr>
            <a:spLocks noGrp="1"/>
          </p:cNvSpPr>
          <p:nvPr>
            <p:ph type="pic" idx="2"/>
          </p:nvPr>
        </p:nvSpPr>
        <p:spPr>
          <a:xfrm>
            <a:off x="641914" y="361950"/>
            <a:ext cx="6070877" cy="487952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8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0242961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9_Default Slide">
    <p:spTree>
      <p:nvGrpSpPr>
        <p:cNvPr id="1" name="Shape 89"/>
        <p:cNvGrpSpPr/>
        <p:nvPr/>
      </p:nvGrpSpPr>
      <p:grpSpPr>
        <a:xfrm>
          <a:off x="0" y="0"/>
          <a:ext cx="0" cy="0"/>
          <a:chOff x="0" y="0"/>
          <a:chExt cx="0" cy="0"/>
        </a:xfrm>
      </p:grpSpPr>
      <p:sp>
        <p:nvSpPr>
          <p:cNvPr id="90" name="Shape 90"/>
          <p:cNvSpPr>
            <a:spLocks noGrp="1"/>
          </p:cNvSpPr>
          <p:nvPr>
            <p:ph type="pic" idx="2"/>
          </p:nvPr>
        </p:nvSpPr>
        <p:spPr>
          <a:xfrm>
            <a:off x="3258398" y="3726180"/>
            <a:ext cx="2481448" cy="313182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8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91" name="Shape 91"/>
          <p:cNvSpPr>
            <a:spLocks noGrp="1"/>
          </p:cNvSpPr>
          <p:nvPr>
            <p:ph type="pic" idx="3"/>
          </p:nvPr>
        </p:nvSpPr>
        <p:spPr>
          <a:xfrm>
            <a:off x="4499122" y="0"/>
            <a:ext cx="4644878" cy="645795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8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563894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4_Portfolio Three">
    <p:spTree>
      <p:nvGrpSpPr>
        <p:cNvPr id="1" name="Shape 92"/>
        <p:cNvGrpSpPr/>
        <p:nvPr/>
      </p:nvGrpSpPr>
      <p:grpSpPr>
        <a:xfrm>
          <a:off x="0" y="0"/>
          <a:ext cx="0" cy="0"/>
          <a:chOff x="0" y="0"/>
          <a:chExt cx="0" cy="0"/>
        </a:xfrm>
      </p:grpSpPr>
      <p:sp>
        <p:nvSpPr>
          <p:cNvPr id="93" name="Shape 93"/>
          <p:cNvSpPr>
            <a:spLocks noGrp="1"/>
          </p:cNvSpPr>
          <p:nvPr>
            <p:ph type="pic" idx="2"/>
          </p:nvPr>
        </p:nvSpPr>
        <p:spPr>
          <a:xfrm>
            <a:off x="0" y="0"/>
            <a:ext cx="41026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9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9806994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5_Portfolio Three">
    <p:spTree>
      <p:nvGrpSpPr>
        <p:cNvPr id="1" name="Shape 94"/>
        <p:cNvGrpSpPr/>
        <p:nvPr/>
      </p:nvGrpSpPr>
      <p:grpSpPr>
        <a:xfrm>
          <a:off x="0" y="0"/>
          <a:ext cx="0" cy="0"/>
          <a:chOff x="0" y="0"/>
          <a:chExt cx="0" cy="0"/>
        </a:xfrm>
      </p:grpSpPr>
      <p:sp>
        <p:nvSpPr>
          <p:cNvPr id="95" name="Shape 95"/>
          <p:cNvSpPr>
            <a:spLocks noGrp="1"/>
          </p:cNvSpPr>
          <p:nvPr>
            <p:ph type="pic" idx="2"/>
          </p:nvPr>
        </p:nvSpPr>
        <p:spPr>
          <a:xfrm>
            <a:off x="5041319" y="0"/>
            <a:ext cx="410268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9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98773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bg>
      <p:bgRef idx="1001">
        <a:schemeClr val="bg2"/>
      </p:bgRef>
    </p:bg>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457200"/>
            <a:ext cx="5448080" cy="2542234"/>
          </a:xfrm>
          <a:prstGeom prst="rect">
            <a:avLst/>
          </a:prstGeom>
        </p:spPr>
        <p:txBody>
          <a:bodyPr lIns="0" tIns="0" rIns="0" bIns="0">
            <a:spAutoFit/>
          </a:bodyPr>
          <a:lstStyle>
            <a:lvl1pPr marL="0" indent="0">
              <a:lnSpc>
                <a:spcPct val="82000"/>
              </a:lnSpc>
              <a:buNone/>
              <a:defRPr lang="en-US" sz="4000" b="0" i="0" baseline="0" smtClean="0">
                <a:solidFill>
                  <a:schemeClr val="tx2">
                    <a:lumMod val="75000"/>
                    <a:lumOff val="25000"/>
                  </a:schemeClr>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smtClean="0"/>
              <a:t>Type your highly motivational phrase here and impress </a:t>
            </a:r>
            <a:br>
              <a:rPr lang="en-US" dirty="0" smtClean="0"/>
            </a:br>
            <a:r>
              <a:rPr lang="en-US" dirty="0" smtClean="0"/>
              <a:t>all who see your presentation.</a:t>
            </a:r>
          </a:p>
        </p:txBody>
      </p:sp>
      <p:cxnSp>
        <p:nvCxnSpPr>
          <p:cNvPr id="10" name="Straight Connector 9"/>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sp>
        <p:nvSpPr>
          <p:cNvPr id="11" name="Date Placeholder 2"/>
          <p:cNvSpPr>
            <a:spLocks noGrp="1"/>
          </p:cNvSpPr>
          <p:nvPr>
            <p:ph type="dt" sz="half" idx="10"/>
          </p:nvPr>
        </p:nvSpPr>
        <p:spPr>
          <a:xfrm>
            <a:off x="7269372" y="6397840"/>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cs typeface="Arial"/>
              </a:defRPr>
            </a:lvl1pPr>
          </a:lstStyle>
          <a:p>
            <a:fld id="{FF639825-731B-5D47-806A-2D6215B4DDB1}" type="datetime1">
              <a:rPr lang="en-US" smtClean="0"/>
              <a:pPr/>
              <a:t>5/24/2019</a:t>
            </a:fld>
            <a:endParaRPr lang="en-US" dirty="0"/>
          </a:p>
        </p:txBody>
      </p:sp>
      <p:sp>
        <p:nvSpPr>
          <p:cNvPr id="12" name="Slide Number Placeholder 6"/>
          <p:cNvSpPr>
            <a:spLocks noGrp="1"/>
          </p:cNvSpPr>
          <p:nvPr>
            <p:ph type="sldNum" sz="quarter" idx="12"/>
          </p:nvPr>
        </p:nvSpPr>
        <p:spPr>
          <a:xfrm>
            <a:off x="8600685" y="6397840"/>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defRPr>
            </a:lvl1pPr>
          </a:lstStyle>
          <a:p>
            <a:fld id="{0FE39AC3-0E75-AD46-AE71-AE18BB921AE3}" type="slidenum">
              <a:rPr lang="en-US" smtClean="0"/>
              <a:pPr/>
              <a:t>‹#›</a:t>
            </a:fld>
            <a:endParaRPr lang="en-US" dirty="0"/>
          </a:p>
        </p:txBody>
      </p:sp>
      <p:cxnSp>
        <p:nvCxnSpPr>
          <p:cNvPr id="14" name="Straight Connector 13"/>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1679102334"/>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6_Portfolio Three">
    <p:spTree>
      <p:nvGrpSpPr>
        <p:cNvPr id="1" name="Shape 96"/>
        <p:cNvGrpSpPr/>
        <p:nvPr/>
      </p:nvGrpSpPr>
      <p:grpSpPr>
        <a:xfrm>
          <a:off x="0" y="0"/>
          <a:ext cx="0" cy="0"/>
          <a:chOff x="0" y="0"/>
          <a:chExt cx="0" cy="0"/>
        </a:xfrm>
      </p:grpSpPr>
      <p:sp>
        <p:nvSpPr>
          <p:cNvPr id="97" name="Shape 97"/>
          <p:cNvSpPr>
            <a:spLocks noGrp="1"/>
          </p:cNvSpPr>
          <p:nvPr>
            <p:ph type="pic" idx="2"/>
          </p:nvPr>
        </p:nvSpPr>
        <p:spPr>
          <a:xfrm>
            <a:off x="0" y="0"/>
            <a:ext cx="5928815"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9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4532643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8_Portfolio Three">
    <p:spTree>
      <p:nvGrpSpPr>
        <p:cNvPr id="1" name="Shape 98"/>
        <p:cNvGrpSpPr/>
        <p:nvPr/>
      </p:nvGrpSpPr>
      <p:grpSpPr>
        <a:xfrm>
          <a:off x="0" y="0"/>
          <a:ext cx="0" cy="0"/>
          <a:chOff x="0" y="0"/>
          <a:chExt cx="0" cy="0"/>
        </a:xfrm>
      </p:grpSpPr>
      <p:sp>
        <p:nvSpPr>
          <p:cNvPr id="99" name="Shape 99"/>
          <p:cNvSpPr>
            <a:spLocks noGrp="1"/>
          </p:cNvSpPr>
          <p:nvPr>
            <p:ph type="pic" idx="2"/>
          </p:nvPr>
        </p:nvSpPr>
        <p:spPr>
          <a:xfrm>
            <a:off x="1282335" y="953074"/>
            <a:ext cx="1200462" cy="185623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3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00" name="Shape 100"/>
          <p:cNvSpPr>
            <a:spLocks noGrp="1"/>
          </p:cNvSpPr>
          <p:nvPr>
            <p:ph type="pic" idx="3"/>
          </p:nvPr>
        </p:nvSpPr>
        <p:spPr>
          <a:xfrm>
            <a:off x="2542128" y="953074"/>
            <a:ext cx="1200462" cy="185623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3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01" name="Shape 101"/>
          <p:cNvSpPr>
            <a:spLocks noGrp="1"/>
          </p:cNvSpPr>
          <p:nvPr>
            <p:ph type="pic" idx="4"/>
          </p:nvPr>
        </p:nvSpPr>
        <p:spPr>
          <a:xfrm>
            <a:off x="653153" y="2499779"/>
            <a:ext cx="1200462" cy="185623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3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02" name="Shape 102"/>
          <p:cNvSpPr>
            <a:spLocks noGrp="1"/>
          </p:cNvSpPr>
          <p:nvPr>
            <p:ph type="pic" idx="5"/>
          </p:nvPr>
        </p:nvSpPr>
        <p:spPr>
          <a:xfrm>
            <a:off x="1912946" y="2499779"/>
            <a:ext cx="1200462" cy="185623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3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03" name="Shape 103"/>
          <p:cNvSpPr>
            <a:spLocks noGrp="1"/>
          </p:cNvSpPr>
          <p:nvPr>
            <p:ph type="pic" idx="6"/>
          </p:nvPr>
        </p:nvSpPr>
        <p:spPr>
          <a:xfrm>
            <a:off x="1282335" y="4046486"/>
            <a:ext cx="1200462" cy="185623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3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04" name="Shape 104"/>
          <p:cNvSpPr>
            <a:spLocks noGrp="1"/>
          </p:cNvSpPr>
          <p:nvPr>
            <p:ph type="pic" idx="7"/>
          </p:nvPr>
        </p:nvSpPr>
        <p:spPr>
          <a:xfrm>
            <a:off x="2542128" y="4046486"/>
            <a:ext cx="1200462" cy="185623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3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05" name="Shape 105"/>
          <p:cNvSpPr>
            <a:spLocks noGrp="1"/>
          </p:cNvSpPr>
          <p:nvPr>
            <p:ph type="pic" idx="8"/>
          </p:nvPr>
        </p:nvSpPr>
        <p:spPr>
          <a:xfrm flipH="1">
            <a:off x="3169888" y="2499780"/>
            <a:ext cx="1201887" cy="1858436"/>
          </a:xfrm>
          <a:prstGeom prst="rect">
            <a:avLst/>
          </a:prstGeom>
          <a:solidFill>
            <a:srgbClr val="F2F2F2"/>
          </a:solidFill>
          <a:ln>
            <a:noFill/>
          </a:ln>
        </p:spPr>
        <p:txBody>
          <a:bodyPr lIns="91425" tIns="91425" rIns="91425" bIns="91425" anchor="t" anchorCtr="0"/>
          <a:lstStyle>
            <a:lvl1pPr marL="0" marR="0" lvl="0" indent="0" algn="r"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4639885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9_Portfolio Three">
    <p:spTree>
      <p:nvGrpSpPr>
        <p:cNvPr id="1" name="Shape 106"/>
        <p:cNvGrpSpPr/>
        <p:nvPr/>
      </p:nvGrpSpPr>
      <p:grpSpPr>
        <a:xfrm>
          <a:off x="0" y="0"/>
          <a:ext cx="0" cy="0"/>
          <a:chOff x="0" y="0"/>
          <a:chExt cx="0" cy="0"/>
        </a:xfrm>
      </p:grpSpPr>
      <p:sp>
        <p:nvSpPr>
          <p:cNvPr id="107" name="Shape 107"/>
          <p:cNvSpPr>
            <a:spLocks noGrp="1"/>
          </p:cNvSpPr>
          <p:nvPr>
            <p:ph type="pic" idx="2"/>
          </p:nvPr>
        </p:nvSpPr>
        <p:spPr>
          <a:xfrm>
            <a:off x="5329179" y="953074"/>
            <a:ext cx="1200462" cy="185623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3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08" name="Shape 108"/>
          <p:cNvSpPr>
            <a:spLocks noGrp="1"/>
          </p:cNvSpPr>
          <p:nvPr>
            <p:ph type="pic" idx="3"/>
          </p:nvPr>
        </p:nvSpPr>
        <p:spPr>
          <a:xfrm>
            <a:off x="6588973" y="953074"/>
            <a:ext cx="1200462" cy="185623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3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09" name="Shape 109"/>
          <p:cNvSpPr>
            <a:spLocks noGrp="1"/>
          </p:cNvSpPr>
          <p:nvPr>
            <p:ph type="pic" idx="4"/>
          </p:nvPr>
        </p:nvSpPr>
        <p:spPr>
          <a:xfrm>
            <a:off x="4699997" y="2499779"/>
            <a:ext cx="1200462" cy="185623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3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10" name="Shape 110"/>
          <p:cNvSpPr>
            <a:spLocks noGrp="1"/>
          </p:cNvSpPr>
          <p:nvPr>
            <p:ph type="pic" idx="5"/>
          </p:nvPr>
        </p:nvSpPr>
        <p:spPr>
          <a:xfrm>
            <a:off x="5959790" y="2499779"/>
            <a:ext cx="1200462" cy="185623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3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11" name="Shape 111"/>
          <p:cNvSpPr>
            <a:spLocks noGrp="1"/>
          </p:cNvSpPr>
          <p:nvPr>
            <p:ph type="pic" idx="6"/>
          </p:nvPr>
        </p:nvSpPr>
        <p:spPr>
          <a:xfrm>
            <a:off x="5329179" y="4046486"/>
            <a:ext cx="1200462" cy="185623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3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12" name="Shape 112"/>
          <p:cNvSpPr>
            <a:spLocks noGrp="1"/>
          </p:cNvSpPr>
          <p:nvPr>
            <p:ph type="pic" idx="7"/>
          </p:nvPr>
        </p:nvSpPr>
        <p:spPr>
          <a:xfrm>
            <a:off x="6588973" y="4046486"/>
            <a:ext cx="1200462" cy="185623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3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13" name="Shape 113"/>
          <p:cNvSpPr>
            <a:spLocks noGrp="1"/>
          </p:cNvSpPr>
          <p:nvPr>
            <p:ph type="pic" idx="8"/>
          </p:nvPr>
        </p:nvSpPr>
        <p:spPr>
          <a:xfrm flipH="1">
            <a:off x="7216732" y="2499780"/>
            <a:ext cx="1201887" cy="1858436"/>
          </a:xfrm>
          <a:prstGeom prst="rect">
            <a:avLst/>
          </a:prstGeom>
          <a:solidFill>
            <a:srgbClr val="F2F2F2"/>
          </a:solidFill>
          <a:ln>
            <a:noFill/>
          </a:ln>
        </p:spPr>
        <p:txBody>
          <a:bodyPr lIns="91425" tIns="91425" rIns="91425" bIns="91425" anchor="t" anchorCtr="0"/>
          <a:lstStyle>
            <a:lvl1pPr marL="0" marR="0" lvl="0" indent="0" algn="r"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729143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0_Portfolio Three">
    <p:spTree>
      <p:nvGrpSpPr>
        <p:cNvPr id="1" name="Shape 114"/>
        <p:cNvGrpSpPr/>
        <p:nvPr/>
      </p:nvGrpSpPr>
      <p:grpSpPr>
        <a:xfrm>
          <a:off x="0" y="0"/>
          <a:ext cx="0" cy="0"/>
          <a:chOff x="0" y="0"/>
          <a:chExt cx="0" cy="0"/>
        </a:xfrm>
      </p:grpSpPr>
      <p:sp>
        <p:nvSpPr>
          <p:cNvPr id="115" name="Shape 115"/>
          <p:cNvSpPr>
            <a:spLocks noGrp="1"/>
          </p:cNvSpPr>
          <p:nvPr>
            <p:ph type="pic" idx="2"/>
          </p:nvPr>
        </p:nvSpPr>
        <p:spPr>
          <a:xfrm>
            <a:off x="5041228" y="0"/>
            <a:ext cx="4102772"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8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788031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1_Portfolio Three">
    <p:spTree>
      <p:nvGrpSpPr>
        <p:cNvPr id="1" name="Shape 116"/>
        <p:cNvGrpSpPr/>
        <p:nvPr/>
      </p:nvGrpSpPr>
      <p:grpSpPr>
        <a:xfrm>
          <a:off x="0" y="0"/>
          <a:ext cx="0" cy="0"/>
          <a:chOff x="0" y="0"/>
          <a:chExt cx="0" cy="0"/>
        </a:xfrm>
      </p:grpSpPr>
      <p:sp>
        <p:nvSpPr>
          <p:cNvPr id="117" name="Shape 117"/>
          <p:cNvSpPr>
            <a:spLocks noGrp="1"/>
          </p:cNvSpPr>
          <p:nvPr>
            <p:ph type="pic" idx="2"/>
          </p:nvPr>
        </p:nvSpPr>
        <p:spPr>
          <a:xfrm>
            <a:off x="0" y="0"/>
            <a:ext cx="4102772"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8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3107083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2_Portfolio Three">
    <p:spTree>
      <p:nvGrpSpPr>
        <p:cNvPr id="1" name="Shape 118"/>
        <p:cNvGrpSpPr/>
        <p:nvPr/>
      </p:nvGrpSpPr>
      <p:grpSpPr>
        <a:xfrm>
          <a:off x="0" y="0"/>
          <a:ext cx="0" cy="0"/>
          <a:chOff x="0" y="0"/>
          <a:chExt cx="0" cy="0"/>
        </a:xfrm>
      </p:grpSpPr>
      <p:sp>
        <p:nvSpPr>
          <p:cNvPr id="119" name="Shape 119"/>
          <p:cNvSpPr>
            <a:spLocks noGrp="1"/>
          </p:cNvSpPr>
          <p:nvPr>
            <p:ph type="pic" idx="2"/>
          </p:nvPr>
        </p:nvSpPr>
        <p:spPr>
          <a:xfrm>
            <a:off x="0" y="0"/>
            <a:ext cx="4102772"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8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20" name="Shape 120"/>
          <p:cNvSpPr>
            <a:spLocks noGrp="1"/>
          </p:cNvSpPr>
          <p:nvPr>
            <p:ph type="pic" idx="3"/>
          </p:nvPr>
        </p:nvSpPr>
        <p:spPr>
          <a:xfrm>
            <a:off x="4102772" y="0"/>
            <a:ext cx="5041228"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8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8882925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3_Portfolio Three">
    <p:spTree>
      <p:nvGrpSpPr>
        <p:cNvPr id="1" name="Shape 121"/>
        <p:cNvGrpSpPr/>
        <p:nvPr/>
      </p:nvGrpSpPr>
      <p:grpSpPr>
        <a:xfrm>
          <a:off x="0" y="0"/>
          <a:ext cx="0" cy="0"/>
          <a:chOff x="0" y="0"/>
          <a:chExt cx="0" cy="0"/>
        </a:xfrm>
      </p:grpSpPr>
      <p:sp>
        <p:nvSpPr>
          <p:cNvPr id="122" name="Shape 122"/>
          <p:cNvSpPr>
            <a:spLocks noGrp="1"/>
          </p:cNvSpPr>
          <p:nvPr>
            <p:ph type="pic" idx="2"/>
          </p:nvPr>
        </p:nvSpPr>
        <p:spPr>
          <a:xfrm>
            <a:off x="5041228" y="0"/>
            <a:ext cx="4102772"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8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23" name="Shape 123"/>
          <p:cNvSpPr>
            <a:spLocks noGrp="1"/>
          </p:cNvSpPr>
          <p:nvPr>
            <p:ph type="pic" idx="3"/>
          </p:nvPr>
        </p:nvSpPr>
        <p:spPr>
          <a:xfrm>
            <a:off x="0" y="0"/>
            <a:ext cx="5041228"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8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791363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4_Portfolio Three">
    <p:spTree>
      <p:nvGrpSpPr>
        <p:cNvPr id="1" name="Shape 124"/>
        <p:cNvGrpSpPr/>
        <p:nvPr/>
      </p:nvGrpSpPr>
      <p:grpSpPr>
        <a:xfrm>
          <a:off x="0" y="0"/>
          <a:ext cx="0" cy="0"/>
          <a:chOff x="0" y="0"/>
          <a:chExt cx="0" cy="0"/>
        </a:xfrm>
      </p:grpSpPr>
      <p:sp>
        <p:nvSpPr>
          <p:cNvPr id="125" name="Shape 125"/>
          <p:cNvSpPr>
            <a:spLocks noGrp="1"/>
          </p:cNvSpPr>
          <p:nvPr>
            <p:ph type="pic" idx="2"/>
          </p:nvPr>
        </p:nvSpPr>
        <p:spPr>
          <a:xfrm>
            <a:off x="4789147" y="0"/>
            <a:ext cx="2172142"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8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821724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5_Portfolio Three">
    <p:spTree>
      <p:nvGrpSpPr>
        <p:cNvPr id="1" name="Shape 126"/>
        <p:cNvGrpSpPr/>
        <p:nvPr/>
      </p:nvGrpSpPr>
      <p:grpSpPr>
        <a:xfrm>
          <a:off x="0" y="0"/>
          <a:ext cx="0" cy="0"/>
          <a:chOff x="0" y="0"/>
          <a:chExt cx="0" cy="0"/>
        </a:xfrm>
      </p:grpSpPr>
      <p:sp>
        <p:nvSpPr>
          <p:cNvPr id="127" name="Shape 127"/>
          <p:cNvSpPr>
            <a:spLocks noGrp="1"/>
          </p:cNvSpPr>
          <p:nvPr>
            <p:ph type="pic" idx="2"/>
          </p:nvPr>
        </p:nvSpPr>
        <p:spPr>
          <a:xfrm>
            <a:off x="4014245" y="0"/>
            <a:ext cx="1981716"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8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153254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6_Portfolio Three">
    <p:spTree>
      <p:nvGrpSpPr>
        <p:cNvPr id="1" name="Shape 128"/>
        <p:cNvGrpSpPr/>
        <p:nvPr/>
      </p:nvGrpSpPr>
      <p:grpSpPr>
        <a:xfrm>
          <a:off x="0" y="0"/>
          <a:ext cx="0" cy="0"/>
          <a:chOff x="0" y="0"/>
          <a:chExt cx="0" cy="0"/>
        </a:xfrm>
      </p:grpSpPr>
      <p:sp>
        <p:nvSpPr>
          <p:cNvPr id="129" name="Shape 129"/>
          <p:cNvSpPr>
            <a:spLocks noGrp="1"/>
          </p:cNvSpPr>
          <p:nvPr>
            <p:ph type="pic" idx="2"/>
          </p:nvPr>
        </p:nvSpPr>
        <p:spPr>
          <a:xfrm>
            <a:off x="0" y="0"/>
            <a:ext cx="1520864"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30" name="Shape 130"/>
          <p:cNvSpPr>
            <a:spLocks noGrp="1"/>
          </p:cNvSpPr>
          <p:nvPr>
            <p:ph type="pic" idx="3"/>
          </p:nvPr>
        </p:nvSpPr>
        <p:spPr>
          <a:xfrm>
            <a:off x="1520864" y="0"/>
            <a:ext cx="1523215"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31" name="Shape 131"/>
          <p:cNvSpPr>
            <a:spLocks noGrp="1"/>
          </p:cNvSpPr>
          <p:nvPr>
            <p:ph type="pic" idx="4"/>
          </p:nvPr>
        </p:nvSpPr>
        <p:spPr>
          <a:xfrm>
            <a:off x="3048195" y="0"/>
            <a:ext cx="1530928"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32" name="Shape 132"/>
          <p:cNvSpPr>
            <a:spLocks noGrp="1"/>
          </p:cNvSpPr>
          <p:nvPr>
            <p:ph type="pic" idx="5"/>
          </p:nvPr>
        </p:nvSpPr>
        <p:spPr>
          <a:xfrm>
            <a:off x="6095216" y="0"/>
            <a:ext cx="1516159"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33" name="Shape 133"/>
          <p:cNvSpPr>
            <a:spLocks noGrp="1"/>
          </p:cNvSpPr>
          <p:nvPr>
            <p:ph type="pic" idx="6"/>
          </p:nvPr>
        </p:nvSpPr>
        <p:spPr>
          <a:xfrm>
            <a:off x="7606537" y="0"/>
            <a:ext cx="1520864"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34" name="Shape 134"/>
          <p:cNvSpPr>
            <a:spLocks noGrp="1"/>
          </p:cNvSpPr>
          <p:nvPr>
            <p:ph type="pic" idx="7"/>
          </p:nvPr>
        </p:nvSpPr>
        <p:spPr>
          <a:xfrm>
            <a:off x="0" y="3429000"/>
            <a:ext cx="1520864"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35" name="Shape 135"/>
          <p:cNvSpPr>
            <a:spLocks noGrp="1"/>
          </p:cNvSpPr>
          <p:nvPr>
            <p:ph type="pic" idx="8"/>
          </p:nvPr>
        </p:nvSpPr>
        <p:spPr>
          <a:xfrm>
            <a:off x="1520864" y="3429000"/>
            <a:ext cx="1523215"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36" name="Shape 136"/>
          <p:cNvSpPr>
            <a:spLocks noGrp="1"/>
          </p:cNvSpPr>
          <p:nvPr>
            <p:ph type="pic" idx="9"/>
          </p:nvPr>
        </p:nvSpPr>
        <p:spPr>
          <a:xfrm>
            <a:off x="3041727" y="3429000"/>
            <a:ext cx="1533345"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37" name="Shape 137"/>
          <p:cNvSpPr>
            <a:spLocks noGrp="1"/>
          </p:cNvSpPr>
          <p:nvPr>
            <p:ph type="pic" idx="13"/>
          </p:nvPr>
        </p:nvSpPr>
        <p:spPr>
          <a:xfrm>
            <a:off x="4579123" y="3429000"/>
            <a:ext cx="1520864"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38" name="Shape 138"/>
          <p:cNvSpPr>
            <a:spLocks noGrp="1"/>
          </p:cNvSpPr>
          <p:nvPr>
            <p:ph type="pic" idx="14"/>
          </p:nvPr>
        </p:nvSpPr>
        <p:spPr>
          <a:xfrm>
            <a:off x="6095216" y="3429000"/>
            <a:ext cx="1516159"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39" name="Shape 139"/>
          <p:cNvSpPr>
            <a:spLocks noGrp="1"/>
          </p:cNvSpPr>
          <p:nvPr>
            <p:ph type="pic" idx="15"/>
          </p:nvPr>
        </p:nvSpPr>
        <p:spPr>
          <a:xfrm>
            <a:off x="7606537" y="3429000"/>
            <a:ext cx="1520864"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40" name="Shape 140"/>
          <p:cNvSpPr>
            <a:spLocks noGrp="1"/>
          </p:cNvSpPr>
          <p:nvPr>
            <p:ph type="pic" idx="16"/>
          </p:nvPr>
        </p:nvSpPr>
        <p:spPr>
          <a:xfrm>
            <a:off x="4579123" y="0"/>
            <a:ext cx="1520864"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83428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Ref idx="1001">
        <a:schemeClr val="bg2"/>
      </p:bgRef>
    </p:bg>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457201"/>
            <a:ext cx="5448080" cy="1027974"/>
          </a:xfrm>
          <a:prstGeom prst="rect">
            <a:avLst/>
          </a:prstGeom>
        </p:spPr>
        <p:txBody>
          <a:bodyPr lIns="0" tIns="0" rIns="0" bIns="0">
            <a:spAutoFit/>
          </a:bodyPr>
          <a:lstStyle>
            <a:lvl1pPr marL="0" indent="0">
              <a:lnSpc>
                <a:spcPct val="82000"/>
              </a:lnSpc>
              <a:buNone/>
              <a:defRPr lang="en-US" sz="4000" b="0" i="0" baseline="0" smtClean="0">
                <a:solidFill>
                  <a:schemeClr val="tx2">
                    <a:lumMod val="75000"/>
                    <a:lumOff val="25000"/>
                  </a:schemeClr>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smtClean="0"/>
              <a:t>This slide has an important chart.</a:t>
            </a:r>
          </a:p>
        </p:txBody>
      </p:sp>
      <p:sp>
        <p:nvSpPr>
          <p:cNvPr id="10" name="Chart Placeholder 12"/>
          <p:cNvSpPr>
            <a:spLocks noGrp="1"/>
          </p:cNvSpPr>
          <p:nvPr>
            <p:ph type="chart" sz="quarter" idx="18"/>
          </p:nvPr>
        </p:nvSpPr>
        <p:spPr>
          <a:xfrm>
            <a:off x="463824" y="1830552"/>
            <a:ext cx="5439486" cy="3759601"/>
          </a:xfrm>
          <a:prstGeom prst="rect">
            <a:avLst/>
          </a:prstGeom>
        </p:spPr>
        <p:txBody>
          <a:bodyPr lIns="0" tIns="0" rIns="0" bIns="0">
            <a:normAutofit/>
          </a:bodyPr>
          <a:lstStyle>
            <a:lvl1pPr marL="0" indent="0">
              <a:buNone/>
              <a:defRPr sz="2000">
                <a:solidFill>
                  <a:srgbClr val="999999"/>
                </a:solidFill>
              </a:defRPr>
            </a:lvl1pPr>
          </a:lstStyle>
          <a:p>
            <a:endParaRPr lang="en-US" dirty="0"/>
          </a:p>
        </p:txBody>
      </p:sp>
      <p:sp>
        <p:nvSpPr>
          <p:cNvPr id="31" name="Date Placeholder 2"/>
          <p:cNvSpPr>
            <a:spLocks noGrp="1"/>
          </p:cNvSpPr>
          <p:nvPr>
            <p:ph type="dt" sz="half" idx="10"/>
          </p:nvPr>
        </p:nvSpPr>
        <p:spPr>
          <a:xfrm>
            <a:off x="7269372" y="6397840"/>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defRPr>
            </a:lvl1pPr>
          </a:lstStyle>
          <a:p>
            <a:fld id="{FF639825-731B-5D47-806A-2D6215B4DDB1}" type="datetime1">
              <a:rPr lang="en-US" smtClean="0"/>
              <a:pPr/>
              <a:t>5/24/2019</a:t>
            </a:fld>
            <a:endParaRPr lang="en-US" dirty="0"/>
          </a:p>
        </p:txBody>
      </p:sp>
      <p:sp>
        <p:nvSpPr>
          <p:cNvPr id="32" name="Slide Number Placeholder 6"/>
          <p:cNvSpPr>
            <a:spLocks noGrp="1"/>
          </p:cNvSpPr>
          <p:nvPr>
            <p:ph type="sldNum" sz="quarter" idx="12"/>
          </p:nvPr>
        </p:nvSpPr>
        <p:spPr>
          <a:xfrm>
            <a:off x="8600685" y="6397840"/>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cs typeface="Arial"/>
              </a:defRPr>
            </a:lvl1pPr>
          </a:lstStyle>
          <a:p>
            <a:fld id="{0FE39AC3-0E75-AD46-AE71-AE18BB921AE3}" type="slidenum">
              <a:rPr lang="en-US" smtClean="0"/>
              <a:pPr/>
              <a:t>‹#›</a:t>
            </a:fld>
            <a:endParaRPr lang="en-US" dirty="0"/>
          </a:p>
        </p:txBody>
      </p:sp>
      <p:cxnSp>
        <p:nvCxnSpPr>
          <p:cNvPr id="33" name="Straight Connector 32"/>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582474960"/>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7_Portfolio Three">
    <p:spTree>
      <p:nvGrpSpPr>
        <p:cNvPr id="1" name="Shape 141"/>
        <p:cNvGrpSpPr/>
        <p:nvPr/>
      </p:nvGrpSpPr>
      <p:grpSpPr>
        <a:xfrm>
          <a:off x="0" y="0"/>
          <a:ext cx="0" cy="0"/>
          <a:chOff x="0" y="0"/>
          <a:chExt cx="0" cy="0"/>
        </a:xfrm>
      </p:grpSpPr>
      <p:sp>
        <p:nvSpPr>
          <p:cNvPr id="142" name="Shape 142"/>
          <p:cNvSpPr>
            <a:spLocks noGrp="1"/>
          </p:cNvSpPr>
          <p:nvPr>
            <p:ph type="pic" idx="2"/>
          </p:nvPr>
        </p:nvSpPr>
        <p:spPr>
          <a:xfrm>
            <a:off x="0" y="0"/>
            <a:ext cx="4571997"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43" name="Shape 143"/>
          <p:cNvSpPr>
            <a:spLocks noGrp="1"/>
          </p:cNvSpPr>
          <p:nvPr>
            <p:ph type="pic" idx="3"/>
          </p:nvPr>
        </p:nvSpPr>
        <p:spPr>
          <a:xfrm>
            <a:off x="4572003" y="0"/>
            <a:ext cx="4571995"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44" name="Shape 144"/>
          <p:cNvSpPr>
            <a:spLocks noGrp="1"/>
          </p:cNvSpPr>
          <p:nvPr>
            <p:ph type="pic" idx="4"/>
          </p:nvPr>
        </p:nvSpPr>
        <p:spPr>
          <a:xfrm>
            <a:off x="4572003" y="3429000"/>
            <a:ext cx="4571995"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5145244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8_Portfolio Three">
    <p:spTree>
      <p:nvGrpSpPr>
        <p:cNvPr id="1" name="Shape 145"/>
        <p:cNvGrpSpPr/>
        <p:nvPr/>
      </p:nvGrpSpPr>
      <p:grpSpPr>
        <a:xfrm>
          <a:off x="0" y="0"/>
          <a:ext cx="0" cy="0"/>
          <a:chOff x="0" y="0"/>
          <a:chExt cx="0" cy="0"/>
        </a:xfrm>
      </p:grpSpPr>
      <p:sp>
        <p:nvSpPr>
          <p:cNvPr id="146" name="Shape 146"/>
          <p:cNvSpPr>
            <a:spLocks noGrp="1"/>
          </p:cNvSpPr>
          <p:nvPr>
            <p:ph type="pic" idx="2"/>
          </p:nvPr>
        </p:nvSpPr>
        <p:spPr>
          <a:xfrm>
            <a:off x="4572003" y="0"/>
            <a:ext cx="4571997"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47" name="Shape 147"/>
          <p:cNvSpPr>
            <a:spLocks noGrp="1"/>
          </p:cNvSpPr>
          <p:nvPr>
            <p:ph type="pic" idx="3"/>
          </p:nvPr>
        </p:nvSpPr>
        <p:spPr>
          <a:xfrm>
            <a:off x="0" y="0"/>
            <a:ext cx="4571995"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48" name="Shape 148"/>
          <p:cNvSpPr>
            <a:spLocks noGrp="1"/>
          </p:cNvSpPr>
          <p:nvPr>
            <p:ph type="pic" idx="4"/>
          </p:nvPr>
        </p:nvSpPr>
        <p:spPr>
          <a:xfrm>
            <a:off x="0" y="3429000"/>
            <a:ext cx="4571995"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6944791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9_Portfolio Three">
    <p:spTree>
      <p:nvGrpSpPr>
        <p:cNvPr id="1" name="Shape 149"/>
        <p:cNvGrpSpPr/>
        <p:nvPr/>
      </p:nvGrpSpPr>
      <p:grpSpPr>
        <a:xfrm>
          <a:off x="0" y="0"/>
          <a:ext cx="0" cy="0"/>
          <a:chOff x="0" y="0"/>
          <a:chExt cx="0" cy="0"/>
        </a:xfrm>
      </p:grpSpPr>
      <p:sp>
        <p:nvSpPr>
          <p:cNvPr id="150" name="Shape 150"/>
          <p:cNvSpPr>
            <a:spLocks noGrp="1"/>
          </p:cNvSpPr>
          <p:nvPr>
            <p:ph type="pic" idx="2"/>
          </p:nvPr>
        </p:nvSpPr>
        <p:spPr>
          <a:xfrm>
            <a:off x="874525" y="1712291"/>
            <a:ext cx="3921785" cy="2953636"/>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855475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20_Portfolio Three">
    <p:spTree>
      <p:nvGrpSpPr>
        <p:cNvPr id="1" name="Shape 151"/>
        <p:cNvGrpSpPr/>
        <p:nvPr/>
      </p:nvGrpSpPr>
      <p:grpSpPr>
        <a:xfrm>
          <a:off x="0" y="0"/>
          <a:ext cx="0" cy="0"/>
          <a:chOff x="0" y="0"/>
          <a:chExt cx="0" cy="0"/>
        </a:xfrm>
      </p:grpSpPr>
      <p:sp>
        <p:nvSpPr>
          <p:cNvPr id="152" name="Shape 152"/>
          <p:cNvSpPr>
            <a:spLocks noGrp="1"/>
          </p:cNvSpPr>
          <p:nvPr>
            <p:ph type="pic" idx="2"/>
          </p:nvPr>
        </p:nvSpPr>
        <p:spPr>
          <a:xfrm>
            <a:off x="0" y="5267739"/>
            <a:ext cx="9144000" cy="159026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4650369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21_Portfolio Three">
    <p:spTree>
      <p:nvGrpSpPr>
        <p:cNvPr id="1" name="Shape 153"/>
        <p:cNvGrpSpPr/>
        <p:nvPr/>
      </p:nvGrpSpPr>
      <p:grpSpPr>
        <a:xfrm>
          <a:off x="0" y="0"/>
          <a:ext cx="0" cy="0"/>
          <a:chOff x="0" y="0"/>
          <a:chExt cx="0" cy="0"/>
        </a:xfrm>
      </p:grpSpPr>
      <p:sp>
        <p:nvSpPr>
          <p:cNvPr id="154" name="Shape 154"/>
          <p:cNvSpPr>
            <a:spLocks noGrp="1"/>
          </p:cNvSpPr>
          <p:nvPr>
            <p:ph type="pic" idx="2"/>
          </p:nvPr>
        </p:nvSpPr>
        <p:spPr>
          <a:xfrm>
            <a:off x="641914" y="2077278"/>
            <a:ext cx="3958668" cy="4780722"/>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60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9552395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0_Big Image Placeholder">
    <p:spTree>
      <p:nvGrpSpPr>
        <p:cNvPr id="1" name="Shape 155"/>
        <p:cNvGrpSpPr/>
        <p:nvPr/>
      </p:nvGrpSpPr>
      <p:grpSpPr>
        <a:xfrm>
          <a:off x="0" y="0"/>
          <a:ext cx="0" cy="0"/>
          <a:chOff x="0" y="0"/>
          <a:chExt cx="0" cy="0"/>
        </a:xfrm>
      </p:grpSpPr>
      <p:sp>
        <p:nvSpPr>
          <p:cNvPr id="156" name="Shape 156"/>
          <p:cNvSpPr>
            <a:spLocks noGrp="1"/>
          </p:cNvSpPr>
          <p:nvPr>
            <p:ph type="pic" idx="2"/>
          </p:nvPr>
        </p:nvSpPr>
        <p:spPr>
          <a:xfrm>
            <a:off x="-13749" y="0"/>
            <a:ext cx="3052583"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57" name="Shape 157"/>
          <p:cNvSpPr>
            <a:spLocks noGrp="1"/>
          </p:cNvSpPr>
          <p:nvPr>
            <p:ph type="pic" idx="3"/>
          </p:nvPr>
        </p:nvSpPr>
        <p:spPr>
          <a:xfrm>
            <a:off x="3052584" y="0"/>
            <a:ext cx="3038833"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58" name="Shape 158"/>
          <p:cNvSpPr>
            <a:spLocks noGrp="1"/>
          </p:cNvSpPr>
          <p:nvPr>
            <p:ph type="pic" idx="4"/>
          </p:nvPr>
        </p:nvSpPr>
        <p:spPr>
          <a:xfrm>
            <a:off x="6105166" y="0"/>
            <a:ext cx="3038833"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054194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1_Big Image Placeholder">
    <p:spTree>
      <p:nvGrpSpPr>
        <p:cNvPr id="1" name="Shape 159"/>
        <p:cNvGrpSpPr/>
        <p:nvPr/>
      </p:nvGrpSpPr>
      <p:grpSpPr>
        <a:xfrm>
          <a:off x="0" y="0"/>
          <a:ext cx="0" cy="0"/>
          <a:chOff x="0" y="0"/>
          <a:chExt cx="0" cy="0"/>
        </a:xfrm>
      </p:grpSpPr>
      <p:sp>
        <p:nvSpPr>
          <p:cNvPr id="160" name="Shape 160"/>
          <p:cNvSpPr>
            <a:spLocks noGrp="1"/>
          </p:cNvSpPr>
          <p:nvPr>
            <p:ph type="pic" idx="2"/>
          </p:nvPr>
        </p:nvSpPr>
        <p:spPr>
          <a:xfrm>
            <a:off x="-222829" y="-326517"/>
            <a:ext cx="9517452" cy="520094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900386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8_Big Image Placeholder">
    <p:spTree>
      <p:nvGrpSpPr>
        <p:cNvPr id="1" name="Shape 161"/>
        <p:cNvGrpSpPr/>
        <p:nvPr/>
      </p:nvGrpSpPr>
      <p:grpSpPr>
        <a:xfrm>
          <a:off x="0" y="0"/>
          <a:ext cx="0" cy="0"/>
          <a:chOff x="0" y="0"/>
          <a:chExt cx="0" cy="0"/>
        </a:xfrm>
      </p:grpSpPr>
      <p:sp>
        <p:nvSpPr>
          <p:cNvPr id="162" name="Shape 162"/>
          <p:cNvSpPr>
            <a:spLocks noGrp="1"/>
          </p:cNvSpPr>
          <p:nvPr>
            <p:ph type="pic" idx="2"/>
          </p:nvPr>
        </p:nvSpPr>
        <p:spPr>
          <a:xfrm>
            <a:off x="6765827" y="744038"/>
            <a:ext cx="685979" cy="914400"/>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rgbClr val="D8D8D8"/>
              </a:buClr>
              <a:buFont typeface="Arial"/>
              <a:buNone/>
              <a:defRPr sz="938" b="0" i="0" u="none" strike="noStrike" cap="none">
                <a:solidFill>
                  <a:srgbClr val="D8D8D8"/>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63" name="Shape 163"/>
          <p:cNvSpPr>
            <a:spLocks noGrp="1"/>
          </p:cNvSpPr>
          <p:nvPr>
            <p:ph type="pic" idx="3"/>
          </p:nvPr>
        </p:nvSpPr>
        <p:spPr>
          <a:xfrm>
            <a:off x="4431810" y="744038"/>
            <a:ext cx="685979" cy="914400"/>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rgbClr val="D8D8D8"/>
              </a:buClr>
              <a:buFont typeface="Arial"/>
              <a:buNone/>
              <a:defRPr sz="938" b="0" i="0" u="none" strike="noStrike" cap="none">
                <a:solidFill>
                  <a:srgbClr val="D8D8D8"/>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64" name="Shape 164"/>
          <p:cNvSpPr>
            <a:spLocks noGrp="1"/>
          </p:cNvSpPr>
          <p:nvPr>
            <p:ph type="pic" idx="4"/>
          </p:nvPr>
        </p:nvSpPr>
        <p:spPr>
          <a:xfrm>
            <a:off x="6765827" y="3429000"/>
            <a:ext cx="685979" cy="914400"/>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rgbClr val="D8D8D8"/>
              </a:buClr>
              <a:buFont typeface="Arial"/>
              <a:buNone/>
              <a:defRPr sz="938" b="0" i="0" u="none" strike="noStrike" cap="none">
                <a:solidFill>
                  <a:srgbClr val="D8D8D8"/>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65" name="Shape 165"/>
          <p:cNvSpPr>
            <a:spLocks noGrp="1"/>
          </p:cNvSpPr>
          <p:nvPr>
            <p:ph type="pic" idx="5"/>
          </p:nvPr>
        </p:nvSpPr>
        <p:spPr>
          <a:xfrm>
            <a:off x="4431810" y="3429000"/>
            <a:ext cx="685979" cy="914400"/>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rgbClr val="D8D8D8"/>
              </a:buClr>
              <a:buFont typeface="Arial"/>
              <a:buNone/>
              <a:defRPr sz="938" b="0" i="0" u="none" strike="noStrike" cap="none">
                <a:solidFill>
                  <a:srgbClr val="D8D8D8"/>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9515065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9_Placeholder Slide">
    <p:spTree>
      <p:nvGrpSpPr>
        <p:cNvPr id="1" name="Shape 166"/>
        <p:cNvGrpSpPr/>
        <p:nvPr/>
      </p:nvGrpSpPr>
      <p:grpSpPr>
        <a:xfrm>
          <a:off x="0" y="0"/>
          <a:ext cx="0" cy="0"/>
          <a:chOff x="0" y="0"/>
          <a:chExt cx="0" cy="0"/>
        </a:xfrm>
      </p:grpSpPr>
      <p:sp>
        <p:nvSpPr>
          <p:cNvPr id="167" name="Shape 167"/>
          <p:cNvSpPr>
            <a:spLocks noGrp="1"/>
          </p:cNvSpPr>
          <p:nvPr>
            <p:ph type="pic" idx="2"/>
          </p:nvPr>
        </p:nvSpPr>
        <p:spPr>
          <a:xfrm>
            <a:off x="0" y="2684836"/>
            <a:ext cx="9144000" cy="415229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7538394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0_Placeholder Slide">
    <p:spTree>
      <p:nvGrpSpPr>
        <p:cNvPr id="1" name="Shape 168"/>
        <p:cNvGrpSpPr/>
        <p:nvPr/>
      </p:nvGrpSpPr>
      <p:grpSpPr>
        <a:xfrm>
          <a:off x="0" y="0"/>
          <a:ext cx="0" cy="0"/>
          <a:chOff x="0" y="0"/>
          <a:chExt cx="0" cy="0"/>
        </a:xfrm>
      </p:grpSpPr>
      <p:sp>
        <p:nvSpPr>
          <p:cNvPr id="169" name="Shape 169"/>
          <p:cNvSpPr>
            <a:spLocks noGrp="1"/>
          </p:cNvSpPr>
          <p:nvPr>
            <p:ph type="pic" idx="2"/>
          </p:nvPr>
        </p:nvSpPr>
        <p:spPr>
          <a:xfrm>
            <a:off x="5492963" y="0"/>
            <a:ext cx="1855553"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693721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harts">
    <p:bg>
      <p:bgRef idx="1001">
        <a:schemeClr val="bg2"/>
      </p:bgRef>
    </p:bg>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457201"/>
            <a:ext cx="5448080" cy="1027974"/>
          </a:xfrm>
          <a:prstGeom prst="rect">
            <a:avLst/>
          </a:prstGeom>
        </p:spPr>
        <p:txBody>
          <a:bodyPr lIns="0" tIns="0" rIns="0" bIns="0">
            <a:spAutoFit/>
          </a:bodyPr>
          <a:lstStyle>
            <a:lvl1pPr marL="0" indent="0">
              <a:lnSpc>
                <a:spcPct val="82000"/>
              </a:lnSpc>
              <a:buNone/>
              <a:defRPr lang="en-US" sz="4000" b="0" i="0" baseline="0" smtClean="0">
                <a:solidFill>
                  <a:schemeClr val="tx2">
                    <a:lumMod val="75000"/>
                    <a:lumOff val="25000"/>
                  </a:schemeClr>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smtClean="0"/>
              <a:t>Here are some charts </a:t>
            </a:r>
            <a:br>
              <a:rPr lang="en-US" dirty="0" smtClean="0"/>
            </a:br>
            <a:r>
              <a:rPr lang="en-US" dirty="0" smtClean="0"/>
              <a:t>for comparison.</a:t>
            </a:r>
          </a:p>
        </p:txBody>
      </p:sp>
      <p:sp>
        <p:nvSpPr>
          <p:cNvPr id="10" name="Chart Placeholder 12"/>
          <p:cNvSpPr>
            <a:spLocks noGrp="1"/>
          </p:cNvSpPr>
          <p:nvPr>
            <p:ph type="chart" sz="quarter" idx="18"/>
          </p:nvPr>
        </p:nvSpPr>
        <p:spPr>
          <a:xfrm>
            <a:off x="463824" y="1830552"/>
            <a:ext cx="4020590" cy="3759601"/>
          </a:xfrm>
          <a:prstGeom prst="rect">
            <a:avLst/>
          </a:prstGeom>
        </p:spPr>
        <p:txBody>
          <a:bodyPr lIns="0" tIns="0" rIns="0" bIns="0">
            <a:normAutofit/>
          </a:bodyPr>
          <a:lstStyle>
            <a:lvl1pPr marL="0" indent="0">
              <a:buNone/>
              <a:defRPr sz="2000">
                <a:solidFill>
                  <a:srgbClr val="999999"/>
                </a:solidFill>
              </a:defRPr>
            </a:lvl1pPr>
          </a:lstStyle>
          <a:p>
            <a:endParaRPr lang="en-US" dirty="0"/>
          </a:p>
        </p:txBody>
      </p:sp>
      <p:sp>
        <p:nvSpPr>
          <p:cNvPr id="16" name="Chart Placeholder 12"/>
          <p:cNvSpPr>
            <a:spLocks noGrp="1"/>
          </p:cNvSpPr>
          <p:nvPr>
            <p:ph type="chart" sz="quarter" idx="19"/>
          </p:nvPr>
        </p:nvSpPr>
        <p:spPr>
          <a:xfrm>
            <a:off x="4624552" y="1830552"/>
            <a:ext cx="4020042" cy="3759601"/>
          </a:xfrm>
          <a:prstGeom prst="rect">
            <a:avLst/>
          </a:prstGeom>
        </p:spPr>
        <p:txBody>
          <a:bodyPr lIns="0" tIns="0" rIns="0" bIns="0">
            <a:normAutofit/>
          </a:bodyPr>
          <a:lstStyle>
            <a:lvl1pPr marL="0" indent="0">
              <a:buNone/>
              <a:defRPr sz="2000">
                <a:solidFill>
                  <a:srgbClr val="999999"/>
                </a:solidFill>
              </a:defRPr>
            </a:lvl1pPr>
          </a:lstStyle>
          <a:p>
            <a:endParaRPr lang="en-US" dirty="0"/>
          </a:p>
        </p:txBody>
      </p:sp>
      <p:sp>
        <p:nvSpPr>
          <p:cNvPr id="31" name="Date Placeholder 2"/>
          <p:cNvSpPr>
            <a:spLocks noGrp="1"/>
          </p:cNvSpPr>
          <p:nvPr>
            <p:ph type="dt" sz="half" idx="10"/>
          </p:nvPr>
        </p:nvSpPr>
        <p:spPr>
          <a:xfrm>
            <a:off x="7269372" y="6397840"/>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cs typeface="Arial"/>
              </a:defRPr>
            </a:lvl1pPr>
          </a:lstStyle>
          <a:p>
            <a:fld id="{FF639825-731B-5D47-806A-2D6215B4DDB1}" type="datetime1">
              <a:rPr lang="en-US" smtClean="0"/>
              <a:pPr/>
              <a:t>5/24/2019</a:t>
            </a:fld>
            <a:endParaRPr lang="en-US" dirty="0"/>
          </a:p>
        </p:txBody>
      </p:sp>
      <p:sp>
        <p:nvSpPr>
          <p:cNvPr id="32" name="Slide Number Placeholder 6"/>
          <p:cNvSpPr>
            <a:spLocks noGrp="1"/>
          </p:cNvSpPr>
          <p:nvPr>
            <p:ph type="sldNum" sz="quarter" idx="12"/>
          </p:nvPr>
        </p:nvSpPr>
        <p:spPr>
          <a:xfrm>
            <a:off x="8600685" y="6397840"/>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cs typeface="Arial"/>
              </a:defRPr>
            </a:lvl1pPr>
          </a:lstStyle>
          <a:p>
            <a:fld id="{0FE39AC3-0E75-AD46-AE71-AE18BB921AE3}" type="slidenum">
              <a:rPr lang="en-US" smtClean="0"/>
              <a:pPr/>
              <a:t>‹#›</a:t>
            </a:fld>
            <a:endParaRPr lang="en-US" dirty="0"/>
          </a:p>
        </p:txBody>
      </p:sp>
      <p:cxnSp>
        <p:nvCxnSpPr>
          <p:cNvPr id="33" name="Straight Connector 32"/>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452821069"/>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40_Placeholder">
    <p:spTree>
      <p:nvGrpSpPr>
        <p:cNvPr id="1" name="Shape 170"/>
        <p:cNvGrpSpPr/>
        <p:nvPr/>
      </p:nvGrpSpPr>
      <p:grpSpPr>
        <a:xfrm>
          <a:off x="0" y="0"/>
          <a:ext cx="0" cy="0"/>
          <a:chOff x="0" y="0"/>
          <a:chExt cx="0" cy="0"/>
        </a:xfrm>
      </p:grpSpPr>
      <p:sp>
        <p:nvSpPr>
          <p:cNvPr id="171" name="Shape 171"/>
          <p:cNvSpPr>
            <a:spLocks noGrp="1"/>
          </p:cNvSpPr>
          <p:nvPr>
            <p:ph type="pic" idx="2"/>
          </p:nvPr>
        </p:nvSpPr>
        <p:spPr>
          <a:xfrm>
            <a:off x="0" y="3962400"/>
            <a:ext cx="2284815" cy="28956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72" name="Shape 172"/>
          <p:cNvSpPr>
            <a:spLocks noGrp="1"/>
          </p:cNvSpPr>
          <p:nvPr>
            <p:ph type="pic" idx="3"/>
          </p:nvPr>
        </p:nvSpPr>
        <p:spPr>
          <a:xfrm>
            <a:off x="2284815" y="3962400"/>
            <a:ext cx="2284815" cy="28956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73" name="Shape 173"/>
          <p:cNvSpPr>
            <a:spLocks noGrp="1"/>
          </p:cNvSpPr>
          <p:nvPr>
            <p:ph type="pic" idx="4"/>
          </p:nvPr>
        </p:nvSpPr>
        <p:spPr>
          <a:xfrm>
            <a:off x="4572000" y="3962400"/>
            <a:ext cx="2284815" cy="28956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74" name="Shape 174"/>
          <p:cNvSpPr>
            <a:spLocks noGrp="1"/>
          </p:cNvSpPr>
          <p:nvPr>
            <p:ph type="pic" idx="5"/>
          </p:nvPr>
        </p:nvSpPr>
        <p:spPr>
          <a:xfrm>
            <a:off x="6856815" y="3962400"/>
            <a:ext cx="2284815" cy="28956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812846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29_Placeholder">
    <p:spTree>
      <p:nvGrpSpPr>
        <p:cNvPr id="1" name="Shape 175"/>
        <p:cNvGrpSpPr/>
        <p:nvPr/>
      </p:nvGrpSpPr>
      <p:grpSpPr>
        <a:xfrm>
          <a:off x="0" y="0"/>
          <a:ext cx="0" cy="0"/>
          <a:chOff x="0" y="0"/>
          <a:chExt cx="0" cy="0"/>
        </a:xfrm>
      </p:grpSpPr>
      <p:sp>
        <p:nvSpPr>
          <p:cNvPr id="176" name="Shape 176"/>
          <p:cNvSpPr>
            <a:spLocks noGrp="1"/>
          </p:cNvSpPr>
          <p:nvPr>
            <p:ph type="pic" idx="2"/>
          </p:nvPr>
        </p:nvSpPr>
        <p:spPr>
          <a:xfrm>
            <a:off x="0" y="0"/>
            <a:ext cx="2685558" cy="336080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77" name="Shape 177"/>
          <p:cNvSpPr>
            <a:spLocks noGrp="1"/>
          </p:cNvSpPr>
          <p:nvPr>
            <p:ph type="pic" idx="3"/>
          </p:nvPr>
        </p:nvSpPr>
        <p:spPr>
          <a:xfrm>
            <a:off x="0" y="3497191"/>
            <a:ext cx="2685558" cy="336080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78" name="Shape 178"/>
          <p:cNvSpPr>
            <a:spLocks noGrp="1"/>
          </p:cNvSpPr>
          <p:nvPr>
            <p:ph type="pic" idx="4"/>
          </p:nvPr>
        </p:nvSpPr>
        <p:spPr>
          <a:xfrm>
            <a:off x="2790622" y="0"/>
            <a:ext cx="3359532"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9359773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39_Placeholder">
    <p:spTree>
      <p:nvGrpSpPr>
        <p:cNvPr id="1" name="Shape 179"/>
        <p:cNvGrpSpPr/>
        <p:nvPr/>
      </p:nvGrpSpPr>
      <p:grpSpPr>
        <a:xfrm>
          <a:off x="0" y="0"/>
          <a:ext cx="0" cy="0"/>
          <a:chOff x="0" y="0"/>
          <a:chExt cx="0" cy="0"/>
        </a:xfrm>
      </p:grpSpPr>
      <p:sp>
        <p:nvSpPr>
          <p:cNvPr id="180" name="Shape 180"/>
          <p:cNvSpPr>
            <a:spLocks noGrp="1"/>
          </p:cNvSpPr>
          <p:nvPr>
            <p:ph type="pic" idx="2"/>
          </p:nvPr>
        </p:nvSpPr>
        <p:spPr>
          <a:xfrm>
            <a:off x="2996415" y="0"/>
            <a:ext cx="3359532"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81" name="Shape 181"/>
          <p:cNvSpPr>
            <a:spLocks noGrp="1"/>
          </p:cNvSpPr>
          <p:nvPr>
            <p:ph type="pic" idx="3"/>
          </p:nvPr>
        </p:nvSpPr>
        <p:spPr>
          <a:xfrm>
            <a:off x="6458442" y="0"/>
            <a:ext cx="2685558" cy="336080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82" name="Shape 182"/>
          <p:cNvSpPr>
            <a:spLocks noGrp="1"/>
          </p:cNvSpPr>
          <p:nvPr>
            <p:ph type="pic" idx="4"/>
          </p:nvPr>
        </p:nvSpPr>
        <p:spPr>
          <a:xfrm>
            <a:off x="6458442" y="3497191"/>
            <a:ext cx="2685558" cy="336080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0590332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28_Placeholder">
    <p:spTree>
      <p:nvGrpSpPr>
        <p:cNvPr id="1" name="Shape 183"/>
        <p:cNvGrpSpPr/>
        <p:nvPr/>
      </p:nvGrpSpPr>
      <p:grpSpPr>
        <a:xfrm>
          <a:off x="0" y="0"/>
          <a:ext cx="0" cy="0"/>
          <a:chOff x="0" y="0"/>
          <a:chExt cx="0" cy="0"/>
        </a:xfrm>
      </p:grpSpPr>
      <p:sp>
        <p:nvSpPr>
          <p:cNvPr id="184" name="Shape 184"/>
          <p:cNvSpPr>
            <a:spLocks noGrp="1"/>
          </p:cNvSpPr>
          <p:nvPr>
            <p:ph type="pic" idx="2"/>
          </p:nvPr>
        </p:nvSpPr>
        <p:spPr>
          <a:xfrm>
            <a:off x="0" y="4191000"/>
            <a:ext cx="9144000" cy="222885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7063873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41_Placeholder">
    <p:spTree>
      <p:nvGrpSpPr>
        <p:cNvPr id="1" name="Shape 185"/>
        <p:cNvGrpSpPr/>
        <p:nvPr/>
      </p:nvGrpSpPr>
      <p:grpSpPr>
        <a:xfrm>
          <a:off x="0" y="0"/>
          <a:ext cx="0" cy="0"/>
          <a:chOff x="0" y="0"/>
          <a:chExt cx="0" cy="0"/>
        </a:xfrm>
      </p:grpSpPr>
      <p:sp>
        <p:nvSpPr>
          <p:cNvPr id="186" name="Shape 186"/>
          <p:cNvSpPr>
            <a:spLocks noGrp="1"/>
          </p:cNvSpPr>
          <p:nvPr>
            <p:ph type="pic" idx="2"/>
          </p:nvPr>
        </p:nvSpPr>
        <p:spPr>
          <a:xfrm>
            <a:off x="0" y="350424"/>
            <a:ext cx="9144000" cy="2228821"/>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7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1748089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42_Placeholder">
    <p:spTree>
      <p:nvGrpSpPr>
        <p:cNvPr id="1" name="Shape 187"/>
        <p:cNvGrpSpPr/>
        <p:nvPr/>
      </p:nvGrpSpPr>
      <p:grpSpPr>
        <a:xfrm>
          <a:off x="0" y="0"/>
          <a:ext cx="0" cy="0"/>
          <a:chOff x="0" y="0"/>
          <a:chExt cx="0" cy="0"/>
        </a:xfrm>
      </p:grpSpPr>
      <p:sp>
        <p:nvSpPr>
          <p:cNvPr id="188" name="Shape 188"/>
          <p:cNvSpPr>
            <a:spLocks noGrp="1"/>
          </p:cNvSpPr>
          <p:nvPr>
            <p:ph type="pic" idx="2"/>
          </p:nvPr>
        </p:nvSpPr>
        <p:spPr>
          <a:xfrm>
            <a:off x="0" y="0"/>
            <a:ext cx="457200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89" name="Shape 189"/>
          <p:cNvSpPr>
            <a:spLocks noGrp="1"/>
          </p:cNvSpPr>
          <p:nvPr>
            <p:ph type="pic" idx="3"/>
          </p:nvPr>
        </p:nvSpPr>
        <p:spPr>
          <a:xfrm>
            <a:off x="4572000" y="0"/>
            <a:ext cx="457200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6949439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43_Placeholder">
    <p:spTree>
      <p:nvGrpSpPr>
        <p:cNvPr id="1" name="Shape 190"/>
        <p:cNvGrpSpPr/>
        <p:nvPr/>
      </p:nvGrpSpPr>
      <p:grpSpPr>
        <a:xfrm>
          <a:off x="0" y="0"/>
          <a:ext cx="0" cy="0"/>
          <a:chOff x="0" y="0"/>
          <a:chExt cx="0" cy="0"/>
        </a:xfrm>
      </p:grpSpPr>
      <p:sp>
        <p:nvSpPr>
          <p:cNvPr id="191" name="Shape 191"/>
          <p:cNvSpPr>
            <a:spLocks noGrp="1"/>
          </p:cNvSpPr>
          <p:nvPr>
            <p:ph type="pic" idx="2"/>
          </p:nvPr>
        </p:nvSpPr>
        <p:spPr>
          <a:xfrm>
            <a:off x="0" y="0"/>
            <a:ext cx="9144001" cy="344805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92" name="Shape 192"/>
          <p:cNvSpPr>
            <a:spLocks noGrp="1"/>
          </p:cNvSpPr>
          <p:nvPr>
            <p:ph type="pic" idx="3"/>
          </p:nvPr>
        </p:nvSpPr>
        <p:spPr>
          <a:xfrm>
            <a:off x="0" y="3448050"/>
            <a:ext cx="9144001" cy="340995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8001795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38_Placeholder">
    <p:spTree>
      <p:nvGrpSpPr>
        <p:cNvPr id="1" name="Shape 193"/>
        <p:cNvGrpSpPr/>
        <p:nvPr/>
      </p:nvGrpSpPr>
      <p:grpSpPr>
        <a:xfrm>
          <a:off x="0" y="0"/>
          <a:ext cx="0" cy="0"/>
          <a:chOff x="0" y="0"/>
          <a:chExt cx="0" cy="0"/>
        </a:xfrm>
      </p:grpSpPr>
      <p:sp>
        <p:nvSpPr>
          <p:cNvPr id="194" name="Shape 194"/>
          <p:cNvSpPr>
            <a:spLocks noGrp="1"/>
          </p:cNvSpPr>
          <p:nvPr>
            <p:ph type="pic" idx="2"/>
          </p:nvPr>
        </p:nvSpPr>
        <p:spPr>
          <a:xfrm>
            <a:off x="0" y="0"/>
            <a:ext cx="3048000"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95" name="Shape 195"/>
          <p:cNvSpPr>
            <a:spLocks noGrp="1"/>
          </p:cNvSpPr>
          <p:nvPr>
            <p:ph type="pic" idx="3"/>
          </p:nvPr>
        </p:nvSpPr>
        <p:spPr>
          <a:xfrm>
            <a:off x="3048000" y="0"/>
            <a:ext cx="3048000" cy="3429000"/>
          </a:xfrm>
          <a:prstGeom prst="rect">
            <a:avLst/>
          </a:prstGeom>
          <a:solidFill>
            <a:srgbClr val="3C3C41"/>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96" name="Shape 196"/>
          <p:cNvSpPr>
            <a:spLocks noGrp="1"/>
          </p:cNvSpPr>
          <p:nvPr>
            <p:ph type="pic" idx="4"/>
          </p:nvPr>
        </p:nvSpPr>
        <p:spPr>
          <a:xfrm>
            <a:off x="6095999" y="0"/>
            <a:ext cx="3048000"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97" name="Shape 197"/>
          <p:cNvSpPr>
            <a:spLocks noGrp="1"/>
          </p:cNvSpPr>
          <p:nvPr>
            <p:ph type="pic" idx="5"/>
          </p:nvPr>
        </p:nvSpPr>
        <p:spPr>
          <a:xfrm>
            <a:off x="0" y="3429000"/>
            <a:ext cx="3048000" cy="3429000"/>
          </a:xfrm>
          <a:prstGeom prst="rect">
            <a:avLst/>
          </a:prstGeom>
          <a:solidFill>
            <a:srgbClr val="3C3C41"/>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98" name="Shape 198"/>
          <p:cNvSpPr>
            <a:spLocks noGrp="1"/>
          </p:cNvSpPr>
          <p:nvPr>
            <p:ph type="pic" idx="6"/>
          </p:nvPr>
        </p:nvSpPr>
        <p:spPr>
          <a:xfrm>
            <a:off x="3048000" y="3429000"/>
            <a:ext cx="3048000" cy="3429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199" name="Shape 199"/>
          <p:cNvSpPr>
            <a:spLocks noGrp="1"/>
          </p:cNvSpPr>
          <p:nvPr>
            <p:ph type="pic" idx="7"/>
          </p:nvPr>
        </p:nvSpPr>
        <p:spPr>
          <a:xfrm>
            <a:off x="6095999" y="3429000"/>
            <a:ext cx="3048000" cy="3429000"/>
          </a:xfrm>
          <a:prstGeom prst="rect">
            <a:avLst/>
          </a:prstGeom>
          <a:solidFill>
            <a:srgbClr val="3C3C41"/>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2728879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8_Placeholder Slide">
    <p:spTree>
      <p:nvGrpSpPr>
        <p:cNvPr id="1" name="Shape 200"/>
        <p:cNvGrpSpPr/>
        <p:nvPr/>
      </p:nvGrpSpPr>
      <p:grpSpPr>
        <a:xfrm>
          <a:off x="0" y="0"/>
          <a:ext cx="0" cy="0"/>
          <a:chOff x="0" y="0"/>
          <a:chExt cx="0" cy="0"/>
        </a:xfrm>
      </p:grpSpPr>
      <p:sp>
        <p:nvSpPr>
          <p:cNvPr id="201" name="Shape 201"/>
          <p:cNvSpPr>
            <a:spLocks noGrp="1"/>
          </p:cNvSpPr>
          <p:nvPr>
            <p:ph type="pic" idx="2"/>
          </p:nvPr>
        </p:nvSpPr>
        <p:spPr>
          <a:xfrm>
            <a:off x="6190751" y="2418889"/>
            <a:ext cx="1799572" cy="2056478"/>
          </a:xfrm>
          <a:prstGeom prst="triangle">
            <a:avLst>
              <a:gd name="adj" fmla="val 50000"/>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202" name="Shape 202"/>
          <p:cNvSpPr>
            <a:spLocks noGrp="1"/>
          </p:cNvSpPr>
          <p:nvPr>
            <p:ph type="pic" idx="3"/>
          </p:nvPr>
        </p:nvSpPr>
        <p:spPr>
          <a:xfrm>
            <a:off x="1183014" y="2418889"/>
            <a:ext cx="1799572" cy="2056478"/>
          </a:xfrm>
          <a:prstGeom prst="triangle">
            <a:avLst>
              <a:gd name="adj" fmla="val 50000"/>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203" name="Shape 203"/>
          <p:cNvSpPr>
            <a:spLocks noGrp="1"/>
          </p:cNvSpPr>
          <p:nvPr>
            <p:ph type="pic" idx="4"/>
          </p:nvPr>
        </p:nvSpPr>
        <p:spPr>
          <a:xfrm>
            <a:off x="3686883" y="2418889"/>
            <a:ext cx="1799572" cy="2056478"/>
          </a:xfrm>
          <a:prstGeom prst="triangle">
            <a:avLst>
              <a:gd name="adj" fmla="val 50000"/>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9432773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1_tablet-mockup">
    <p:spTree>
      <p:nvGrpSpPr>
        <p:cNvPr id="1" name="Shape 204"/>
        <p:cNvGrpSpPr/>
        <p:nvPr/>
      </p:nvGrpSpPr>
      <p:grpSpPr>
        <a:xfrm>
          <a:off x="0" y="0"/>
          <a:ext cx="0" cy="0"/>
          <a:chOff x="0" y="0"/>
          <a:chExt cx="0" cy="0"/>
        </a:xfrm>
      </p:grpSpPr>
      <p:sp>
        <p:nvSpPr>
          <p:cNvPr id="205" name="Shape 205"/>
          <p:cNvSpPr>
            <a:spLocks noGrp="1"/>
          </p:cNvSpPr>
          <p:nvPr>
            <p:ph type="pic" idx="2"/>
          </p:nvPr>
        </p:nvSpPr>
        <p:spPr>
          <a:xfrm>
            <a:off x="2966072" y="4014826"/>
            <a:ext cx="1470869" cy="196064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rgbClr val="BEBEBE"/>
              </a:buClr>
              <a:buFont typeface="Arial"/>
              <a:buNone/>
              <a:defRPr sz="825" b="0" i="0" u="none" strike="noStrike" cap="none">
                <a:solidFill>
                  <a:srgbClr val="BEBEBE"/>
                </a:solidFill>
                <a:latin typeface="Lato"/>
                <a:ea typeface="Lato"/>
                <a:cs typeface="Lato"/>
                <a:sym typeface="Lato"/>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206" name="Shape 206"/>
          <p:cNvSpPr>
            <a:spLocks noGrp="1"/>
          </p:cNvSpPr>
          <p:nvPr>
            <p:ph type="pic" idx="3"/>
          </p:nvPr>
        </p:nvSpPr>
        <p:spPr>
          <a:xfrm>
            <a:off x="4543694" y="1910789"/>
            <a:ext cx="1470869" cy="196064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rgbClr val="BEBEBE"/>
              </a:buClr>
              <a:buFont typeface="Arial"/>
              <a:buNone/>
              <a:defRPr sz="825" b="0" i="0" u="none" strike="noStrike" cap="none">
                <a:solidFill>
                  <a:srgbClr val="BEBEBE"/>
                </a:solidFill>
                <a:latin typeface="Lato"/>
                <a:ea typeface="Lato"/>
                <a:cs typeface="Lato"/>
                <a:sym typeface="Lato"/>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207" name="Shape 207"/>
          <p:cNvSpPr>
            <a:spLocks noGrp="1"/>
          </p:cNvSpPr>
          <p:nvPr>
            <p:ph type="pic" idx="4"/>
          </p:nvPr>
        </p:nvSpPr>
        <p:spPr>
          <a:xfrm>
            <a:off x="4543694" y="4014826"/>
            <a:ext cx="1470869" cy="196064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rgbClr val="BEBEBE"/>
              </a:buClr>
              <a:buFont typeface="Arial"/>
              <a:buNone/>
              <a:defRPr sz="825" b="0" i="0" u="none" strike="noStrike" cap="none">
                <a:solidFill>
                  <a:srgbClr val="BEBEBE"/>
                </a:solidFill>
                <a:latin typeface="Lato"/>
                <a:ea typeface="Lato"/>
                <a:cs typeface="Lato"/>
                <a:sym typeface="Lato"/>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208" name="Shape 208"/>
          <p:cNvSpPr>
            <a:spLocks noGrp="1"/>
          </p:cNvSpPr>
          <p:nvPr>
            <p:ph type="pic" idx="5"/>
          </p:nvPr>
        </p:nvSpPr>
        <p:spPr>
          <a:xfrm>
            <a:off x="2965255" y="1910789"/>
            <a:ext cx="1470869" cy="1960648"/>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rgbClr val="BEBEBE"/>
              </a:buClr>
              <a:buFont typeface="Arial"/>
              <a:buNone/>
              <a:defRPr sz="825" b="0" i="0" u="none" strike="noStrike" cap="none">
                <a:solidFill>
                  <a:srgbClr val="BEBEBE"/>
                </a:solidFill>
                <a:latin typeface="Lato"/>
                <a:ea typeface="Lato"/>
                <a:cs typeface="Lato"/>
                <a:sym typeface="Lato"/>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674482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w/ info">
    <p:bg>
      <p:bgRef idx="1001">
        <a:schemeClr val="bg2"/>
      </p:bgRef>
    </p:bg>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457201"/>
            <a:ext cx="5448080" cy="1027974"/>
          </a:xfrm>
          <a:prstGeom prst="rect">
            <a:avLst/>
          </a:prstGeom>
        </p:spPr>
        <p:txBody>
          <a:bodyPr lIns="0" tIns="0" rIns="0" bIns="0">
            <a:spAutoFit/>
          </a:bodyPr>
          <a:lstStyle>
            <a:lvl1pPr marL="0" indent="0">
              <a:lnSpc>
                <a:spcPct val="82000"/>
              </a:lnSpc>
              <a:buNone/>
              <a:defRPr lang="en-US" sz="4000" b="0" i="0" baseline="0" smtClean="0">
                <a:solidFill>
                  <a:schemeClr val="tx2">
                    <a:lumMod val="75000"/>
                    <a:lumOff val="25000"/>
                  </a:schemeClr>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smtClean="0"/>
              <a:t>This chart has </a:t>
            </a:r>
            <a:br>
              <a:rPr lang="en-US" dirty="0" smtClean="0"/>
            </a:br>
            <a:r>
              <a:rPr lang="en-US" dirty="0" smtClean="0"/>
              <a:t>additional notes.</a:t>
            </a:r>
          </a:p>
        </p:txBody>
      </p:sp>
      <p:sp>
        <p:nvSpPr>
          <p:cNvPr id="10" name="Chart Placeholder 12"/>
          <p:cNvSpPr>
            <a:spLocks noGrp="1"/>
          </p:cNvSpPr>
          <p:nvPr>
            <p:ph type="chart" sz="quarter" idx="18"/>
          </p:nvPr>
        </p:nvSpPr>
        <p:spPr>
          <a:xfrm>
            <a:off x="463825" y="1830552"/>
            <a:ext cx="5448080" cy="3759601"/>
          </a:xfrm>
          <a:prstGeom prst="rect">
            <a:avLst/>
          </a:prstGeom>
        </p:spPr>
        <p:txBody>
          <a:bodyPr lIns="0" tIns="0" rIns="0" bIns="0">
            <a:normAutofit/>
          </a:bodyPr>
          <a:lstStyle>
            <a:lvl1pPr marL="0" indent="0">
              <a:buNone/>
              <a:defRPr sz="2000">
                <a:solidFill>
                  <a:srgbClr val="999999"/>
                </a:solidFill>
              </a:defRPr>
            </a:lvl1pPr>
          </a:lstStyle>
          <a:p>
            <a:endParaRPr lang="en-US" dirty="0"/>
          </a:p>
        </p:txBody>
      </p:sp>
      <p:sp>
        <p:nvSpPr>
          <p:cNvPr id="14" name="Content Placeholder 5"/>
          <p:cNvSpPr>
            <a:spLocks noGrp="1"/>
          </p:cNvSpPr>
          <p:nvPr>
            <p:ph sz="quarter" idx="20" hasCustomPrompt="1"/>
          </p:nvPr>
        </p:nvSpPr>
        <p:spPr>
          <a:xfrm>
            <a:off x="6035863" y="1830552"/>
            <a:ext cx="2651760" cy="3759601"/>
          </a:xfrm>
          <a:prstGeom prst="rect">
            <a:avLst/>
          </a:prstGeom>
        </p:spPr>
        <p:txBody>
          <a:bodyPr lIns="0" tIns="0" rIns="0" bIns="0">
            <a:noAutofit/>
          </a:bodyPr>
          <a:lstStyle>
            <a:lvl1pPr marL="0" indent="0">
              <a:spcBef>
                <a:spcPts val="0"/>
              </a:spcBef>
              <a:buNone/>
              <a:defRPr sz="2000" b="0" i="0" baseline="0">
                <a:solidFill>
                  <a:srgbClr val="666666"/>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smtClean="0"/>
              <a:t>Go ahead and mention some details.</a:t>
            </a:r>
          </a:p>
        </p:txBody>
      </p:sp>
      <p:sp>
        <p:nvSpPr>
          <p:cNvPr id="31" name="Date Placeholder 2"/>
          <p:cNvSpPr>
            <a:spLocks noGrp="1"/>
          </p:cNvSpPr>
          <p:nvPr>
            <p:ph type="dt" sz="half" idx="10"/>
          </p:nvPr>
        </p:nvSpPr>
        <p:spPr>
          <a:xfrm>
            <a:off x="7269372" y="6397840"/>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cs typeface="Arial"/>
              </a:defRPr>
            </a:lvl1pPr>
          </a:lstStyle>
          <a:p>
            <a:fld id="{FF639825-731B-5D47-806A-2D6215B4DDB1}" type="datetime1">
              <a:rPr lang="en-US" smtClean="0"/>
              <a:pPr/>
              <a:t>5/24/2019</a:t>
            </a:fld>
            <a:endParaRPr lang="en-US" dirty="0"/>
          </a:p>
        </p:txBody>
      </p:sp>
      <p:sp>
        <p:nvSpPr>
          <p:cNvPr id="32" name="Slide Number Placeholder 6"/>
          <p:cNvSpPr>
            <a:spLocks noGrp="1"/>
          </p:cNvSpPr>
          <p:nvPr>
            <p:ph type="sldNum" sz="quarter" idx="12"/>
          </p:nvPr>
        </p:nvSpPr>
        <p:spPr>
          <a:xfrm>
            <a:off x="8600685" y="6397840"/>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cs typeface="Arial"/>
              </a:defRPr>
            </a:lvl1pPr>
          </a:lstStyle>
          <a:p>
            <a:fld id="{0FE39AC3-0E75-AD46-AE71-AE18BB921AE3}" type="slidenum">
              <a:rPr lang="en-US" smtClean="0"/>
              <a:pPr/>
              <a:t>‹#›</a:t>
            </a:fld>
            <a:endParaRPr lang="en-US" dirty="0"/>
          </a:p>
        </p:txBody>
      </p:sp>
      <p:cxnSp>
        <p:nvCxnSpPr>
          <p:cNvPr id="33" name="Straight Connector 32"/>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1215912571"/>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34_Placeholder">
    <p:spTree>
      <p:nvGrpSpPr>
        <p:cNvPr id="1" name="Shape 209"/>
        <p:cNvGrpSpPr/>
        <p:nvPr/>
      </p:nvGrpSpPr>
      <p:grpSpPr>
        <a:xfrm>
          <a:off x="0" y="0"/>
          <a:ext cx="0" cy="0"/>
          <a:chOff x="0" y="0"/>
          <a:chExt cx="0" cy="0"/>
        </a:xfrm>
      </p:grpSpPr>
      <p:sp>
        <p:nvSpPr>
          <p:cNvPr id="210" name="Shape 210"/>
          <p:cNvSpPr>
            <a:spLocks noGrp="1"/>
          </p:cNvSpPr>
          <p:nvPr>
            <p:ph type="pic" idx="2"/>
          </p:nvPr>
        </p:nvSpPr>
        <p:spPr>
          <a:xfrm>
            <a:off x="1525519" y="2559374"/>
            <a:ext cx="1128435" cy="150418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211" name="Shape 211"/>
          <p:cNvSpPr>
            <a:spLocks noGrp="1"/>
          </p:cNvSpPr>
          <p:nvPr>
            <p:ph type="pic" idx="3"/>
          </p:nvPr>
        </p:nvSpPr>
        <p:spPr>
          <a:xfrm>
            <a:off x="4019734" y="2557415"/>
            <a:ext cx="1128435" cy="150418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212" name="Shape 212"/>
          <p:cNvSpPr>
            <a:spLocks noGrp="1"/>
          </p:cNvSpPr>
          <p:nvPr>
            <p:ph type="pic" idx="4"/>
          </p:nvPr>
        </p:nvSpPr>
        <p:spPr>
          <a:xfrm>
            <a:off x="6512479" y="2557415"/>
            <a:ext cx="1128435" cy="1504188"/>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0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847889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_Logos">
    <p:spTree>
      <p:nvGrpSpPr>
        <p:cNvPr id="1" name="Shape 213"/>
        <p:cNvGrpSpPr/>
        <p:nvPr/>
      </p:nvGrpSpPr>
      <p:grpSpPr>
        <a:xfrm>
          <a:off x="0" y="0"/>
          <a:ext cx="0" cy="0"/>
          <a:chOff x="0" y="0"/>
          <a:chExt cx="0" cy="0"/>
        </a:xfrm>
      </p:grpSpPr>
      <p:sp>
        <p:nvSpPr>
          <p:cNvPr id="214" name="Shape 214"/>
          <p:cNvSpPr>
            <a:spLocks noGrp="1"/>
          </p:cNvSpPr>
          <p:nvPr>
            <p:ph type="pic" idx="2"/>
          </p:nvPr>
        </p:nvSpPr>
        <p:spPr>
          <a:xfrm>
            <a:off x="3826815" y="2168488"/>
            <a:ext cx="1464564" cy="3485999"/>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7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988150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2_Logos">
    <p:spTree>
      <p:nvGrpSpPr>
        <p:cNvPr id="1" name="Shape 215"/>
        <p:cNvGrpSpPr/>
        <p:nvPr/>
      </p:nvGrpSpPr>
      <p:grpSpPr>
        <a:xfrm>
          <a:off x="0" y="0"/>
          <a:ext cx="0" cy="0"/>
          <a:chOff x="0" y="0"/>
          <a:chExt cx="0" cy="0"/>
        </a:xfrm>
      </p:grpSpPr>
      <p:sp>
        <p:nvSpPr>
          <p:cNvPr id="216" name="Shape 216"/>
          <p:cNvSpPr>
            <a:spLocks noGrp="1"/>
          </p:cNvSpPr>
          <p:nvPr>
            <p:ph type="pic" idx="2"/>
          </p:nvPr>
        </p:nvSpPr>
        <p:spPr>
          <a:xfrm>
            <a:off x="6539179" y="1312478"/>
            <a:ext cx="1756105" cy="417993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7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217" name="Shape 217"/>
          <p:cNvSpPr>
            <a:spLocks noGrp="1"/>
          </p:cNvSpPr>
          <p:nvPr>
            <p:ph type="pic" idx="3"/>
          </p:nvPr>
        </p:nvSpPr>
        <p:spPr>
          <a:xfrm>
            <a:off x="5015030" y="1309282"/>
            <a:ext cx="1756105" cy="417993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7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2172404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3_Logos">
    <p:spTree>
      <p:nvGrpSpPr>
        <p:cNvPr id="1" name="Shape 218"/>
        <p:cNvGrpSpPr/>
        <p:nvPr/>
      </p:nvGrpSpPr>
      <p:grpSpPr>
        <a:xfrm>
          <a:off x="0" y="0"/>
          <a:ext cx="0" cy="0"/>
          <a:chOff x="0" y="0"/>
          <a:chExt cx="0" cy="0"/>
        </a:xfrm>
      </p:grpSpPr>
      <p:sp>
        <p:nvSpPr>
          <p:cNvPr id="219" name="Shape 219"/>
          <p:cNvSpPr>
            <a:spLocks noGrp="1"/>
          </p:cNvSpPr>
          <p:nvPr>
            <p:ph type="pic" idx="2"/>
          </p:nvPr>
        </p:nvSpPr>
        <p:spPr>
          <a:xfrm>
            <a:off x="2402339" y="1312478"/>
            <a:ext cx="1756105" cy="417993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7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
        <p:nvSpPr>
          <p:cNvPr id="220" name="Shape 220"/>
          <p:cNvSpPr>
            <a:spLocks noGrp="1"/>
          </p:cNvSpPr>
          <p:nvPr>
            <p:ph type="pic" idx="3"/>
          </p:nvPr>
        </p:nvSpPr>
        <p:spPr>
          <a:xfrm>
            <a:off x="878190" y="1309282"/>
            <a:ext cx="1756105" cy="4179935"/>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750" b="0" i="0" u="none" strike="noStrike" cap="none">
                <a:solidFill>
                  <a:schemeClr val="dk1"/>
                </a:solidFill>
                <a:latin typeface="Montserrat"/>
                <a:ea typeface="Montserrat"/>
                <a:cs typeface="Montserrat"/>
                <a:sym typeface="Montserrat"/>
              </a:defRPr>
            </a:lvl1pPr>
            <a:lvl2pPr marL="342922"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5"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5"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1"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1143443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628814" y="365125"/>
            <a:ext cx="7886372" cy="1325563"/>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Montserrat"/>
              <a:buNone/>
              <a:defRPr sz="2251" b="0" i="0" u="none" strike="noStrike" cap="none">
                <a:solidFill>
                  <a:schemeClr val="dk1"/>
                </a:solidFill>
                <a:latin typeface="Montserrat"/>
                <a:ea typeface="Montserrat"/>
                <a:cs typeface="Montserrat"/>
                <a:sym typeface="Montserrat"/>
              </a:defRPr>
            </a:lvl1pPr>
            <a:lvl2pPr lvl="1" indent="0">
              <a:spcBef>
                <a:spcPts val="0"/>
              </a:spcBef>
              <a:buNone/>
              <a:defRPr sz="675"/>
            </a:lvl2pPr>
            <a:lvl3pPr lvl="2" indent="0">
              <a:spcBef>
                <a:spcPts val="0"/>
              </a:spcBef>
              <a:buNone/>
              <a:defRPr sz="675"/>
            </a:lvl3pPr>
            <a:lvl4pPr lvl="3" indent="0">
              <a:spcBef>
                <a:spcPts val="0"/>
              </a:spcBef>
              <a:buNone/>
              <a:defRPr sz="675"/>
            </a:lvl4pPr>
            <a:lvl5pPr lvl="4" indent="0">
              <a:spcBef>
                <a:spcPts val="0"/>
              </a:spcBef>
              <a:buNone/>
              <a:defRPr sz="675"/>
            </a:lvl5pPr>
            <a:lvl6pPr lvl="5" indent="0">
              <a:spcBef>
                <a:spcPts val="0"/>
              </a:spcBef>
              <a:buNone/>
              <a:defRPr sz="675"/>
            </a:lvl6pPr>
            <a:lvl7pPr lvl="6" indent="0">
              <a:spcBef>
                <a:spcPts val="0"/>
              </a:spcBef>
              <a:buNone/>
              <a:defRPr sz="675"/>
            </a:lvl7pPr>
            <a:lvl8pPr lvl="7" indent="0">
              <a:spcBef>
                <a:spcPts val="0"/>
              </a:spcBef>
              <a:buNone/>
              <a:defRPr sz="675"/>
            </a:lvl8pPr>
            <a:lvl9pPr lvl="8" indent="0">
              <a:spcBef>
                <a:spcPts val="0"/>
              </a:spcBef>
              <a:buNone/>
              <a:defRPr sz="675"/>
            </a:lvl9pPr>
          </a:lstStyle>
          <a:p>
            <a:endParaRPr/>
          </a:p>
        </p:txBody>
      </p:sp>
    </p:spTree>
    <p:extLst>
      <p:ext uri="{BB962C8B-B14F-4D97-AF65-F5344CB8AC3E}">
        <p14:creationId xmlns:p14="http://schemas.microsoft.com/office/powerpoint/2010/main" val="28181866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7_Portfolio Three">
    <p:spTree>
      <p:nvGrpSpPr>
        <p:cNvPr id="1" name="Shape 223"/>
        <p:cNvGrpSpPr/>
        <p:nvPr/>
      </p:nvGrpSpPr>
      <p:grpSpPr>
        <a:xfrm>
          <a:off x="0" y="0"/>
          <a:ext cx="0" cy="0"/>
          <a:chOff x="0" y="0"/>
          <a:chExt cx="0" cy="0"/>
        </a:xfrm>
      </p:grpSpPr>
      <p:sp>
        <p:nvSpPr>
          <p:cNvPr id="224" name="Shape 224"/>
          <p:cNvSpPr>
            <a:spLocks noGrp="1"/>
          </p:cNvSpPr>
          <p:nvPr>
            <p:ph type="pic" idx="2"/>
          </p:nvPr>
        </p:nvSpPr>
        <p:spPr>
          <a:xfrm>
            <a:off x="3209401" y="0"/>
            <a:ext cx="5934570" cy="6858000"/>
          </a:xfrm>
          <a:prstGeom prst="rect">
            <a:avLst/>
          </a:prstGeom>
          <a:solidFill>
            <a:srgbClr val="F2F2F2"/>
          </a:solid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500" b="0" i="0" u="none" strike="noStrike" cap="none">
                <a:solidFill>
                  <a:schemeClr val="dk1"/>
                </a:solidFill>
                <a:latin typeface="Montserrat"/>
                <a:ea typeface="Montserrat"/>
                <a:cs typeface="Montserrat"/>
                <a:sym typeface="Montserrat"/>
              </a:defRPr>
            </a:lvl1pPr>
            <a:lvl2pPr marL="342923"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6"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6"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2"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pic>
        <p:nvPicPr>
          <p:cNvPr id="225" name="Shape 225" descr="C:\Zhenya Cloud\Design\Freelance\Faz Nassiri\PCA\BG3.png"/>
          <p:cNvPicPr preferRelativeResize="0"/>
          <p:nvPr/>
        </p:nvPicPr>
        <p:blipFill rotWithShape="1">
          <a:blip r:embed="rId2">
            <a:alphaModFix/>
          </a:blip>
          <a:srcRect/>
          <a:stretch/>
        </p:blipFill>
        <p:spPr>
          <a:xfrm rot="5400000">
            <a:off x="-856580" y="856580"/>
            <a:ext cx="6858000" cy="5144840"/>
          </a:xfrm>
          <a:prstGeom prst="rect">
            <a:avLst/>
          </a:prstGeom>
          <a:noFill/>
          <a:ln>
            <a:noFill/>
          </a:ln>
        </p:spPr>
      </p:pic>
    </p:spTree>
    <p:extLst>
      <p:ext uri="{BB962C8B-B14F-4D97-AF65-F5344CB8AC3E}">
        <p14:creationId xmlns:p14="http://schemas.microsoft.com/office/powerpoint/2010/main" val="24642984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2_Default Slide">
    <p:spTree>
      <p:nvGrpSpPr>
        <p:cNvPr id="1" name="Shape 226"/>
        <p:cNvGrpSpPr/>
        <p:nvPr/>
      </p:nvGrpSpPr>
      <p:grpSpPr>
        <a:xfrm>
          <a:off x="0" y="0"/>
          <a:ext cx="0" cy="0"/>
          <a:chOff x="0" y="0"/>
          <a:chExt cx="0" cy="0"/>
        </a:xfrm>
      </p:grpSpPr>
      <p:sp>
        <p:nvSpPr>
          <p:cNvPr id="227" name="Shape 227"/>
          <p:cNvSpPr>
            <a:spLocks noGrp="1"/>
          </p:cNvSpPr>
          <p:nvPr>
            <p:ph type="pic" idx="2"/>
          </p:nvPr>
        </p:nvSpPr>
        <p:spPr>
          <a:xfrm>
            <a:off x="0" y="0"/>
            <a:ext cx="9144019" cy="6858000"/>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800" b="0" i="0" u="none" strike="noStrike" cap="none">
                <a:solidFill>
                  <a:schemeClr val="dk1"/>
                </a:solidFill>
                <a:latin typeface="Montserrat"/>
                <a:ea typeface="Montserrat"/>
                <a:cs typeface="Montserrat"/>
                <a:sym typeface="Montserrat"/>
              </a:defRPr>
            </a:lvl1pPr>
            <a:lvl2pPr marL="342923" marR="0" lvl="1" indent="-4695" algn="l" rtl="0">
              <a:lnSpc>
                <a:spcPct val="90000"/>
              </a:lnSpc>
              <a:spcBef>
                <a:spcPts val="375"/>
              </a:spcBef>
              <a:buClr>
                <a:schemeClr val="dk1"/>
              </a:buClr>
              <a:buFont typeface="Arial"/>
              <a:buNone/>
              <a:defRPr sz="1500" b="0" i="0" u="none" strike="noStrike" cap="none">
                <a:solidFill>
                  <a:schemeClr val="dk1"/>
                </a:solidFill>
                <a:latin typeface="Montserrat"/>
                <a:ea typeface="Montserrat"/>
                <a:cs typeface="Montserrat"/>
                <a:sym typeface="Montserrat"/>
              </a:defRPr>
            </a:lvl2pPr>
            <a:lvl3pPr marL="685846" marR="0" lvl="2" indent="-4626" algn="l" rtl="0">
              <a:lnSpc>
                <a:spcPct val="90000"/>
              </a:lnSpc>
              <a:spcBef>
                <a:spcPts val="375"/>
              </a:spcBef>
              <a:buClr>
                <a:schemeClr val="dk1"/>
              </a:buClr>
              <a:buFont typeface="Arial"/>
              <a:buNone/>
              <a:defRPr sz="1350" b="0" i="0" u="none" strike="noStrike" cap="none">
                <a:solidFill>
                  <a:schemeClr val="dk1"/>
                </a:solidFill>
                <a:latin typeface="Montserrat"/>
                <a:ea typeface="Montserrat"/>
                <a:cs typeface="Montserrat"/>
                <a:sym typeface="Montserrat"/>
              </a:defRPr>
            </a:lvl3pPr>
            <a:lvl4pPr marL="1028768" marR="0" lvl="3" indent="-4558"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4pPr>
            <a:lvl5pPr marL="1371691" marR="0" lvl="4" indent="-4489" algn="l" rtl="0">
              <a:lnSpc>
                <a:spcPct val="90000"/>
              </a:lnSpc>
              <a:spcBef>
                <a:spcPts val="375"/>
              </a:spcBef>
              <a:buClr>
                <a:schemeClr val="dk1"/>
              </a:buClr>
              <a:buFont typeface="Arial"/>
              <a:buNone/>
              <a:defRPr sz="1200" b="0" i="0" u="none" strike="noStrike" cap="none">
                <a:solidFill>
                  <a:schemeClr val="dk1"/>
                </a:solidFill>
                <a:latin typeface="Montserrat"/>
                <a:ea typeface="Montserrat"/>
                <a:cs typeface="Montserrat"/>
                <a:sym typeface="Montserrat"/>
              </a:defRPr>
            </a:lvl5pPr>
            <a:lvl6pPr marL="1886076" marR="0" lvl="5" indent="-90134"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6pPr>
            <a:lvl7pPr marL="2228998" marR="0" lvl="6" indent="-90066"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7pPr>
            <a:lvl8pPr marL="2571922" marR="0" lvl="7" indent="-89997"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8pPr>
            <a:lvl9pPr marL="2914844" marR="0" lvl="8" indent="-89928" algn="l" rtl="0">
              <a:lnSpc>
                <a:spcPct val="90000"/>
              </a:lnSpc>
              <a:spcBef>
                <a:spcPts val="375"/>
              </a:spcBef>
              <a:buClr>
                <a:schemeClr val="dk1"/>
              </a:buClr>
              <a:buSzPct val="10000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1493145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hart">
    <p:bg>
      <p:bgRef idx="1001">
        <a:schemeClr val="bg2"/>
      </p:bgRef>
    </p:bg>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457201"/>
            <a:ext cx="5448080" cy="1027974"/>
          </a:xfrm>
          <a:prstGeom prst="rect">
            <a:avLst/>
          </a:prstGeom>
        </p:spPr>
        <p:txBody>
          <a:bodyPr lIns="0" tIns="0" rIns="0" bIns="0">
            <a:spAutoFit/>
          </a:bodyPr>
          <a:lstStyle>
            <a:lvl1pPr marL="0" indent="0">
              <a:lnSpc>
                <a:spcPct val="82000"/>
              </a:lnSpc>
              <a:buNone/>
              <a:defRPr lang="en-US" sz="4000" b="0" i="0" baseline="0" smtClean="0">
                <a:solidFill>
                  <a:schemeClr val="tx2">
                    <a:lumMod val="75000"/>
                    <a:lumOff val="25000"/>
                  </a:schemeClr>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smtClean="0"/>
              <a:t>This slide has an important chart.</a:t>
            </a:r>
          </a:p>
        </p:txBody>
      </p:sp>
      <p:sp>
        <p:nvSpPr>
          <p:cNvPr id="10" name="Chart Placeholder 12"/>
          <p:cNvSpPr>
            <a:spLocks noGrp="1"/>
          </p:cNvSpPr>
          <p:nvPr>
            <p:ph type="chart" sz="quarter" idx="18"/>
          </p:nvPr>
        </p:nvSpPr>
        <p:spPr>
          <a:xfrm>
            <a:off x="463824" y="1830552"/>
            <a:ext cx="5439486" cy="3759601"/>
          </a:xfrm>
          <a:prstGeom prst="rect">
            <a:avLst/>
          </a:prstGeom>
        </p:spPr>
        <p:txBody>
          <a:bodyPr lIns="0" tIns="0" rIns="0" bIns="0">
            <a:normAutofit/>
          </a:bodyPr>
          <a:lstStyle>
            <a:lvl1pPr marL="0" indent="0">
              <a:buNone/>
              <a:defRPr sz="2000">
                <a:solidFill>
                  <a:srgbClr val="999999"/>
                </a:solidFill>
              </a:defRPr>
            </a:lvl1pPr>
          </a:lstStyle>
          <a:p>
            <a:endParaRPr lang="en-US" dirty="0"/>
          </a:p>
        </p:txBody>
      </p:sp>
      <p:sp>
        <p:nvSpPr>
          <p:cNvPr id="31" name="Date Placeholder 2"/>
          <p:cNvSpPr>
            <a:spLocks noGrp="1"/>
          </p:cNvSpPr>
          <p:nvPr>
            <p:ph type="dt" sz="half" idx="10"/>
          </p:nvPr>
        </p:nvSpPr>
        <p:spPr>
          <a:xfrm>
            <a:off x="7269372" y="6397840"/>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defRPr>
            </a:lvl1pPr>
          </a:lstStyle>
          <a:p>
            <a:fld id="{FF639825-731B-5D47-806A-2D6215B4DDB1}" type="datetime1">
              <a:rPr lang="en-US" smtClean="0"/>
              <a:pPr/>
              <a:t>5/24/2019</a:t>
            </a:fld>
            <a:endParaRPr lang="en-US" dirty="0"/>
          </a:p>
        </p:txBody>
      </p:sp>
      <p:sp>
        <p:nvSpPr>
          <p:cNvPr id="32" name="Slide Number Placeholder 6"/>
          <p:cNvSpPr>
            <a:spLocks noGrp="1"/>
          </p:cNvSpPr>
          <p:nvPr>
            <p:ph type="sldNum" sz="quarter" idx="12"/>
          </p:nvPr>
        </p:nvSpPr>
        <p:spPr>
          <a:xfrm>
            <a:off x="8600685" y="6397840"/>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cs typeface="Arial"/>
              </a:defRPr>
            </a:lvl1pPr>
          </a:lstStyle>
          <a:p>
            <a:fld id="{0FE39AC3-0E75-AD46-AE71-AE18BB921AE3}" type="slidenum">
              <a:rPr lang="en-US" smtClean="0"/>
              <a:pPr/>
              <a:t>‹#›</a:t>
            </a:fld>
            <a:endParaRPr lang="en-US" dirty="0"/>
          </a:p>
        </p:txBody>
      </p:sp>
      <p:cxnSp>
        <p:nvCxnSpPr>
          <p:cNvPr id="33" name="Straight Connector 32"/>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89198160"/>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0DC27E-742A-2E4C-A0FD-DBAC2765A997}" type="datetimeFigureOut">
              <a:rPr lang="en-US" smtClean="0">
                <a:solidFill>
                  <a:prstClr val="black">
                    <a:tint val="75000"/>
                  </a:prstClr>
                </a:solidFill>
              </a:rPr>
              <a:pPr/>
              <a:t>5/24/2019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468EA2-187E-BF44-B9B3-38204C4E96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2832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0DC27E-742A-2E4C-A0FD-DBAC2765A997}" type="datetimeFigureOut">
              <a:rPr lang="en-US" smtClean="0">
                <a:solidFill>
                  <a:prstClr val="black">
                    <a:tint val="75000"/>
                  </a:prstClr>
                </a:solidFill>
              </a:rPr>
              <a:pPr/>
              <a:t>5/24/2019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468EA2-187E-BF44-B9B3-38204C4E96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529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p:bg>
      <p:bgRef idx="1001">
        <a:schemeClr val="bg2"/>
      </p:bgRef>
    </p:bg>
    <p:spTree>
      <p:nvGrpSpPr>
        <p:cNvPr id="1" name=""/>
        <p:cNvGrpSpPr/>
        <p:nvPr/>
      </p:nvGrpSpPr>
      <p:grpSpPr>
        <a:xfrm>
          <a:off x="0" y="0"/>
          <a:ext cx="0" cy="0"/>
          <a:chOff x="0" y="0"/>
          <a:chExt cx="0" cy="0"/>
        </a:xfrm>
      </p:grpSpPr>
      <p:sp>
        <p:nvSpPr>
          <p:cNvPr id="17" name="Content Placeholder 5"/>
          <p:cNvSpPr>
            <a:spLocks noGrp="1"/>
          </p:cNvSpPr>
          <p:nvPr>
            <p:ph sz="quarter" idx="13" hasCustomPrompt="1"/>
          </p:nvPr>
        </p:nvSpPr>
        <p:spPr>
          <a:xfrm>
            <a:off x="454881" y="457202"/>
            <a:ext cx="5448080" cy="1027974"/>
          </a:xfrm>
          <a:prstGeom prst="rect">
            <a:avLst/>
          </a:prstGeom>
        </p:spPr>
        <p:txBody>
          <a:bodyPr lIns="0" tIns="0" rIns="0" bIns="0">
            <a:spAutoFit/>
          </a:bodyPr>
          <a:lstStyle>
            <a:lvl1pPr marL="0" indent="0">
              <a:lnSpc>
                <a:spcPct val="82000"/>
              </a:lnSpc>
              <a:buNone/>
              <a:defRPr lang="en-US" sz="4000" b="0" i="0" baseline="0" smtClean="0">
                <a:solidFill>
                  <a:schemeClr val="tx2">
                    <a:lumMod val="75000"/>
                    <a:lumOff val="25000"/>
                  </a:schemeClr>
                </a:solidFill>
                <a:latin typeface="Arial"/>
                <a:cs typeface="Arial"/>
              </a:defRPr>
            </a:lvl1pPr>
            <a:lvl2pPr>
              <a:defRPr sz="2000">
                <a:solidFill>
                  <a:srgbClr val="0F7FC5"/>
                </a:solidFill>
              </a:defRPr>
            </a:lvl2pPr>
            <a:lvl3pPr>
              <a:defRPr sz="1800">
                <a:solidFill>
                  <a:srgbClr val="0F7FC5"/>
                </a:solidFill>
              </a:defRPr>
            </a:lvl3pPr>
            <a:lvl4pPr>
              <a:defRPr sz="1600">
                <a:solidFill>
                  <a:srgbClr val="0F7FC5"/>
                </a:solidFill>
              </a:defRPr>
            </a:lvl4pPr>
            <a:lvl5pPr>
              <a:defRPr sz="1600">
                <a:solidFill>
                  <a:srgbClr val="0F7FC5"/>
                </a:solidFill>
              </a:defRPr>
            </a:lvl5pPr>
            <a:lvl6pPr>
              <a:defRPr sz="1600"/>
            </a:lvl6pPr>
            <a:lvl7pPr>
              <a:defRPr sz="1600"/>
            </a:lvl7pPr>
            <a:lvl8pPr>
              <a:defRPr sz="1600"/>
            </a:lvl8pPr>
            <a:lvl9pPr>
              <a:defRPr sz="1600"/>
            </a:lvl9pPr>
          </a:lstStyle>
          <a:p>
            <a:pPr lvl="0"/>
            <a:r>
              <a:rPr lang="en-US" dirty="0" smtClean="0"/>
              <a:t>This slide has an interesting photo.</a:t>
            </a:r>
          </a:p>
        </p:txBody>
      </p:sp>
      <p:sp>
        <p:nvSpPr>
          <p:cNvPr id="14" name="Picture Placeholder 6"/>
          <p:cNvSpPr>
            <a:spLocks noGrp="1"/>
          </p:cNvSpPr>
          <p:nvPr>
            <p:ph type="pic" sz="quarter" idx="19"/>
          </p:nvPr>
        </p:nvSpPr>
        <p:spPr>
          <a:xfrm>
            <a:off x="463125" y="1821793"/>
            <a:ext cx="5439836" cy="3768360"/>
          </a:xfrm>
          <a:prstGeom prst="rect">
            <a:avLst/>
          </a:prstGeom>
        </p:spPr>
        <p:txBody>
          <a:bodyPr lIns="0" tIns="0" rIns="0" bIns="0">
            <a:normAutofit/>
          </a:bodyPr>
          <a:lstStyle>
            <a:lvl1pPr marL="0" indent="0">
              <a:buFontTx/>
              <a:buNone/>
              <a:defRPr sz="2000" b="0" i="0" baseline="0">
                <a:solidFill>
                  <a:schemeClr val="tx2">
                    <a:lumMod val="50000"/>
                    <a:lumOff val="50000"/>
                  </a:schemeClr>
                </a:solidFill>
              </a:defRPr>
            </a:lvl1pPr>
          </a:lstStyle>
          <a:p>
            <a:endParaRPr lang="en-US" dirty="0"/>
          </a:p>
        </p:txBody>
      </p:sp>
      <p:sp>
        <p:nvSpPr>
          <p:cNvPr id="27" name="Date Placeholder 2"/>
          <p:cNvSpPr>
            <a:spLocks noGrp="1"/>
          </p:cNvSpPr>
          <p:nvPr>
            <p:ph type="dt" sz="half" idx="10"/>
          </p:nvPr>
        </p:nvSpPr>
        <p:spPr>
          <a:xfrm>
            <a:off x="7269372" y="6397840"/>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cs typeface="Arial"/>
              </a:defRPr>
            </a:lvl1pPr>
          </a:lstStyle>
          <a:p>
            <a:fld id="{FF639825-731B-5D47-806A-2D6215B4DDB1}" type="datetime1">
              <a:rPr lang="en-US" smtClean="0"/>
              <a:pPr/>
              <a:t>5/24/2019</a:t>
            </a:fld>
            <a:endParaRPr lang="en-US" dirty="0"/>
          </a:p>
        </p:txBody>
      </p:sp>
      <p:sp>
        <p:nvSpPr>
          <p:cNvPr id="28" name="Slide Number Placeholder 6"/>
          <p:cNvSpPr>
            <a:spLocks noGrp="1"/>
          </p:cNvSpPr>
          <p:nvPr>
            <p:ph type="sldNum" sz="quarter" idx="12"/>
          </p:nvPr>
        </p:nvSpPr>
        <p:spPr>
          <a:xfrm>
            <a:off x="8600685" y="6397840"/>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cs typeface="Arial"/>
              </a:defRPr>
            </a:lvl1pPr>
          </a:lstStyle>
          <a:p>
            <a:fld id="{0FE39AC3-0E75-AD46-AE71-AE18BB921AE3}" type="slidenum">
              <a:rPr lang="en-US" smtClean="0"/>
              <a:pPr/>
              <a:t>‹#›</a:t>
            </a:fld>
            <a:endParaRPr lang="en-US" dirty="0"/>
          </a:p>
        </p:txBody>
      </p:sp>
      <p:cxnSp>
        <p:nvCxnSpPr>
          <p:cNvPr id="29" name="Straight Connector 28"/>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3588632705"/>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0DC27E-742A-2E4C-A0FD-DBAC2765A997}" type="datetimeFigureOut">
              <a:rPr lang="en-US" smtClean="0">
                <a:solidFill>
                  <a:prstClr val="black">
                    <a:tint val="75000"/>
                  </a:prstClr>
                </a:solidFill>
              </a:rPr>
              <a:pPr/>
              <a:t>5/24/2019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468EA2-187E-BF44-B9B3-38204C4E96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800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0DC27E-742A-2E4C-A0FD-DBAC2765A997}" type="datetimeFigureOut">
              <a:rPr lang="en-US" smtClean="0">
                <a:solidFill>
                  <a:prstClr val="black">
                    <a:tint val="75000"/>
                  </a:prstClr>
                </a:solidFill>
              </a:rPr>
              <a:pPr/>
              <a:t>5/24/2019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468EA2-187E-BF44-B9B3-38204C4E96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8191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0DC27E-742A-2E4C-A0FD-DBAC2765A997}" type="datetimeFigureOut">
              <a:rPr lang="en-US" smtClean="0">
                <a:solidFill>
                  <a:prstClr val="black">
                    <a:tint val="75000"/>
                  </a:prstClr>
                </a:solidFill>
              </a:rPr>
              <a:pPr/>
              <a:t>5/24/2019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2468EA2-187E-BF44-B9B3-38204C4E96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5422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0DC27E-742A-2E4C-A0FD-DBAC2765A997}" type="datetimeFigureOut">
              <a:rPr lang="en-US" smtClean="0">
                <a:solidFill>
                  <a:prstClr val="black">
                    <a:tint val="75000"/>
                  </a:prstClr>
                </a:solidFill>
              </a:rPr>
              <a:pPr/>
              <a:t>5/24/2019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2468EA2-187E-BF44-B9B3-38204C4E96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45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0DC27E-742A-2E4C-A0FD-DBAC2765A997}" type="datetimeFigureOut">
              <a:rPr lang="en-US" smtClean="0">
                <a:solidFill>
                  <a:prstClr val="black">
                    <a:tint val="75000"/>
                  </a:prstClr>
                </a:solidFill>
              </a:rPr>
              <a:pPr/>
              <a:t>5/24/2019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468EA2-187E-BF44-B9B3-38204C4E96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3075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0DC27E-742A-2E4C-A0FD-DBAC2765A997}" type="datetimeFigureOut">
              <a:rPr lang="en-US" smtClean="0">
                <a:solidFill>
                  <a:prstClr val="black">
                    <a:tint val="75000"/>
                  </a:prstClr>
                </a:solidFill>
              </a:rPr>
              <a:pPr/>
              <a:t>5/24/2019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468EA2-187E-BF44-B9B3-38204C4E96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487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0DC27E-742A-2E4C-A0FD-DBAC2765A997}" type="datetimeFigureOut">
              <a:rPr lang="en-US" smtClean="0">
                <a:solidFill>
                  <a:prstClr val="black">
                    <a:tint val="75000"/>
                  </a:prstClr>
                </a:solidFill>
              </a:rPr>
              <a:pPr/>
              <a:t>5/24/2019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468EA2-187E-BF44-B9B3-38204C4E96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8860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0DC27E-742A-2E4C-A0FD-DBAC2765A997}" type="datetimeFigureOut">
              <a:rPr lang="en-US" smtClean="0">
                <a:solidFill>
                  <a:prstClr val="black">
                    <a:tint val="75000"/>
                  </a:prstClr>
                </a:solidFill>
              </a:rPr>
              <a:pPr/>
              <a:t>5/24/2019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468EA2-187E-BF44-B9B3-38204C4E96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6474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0DC27E-742A-2E4C-A0FD-DBAC2765A997}" type="datetimeFigureOut">
              <a:rPr lang="en-US" smtClean="0">
                <a:solidFill>
                  <a:prstClr val="black">
                    <a:tint val="75000"/>
                  </a:prstClr>
                </a:solidFill>
              </a:rPr>
              <a:pPr/>
              <a:t>5/24/2019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468EA2-187E-BF44-B9B3-38204C4E96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3286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7D6AD9-DEDB-064F-9244-7CC29AFD564D}" type="datetimeFigureOut">
              <a:rPr lang="en-US" smtClean="0">
                <a:solidFill>
                  <a:prstClr val="black">
                    <a:tint val="75000"/>
                  </a:prstClr>
                </a:solidFill>
                <a:latin typeface="Calibri"/>
              </a:rPr>
              <a:pPr/>
              <a:t>5/24/2019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F434322-1B7B-424D-A2DA-BE855C2D14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8076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
    <p:bg>
      <p:bgRef idx="1001">
        <a:schemeClr val="bg2"/>
      </p:bgRef>
    </p:bg>
    <p:spTree>
      <p:nvGrpSpPr>
        <p:cNvPr id="1" name=""/>
        <p:cNvGrpSpPr/>
        <p:nvPr/>
      </p:nvGrpSpPr>
      <p:grpSpPr>
        <a:xfrm>
          <a:off x="0" y="0"/>
          <a:ext cx="0" cy="0"/>
          <a:chOff x="0" y="0"/>
          <a:chExt cx="0" cy="0"/>
        </a:xfrm>
      </p:grpSpPr>
      <p:sp>
        <p:nvSpPr>
          <p:cNvPr id="16" name="Content Placeholder 2"/>
          <p:cNvSpPr>
            <a:spLocks noGrp="1"/>
          </p:cNvSpPr>
          <p:nvPr>
            <p:ph idx="1" hasCustomPrompt="1"/>
          </p:nvPr>
        </p:nvSpPr>
        <p:spPr>
          <a:xfrm>
            <a:off x="457199" y="457200"/>
            <a:ext cx="5489903" cy="4873129"/>
          </a:xfrm>
          <a:prstGeom prst="rect">
            <a:avLst/>
          </a:prstGeom>
        </p:spPr>
        <p:txBody>
          <a:bodyPr lIns="0" tIns="0" rIns="0" bIns="0">
            <a:spAutoFit/>
          </a:bodyPr>
          <a:lstStyle>
            <a:lvl1pPr marL="0" indent="0">
              <a:spcBef>
                <a:spcPts val="2200"/>
              </a:spcBef>
              <a:spcAft>
                <a:spcPts val="0"/>
              </a:spcAft>
              <a:buNone/>
              <a:defRPr sz="2800" b="0" i="0">
                <a:solidFill>
                  <a:srgbClr val="0F7FC5"/>
                </a:solidFill>
                <a:latin typeface="Arial"/>
                <a:cs typeface="Arial"/>
              </a:defRPr>
            </a:lvl1pPr>
            <a:lvl2pPr marL="287338" marR="0" indent="-285750" algn="l" defTabSz="457200" rtl="0" eaLnBrk="1" fontAlgn="auto" latinLnBrk="0" hangingPunct="1">
              <a:lnSpc>
                <a:spcPct val="100000"/>
              </a:lnSpc>
              <a:spcBef>
                <a:spcPts val="0"/>
              </a:spcBef>
              <a:spcAft>
                <a:spcPts val="0"/>
              </a:spcAft>
              <a:buClrTx/>
              <a:buSzTx/>
              <a:buFont typeface="Arial"/>
              <a:buChar char="•"/>
              <a:tabLst/>
              <a:defRPr sz="2800">
                <a:solidFill>
                  <a:schemeClr val="tx2">
                    <a:lumMod val="75000"/>
                    <a:lumOff val="25000"/>
                  </a:schemeClr>
                </a:solidFill>
              </a:defRPr>
            </a:lvl2pPr>
            <a:lvl3pPr>
              <a:defRPr sz="2000">
                <a:solidFill>
                  <a:schemeClr val="bg2">
                    <a:lumMod val="75000"/>
                    <a:lumOff val="25000"/>
                  </a:schemeClr>
                </a:solidFill>
              </a:defRPr>
            </a:lvl3pPr>
            <a:lvl4pPr>
              <a:defRPr sz="2000">
                <a:solidFill>
                  <a:schemeClr val="bg2">
                    <a:lumMod val="75000"/>
                    <a:lumOff val="25000"/>
                  </a:schemeClr>
                </a:solidFill>
              </a:defRPr>
            </a:lvl4pPr>
            <a:lvl5pPr>
              <a:defRPr sz="2000">
                <a:solidFill>
                  <a:schemeClr val="bg2">
                    <a:lumMod val="75000"/>
                    <a:lumOff val="25000"/>
                  </a:schemeClr>
                </a:solidFill>
              </a:defRPr>
            </a:lvl5pPr>
          </a:lstStyle>
          <a:p>
            <a:pPr lvl="0"/>
            <a:r>
              <a:rPr lang="en-US" dirty="0" smtClean="0"/>
              <a:t>Item 1</a:t>
            </a:r>
            <a:endParaRPr lang="en-US" dirty="0"/>
          </a:p>
          <a:p>
            <a:pPr lvl="1"/>
            <a:r>
              <a:rPr lang="en-US" dirty="0" smtClean="0"/>
              <a:t>Bullet</a:t>
            </a:r>
          </a:p>
          <a:p>
            <a:pPr lvl="1"/>
            <a:r>
              <a:rPr lang="en-US" dirty="0" smtClean="0"/>
              <a:t>Bullet</a:t>
            </a:r>
          </a:p>
          <a:p>
            <a:pPr lvl="0"/>
            <a:r>
              <a:rPr lang="en-US" dirty="0" smtClean="0"/>
              <a:t>Item 2</a:t>
            </a:r>
          </a:p>
          <a:p>
            <a:pPr lvl="1"/>
            <a:r>
              <a:rPr lang="en-US" dirty="0" smtClean="0"/>
              <a:t>Bullet</a:t>
            </a:r>
          </a:p>
          <a:p>
            <a:pPr lvl="1"/>
            <a:r>
              <a:rPr lang="en-US" dirty="0" smtClean="0"/>
              <a:t>Bullet</a:t>
            </a:r>
          </a:p>
          <a:p>
            <a:pPr lvl="0"/>
            <a:r>
              <a:rPr lang="en-US" dirty="0" smtClean="0"/>
              <a:t>Item 3</a:t>
            </a:r>
          </a:p>
          <a:p>
            <a:pPr lvl="1"/>
            <a:r>
              <a:rPr lang="en-US" dirty="0" smtClean="0"/>
              <a:t>Bullet</a:t>
            </a:r>
          </a:p>
          <a:p>
            <a:pPr lvl="1"/>
            <a:r>
              <a:rPr lang="en-US" dirty="0" smtClean="0"/>
              <a:t>Bullet</a:t>
            </a:r>
          </a:p>
          <a:p>
            <a:pPr lvl="1"/>
            <a:endParaRPr lang="en-US" dirty="0" smtClean="0"/>
          </a:p>
        </p:txBody>
      </p:sp>
      <p:sp>
        <p:nvSpPr>
          <p:cNvPr id="25" name="Date Placeholder 2"/>
          <p:cNvSpPr>
            <a:spLocks noGrp="1"/>
          </p:cNvSpPr>
          <p:nvPr>
            <p:ph type="dt" sz="half" idx="10"/>
          </p:nvPr>
        </p:nvSpPr>
        <p:spPr>
          <a:xfrm>
            <a:off x="7269372" y="6397840"/>
            <a:ext cx="1093077" cy="138499"/>
          </a:xfrm>
          <a:prstGeom prst="rect">
            <a:avLst/>
          </a:prstGeom>
        </p:spPr>
        <p:txBody>
          <a:bodyPr lIns="0" tIns="0" rIns="0" bIns="0" anchor="t" anchorCtr="0">
            <a:spAutoFit/>
          </a:bodyPr>
          <a:lstStyle>
            <a:lvl1pPr algn="r">
              <a:defRPr sz="900">
                <a:solidFill>
                  <a:schemeClr val="bg2">
                    <a:lumMod val="50000"/>
                  </a:schemeClr>
                </a:solidFill>
                <a:latin typeface="Arial"/>
                <a:cs typeface="Arial"/>
              </a:defRPr>
            </a:lvl1pPr>
          </a:lstStyle>
          <a:p>
            <a:fld id="{FF639825-731B-5D47-806A-2D6215B4DDB1}" type="datetime1">
              <a:rPr lang="en-US" smtClean="0"/>
              <a:pPr/>
              <a:t>5/24/2019</a:t>
            </a:fld>
            <a:endParaRPr lang="en-US" dirty="0"/>
          </a:p>
        </p:txBody>
      </p:sp>
      <p:sp>
        <p:nvSpPr>
          <p:cNvPr id="26" name="Slide Number Placeholder 6"/>
          <p:cNvSpPr>
            <a:spLocks noGrp="1"/>
          </p:cNvSpPr>
          <p:nvPr>
            <p:ph type="sldNum" sz="quarter" idx="12"/>
          </p:nvPr>
        </p:nvSpPr>
        <p:spPr>
          <a:xfrm>
            <a:off x="8600685" y="6397840"/>
            <a:ext cx="273340" cy="138499"/>
          </a:xfrm>
          <a:prstGeom prst="rect">
            <a:avLst/>
          </a:prstGeom>
        </p:spPr>
        <p:txBody>
          <a:bodyPr wrap="square" lIns="0" tIns="0" rIns="0" bIns="0" anchor="t" anchorCtr="0">
            <a:spAutoFit/>
          </a:bodyPr>
          <a:lstStyle>
            <a:lvl1pPr>
              <a:defRPr sz="900" baseline="0">
                <a:solidFill>
                  <a:schemeClr val="bg2">
                    <a:lumMod val="50000"/>
                  </a:schemeClr>
                </a:solidFill>
                <a:latin typeface="Arial"/>
                <a:cs typeface="Arial"/>
              </a:defRPr>
            </a:lvl1pPr>
          </a:lstStyle>
          <a:p>
            <a:fld id="{0FE39AC3-0E75-AD46-AE71-AE18BB921AE3}" type="slidenum">
              <a:rPr lang="en-US" smtClean="0"/>
              <a:pPr/>
              <a:t>‹#›</a:t>
            </a:fld>
            <a:endParaRPr lang="en-US" dirty="0"/>
          </a:p>
        </p:txBody>
      </p:sp>
      <p:cxnSp>
        <p:nvCxnSpPr>
          <p:cNvPr id="27" name="Straight Connector 26"/>
          <p:cNvCxnSpPr/>
          <p:nvPr userDrawn="1"/>
        </p:nvCxnSpPr>
        <p:spPr>
          <a:xfrm rot="5400000" flipH="1" flipV="1">
            <a:off x="8418133" y="6467769"/>
            <a:ext cx="136525" cy="1588"/>
          </a:xfrm>
          <a:prstGeom prst="line">
            <a:avLst/>
          </a:prstGeom>
          <a:ln w="9525" cap="flat" cmpd="sng" algn="ctr">
            <a:solidFill>
              <a:schemeClr val="bg2">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57200" y="6143568"/>
            <a:ext cx="8196317" cy="0"/>
          </a:xfrm>
          <a:prstGeom prst="line">
            <a:avLst/>
          </a:prstGeom>
          <a:ln w="19050" cmpd="sng">
            <a:solidFill>
              <a:srgbClr val="0F7FC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4960" y="6318643"/>
            <a:ext cx="571500" cy="279400"/>
          </a:xfrm>
          <a:prstGeom prst="rect">
            <a:avLst/>
          </a:prstGeom>
        </p:spPr>
      </p:pic>
    </p:spTree>
    <p:extLst>
      <p:ext uri="{BB962C8B-B14F-4D97-AF65-F5344CB8AC3E}">
        <p14:creationId xmlns:p14="http://schemas.microsoft.com/office/powerpoint/2010/main" val="2569693773"/>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D6AD9-DEDB-064F-9244-7CC29AFD564D}" type="datetimeFigureOut">
              <a:rPr lang="en-US" smtClean="0">
                <a:solidFill>
                  <a:prstClr val="black">
                    <a:tint val="75000"/>
                  </a:prstClr>
                </a:solidFill>
                <a:latin typeface="Calibri"/>
              </a:rPr>
              <a:pPr/>
              <a:t>5/24/2019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F434322-1B7B-424D-A2DA-BE855C2D14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32679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7D6AD9-DEDB-064F-9244-7CC29AFD564D}" type="datetimeFigureOut">
              <a:rPr lang="en-US" smtClean="0">
                <a:solidFill>
                  <a:prstClr val="black">
                    <a:tint val="75000"/>
                  </a:prstClr>
                </a:solidFill>
                <a:latin typeface="Calibri"/>
              </a:rPr>
              <a:pPr/>
              <a:t>5/24/2019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F434322-1B7B-424D-A2DA-BE855C2D14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44059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7D6AD9-DEDB-064F-9244-7CC29AFD564D}" type="datetimeFigureOut">
              <a:rPr lang="en-US" smtClean="0">
                <a:solidFill>
                  <a:prstClr val="black">
                    <a:tint val="75000"/>
                  </a:prstClr>
                </a:solidFill>
                <a:latin typeface="Calibri"/>
              </a:rPr>
              <a:pPr/>
              <a:t>5/24/2019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F434322-1B7B-424D-A2DA-BE855C2D14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21410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7D6AD9-DEDB-064F-9244-7CC29AFD564D}" type="datetimeFigureOut">
              <a:rPr lang="en-US" smtClean="0">
                <a:solidFill>
                  <a:prstClr val="black">
                    <a:tint val="75000"/>
                  </a:prstClr>
                </a:solidFill>
                <a:latin typeface="Calibri"/>
              </a:rPr>
              <a:pPr/>
              <a:t>5/24/2019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F434322-1B7B-424D-A2DA-BE855C2D14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17838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7D6AD9-DEDB-064F-9244-7CC29AFD564D}" type="datetimeFigureOut">
              <a:rPr lang="en-US" smtClean="0">
                <a:solidFill>
                  <a:prstClr val="black">
                    <a:tint val="75000"/>
                  </a:prstClr>
                </a:solidFill>
                <a:latin typeface="Calibri"/>
              </a:rPr>
              <a:pPr/>
              <a:t>5/24/2019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F434322-1B7B-424D-A2DA-BE855C2D14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91358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7D6AD9-DEDB-064F-9244-7CC29AFD564D}" type="datetimeFigureOut">
              <a:rPr lang="en-US" smtClean="0">
                <a:solidFill>
                  <a:prstClr val="black">
                    <a:tint val="75000"/>
                  </a:prstClr>
                </a:solidFill>
                <a:latin typeface="Calibri"/>
              </a:rPr>
              <a:pPr/>
              <a:t>5/24/2019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F434322-1B7B-424D-A2DA-BE855C2D14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12333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77D6AD9-DEDB-064F-9244-7CC29AFD564D}" type="datetimeFigureOut">
              <a:rPr lang="en-US" smtClean="0">
                <a:solidFill>
                  <a:prstClr val="black">
                    <a:tint val="75000"/>
                  </a:prstClr>
                </a:solidFill>
                <a:latin typeface="Calibri"/>
              </a:rPr>
              <a:pPr/>
              <a:t>5/24/2019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F434322-1B7B-424D-A2DA-BE855C2D14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66580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77D6AD9-DEDB-064F-9244-7CC29AFD564D}" type="datetimeFigureOut">
              <a:rPr lang="en-US" smtClean="0">
                <a:solidFill>
                  <a:prstClr val="black">
                    <a:tint val="75000"/>
                  </a:prstClr>
                </a:solidFill>
                <a:latin typeface="Calibri"/>
              </a:rPr>
              <a:pPr/>
              <a:t>5/24/2019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F434322-1B7B-424D-A2DA-BE855C2D14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82069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D6AD9-DEDB-064F-9244-7CC29AFD564D}" type="datetimeFigureOut">
              <a:rPr lang="en-US" smtClean="0">
                <a:solidFill>
                  <a:prstClr val="black">
                    <a:tint val="75000"/>
                  </a:prstClr>
                </a:solidFill>
                <a:latin typeface="Calibri"/>
              </a:rPr>
              <a:pPr/>
              <a:t>5/24/2019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F434322-1B7B-424D-A2DA-BE855C2D14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52667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D6AD9-DEDB-064F-9244-7CC29AFD564D}" type="datetimeFigureOut">
              <a:rPr lang="en-US" smtClean="0">
                <a:solidFill>
                  <a:prstClr val="black">
                    <a:tint val="75000"/>
                  </a:prstClr>
                </a:solidFill>
                <a:latin typeface="Calibri"/>
              </a:rPr>
              <a:pPr/>
              <a:t>5/24/2019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F434322-1B7B-424D-A2DA-BE855C2D145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9158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55" Type="http://schemas.openxmlformats.org/officeDocument/2006/relationships/slideLayout" Target="../slideLayouts/slideLayout71.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62"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8" Type="http://schemas.openxmlformats.org/officeDocument/2006/relationships/slideLayout" Target="../slideLayouts/slideLayout74.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57" Type="http://schemas.openxmlformats.org/officeDocument/2006/relationships/slideLayout" Target="../slideLayouts/slideLayout73.xml"/><Relationship Id="rId61" Type="http://schemas.openxmlformats.org/officeDocument/2006/relationships/slideLayout" Target="../slideLayouts/slideLayout77.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 Id="rId60" Type="http://schemas.openxmlformats.org/officeDocument/2006/relationships/slideLayout" Target="../slideLayouts/slideLayout7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slideLayout" Target="../slideLayouts/slideLayout72.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59"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3.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4.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5.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6" Type="http://schemas.openxmlformats.org/officeDocument/2006/relationships/image" Target="../media/image4.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heme" Target="../theme/theme6.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457200"/>
            <a:ext cx="8229600" cy="661720"/>
          </a:xfrm>
          <a:prstGeom prst="rect">
            <a:avLst/>
          </a:prstGeom>
        </p:spPr>
        <p:txBody>
          <a:bodyPr vert="horz" lIns="0" tIns="0" rIns="91440" bIns="45720" rtlCol="0" anchor="t" anchorCtr="0">
            <a:spAutoFit/>
          </a:bodyPr>
          <a:lstStyle/>
          <a:p>
            <a:r>
              <a:rPr lang="en-US" dirty="0"/>
              <a:t>Click to edit Master title </a:t>
            </a:r>
            <a:r>
              <a:rPr lang="en-US" dirty="0" smtClean="0"/>
              <a:t>style</a:t>
            </a:r>
            <a:endParaRPr lang="en-US" dirty="0"/>
          </a:p>
        </p:txBody>
      </p:sp>
      <p:sp>
        <p:nvSpPr>
          <p:cNvPr id="8" name="Text Placeholder 2"/>
          <p:cNvSpPr>
            <a:spLocks noGrp="1"/>
          </p:cNvSpPr>
          <p:nvPr>
            <p:ph type="body" idx="1"/>
          </p:nvPr>
        </p:nvSpPr>
        <p:spPr>
          <a:xfrm>
            <a:off x="457200" y="2167128"/>
            <a:ext cx="8229600" cy="3621197"/>
          </a:xfrm>
          <a:prstGeom prst="rect">
            <a:avLst/>
          </a:prstGeom>
        </p:spPr>
        <p:txBody>
          <a:bodyPr vert="horz" lIns="0" tIns="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1" tx1="lt1" bg2="dk2" tx2="lt2" accent1="accent1" accent2="accent2" accent3="accent3" accent4="accent4" accent5="accent5" accent6="accent6" hlink="hlink" folHlink="folHlink"/>
  <p:sldLayoutIdLst>
    <p:sldLayoutId id="2147483649" r:id="rId1"/>
    <p:sldLayoutId id="2147483676" r:id="rId2"/>
    <p:sldLayoutId id="2147483654" r:id="rId3"/>
    <p:sldLayoutId id="2147483669" r:id="rId4"/>
    <p:sldLayoutId id="2147483670" r:id="rId5"/>
    <p:sldLayoutId id="2147483677" r:id="rId6"/>
    <p:sldLayoutId id="2147483675" r:id="rId7"/>
    <p:sldLayoutId id="2147483674" r:id="rId8"/>
    <p:sldLayoutId id="2147483673" r:id="rId9"/>
    <p:sldLayoutId id="2147483672" r:id="rId10"/>
    <p:sldLayoutId id="2147483671" r:id="rId11"/>
    <p:sldLayoutId id="2147483664" r:id="rId12"/>
    <p:sldLayoutId id="2147483796" r:id="rId13"/>
    <p:sldLayoutId id="2147483822" r:id="rId14"/>
    <p:sldLayoutId id="2147483823" r:id="rId15"/>
    <p:sldLayoutId id="2147483837" r:id="rId16"/>
  </p:sldLayoutIdLst>
  <p:hf hdr="0" ftr="0"/>
  <p:txStyles>
    <p:title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p:titleStyle>
    <p:bodyStyle>
      <a:lvl1pPr marL="342900" indent="-342900" algn="l" defTabSz="457200" rtl="0" eaLnBrk="1" latinLnBrk="0" hangingPunct="1">
        <a:spcBef>
          <a:spcPct val="20000"/>
        </a:spcBef>
        <a:buFont typeface="Arial"/>
        <a:buChar char="•"/>
        <a:defRPr sz="2000" b="0" i="0" kern="1200">
          <a:solidFill>
            <a:srgbClr val="666666"/>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rgbClr val="666666"/>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66666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4800" b="0" i="0" u="none" strike="noStrike" cap="none">
                <a:solidFill>
                  <a:schemeClr val="dk1"/>
                </a:solidFill>
                <a:latin typeface="Montserrat"/>
                <a:ea typeface="Montserrat"/>
                <a:cs typeface="Montserrat"/>
                <a:sym typeface="Montserrat"/>
              </a:defRPr>
            </a:lvl1pPr>
            <a:lvl2pPr marL="914216" marR="0" lvl="1" indent="-12516" algn="l" rtl="0">
              <a:lnSpc>
                <a:spcPct val="90000"/>
              </a:lnSpc>
              <a:spcBef>
                <a:spcPts val="1000"/>
              </a:spcBef>
              <a:buClr>
                <a:schemeClr val="dk1"/>
              </a:buClr>
              <a:buFont typeface="Arial"/>
              <a:buNone/>
              <a:defRPr sz="4000" b="0" i="0" u="none" strike="noStrike" cap="none">
                <a:solidFill>
                  <a:schemeClr val="dk1"/>
                </a:solidFill>
                <a:latin typeface="Montserrat"/>
                <a:ea typeface="Montserrat"/>
                <a:cs typeface="Montserrat"/>
                <a:sym typeface="Montserrat"/>
              </a:defRPr>
            </a:lvl2pPr>
            <a:lvl3pPr marL="1828433" marR="0" lvl="2" indent="-12333" algn="l" rtl="0">
              <a:lnSpc>
                <a:spcPct val="90000"/>
              </a:lnSpc>
              <a:spcBef>
                <a:spcPts val="1000"/>
              </a:spcBef>
              <a:buClr>
                <a:schemeClr val="dk1"/>
              </a:buClr>
              <a:buFont typeface="Arial"/>
              <a:buNone/>
              <a:defRPr sz="3600" b="0" i="0" u="none" strike="noStrike" cap="none">
                <a:solidFill>
                  <a:schemeClr val="dk1"/>
                </a:solidFill>
                <a:latin typeface="Montserrat"/>
                <a:ea typeface="Montserrat"/>
                <a:cs typeface="Montserrat"/>
                <a:sym typeface="Montserrat"/>
              </a:defRPr>
            </a:lvl3pPr>
            <a:lvl4pPr marL="2742651" marR="0" lvl="3" indent="-12151" algn="l" rtl="0">
              <a:lnSpc>
                <a:spcPct val="90000"/>
              </a:lnSpc>
              <a:spcBef>
                <a:spcPts val="1000"/>
              </a:spcBef>
              <a:buClr>
                <a:schemeClr val="dk1"/>
              </a:buClr>
              <a:buFont typeface="Arial"/>
              <a:buNone/>
              <a:defRPr sz="3200" b="0" i="0" u="none" strike="noStrike" cap="none">
                <a:solidFill>
                  <a:schemeClr val="dk1"/>
                </a:solidFill>
                <a:latin typeface="Montserrat"/>
                <a:ea typeface="Montserrat"/>
                <a:cs typeface="Montserrat"/>
                <a:sym typeface="Montserrat"/>
              </a:defRPr>
            </a:lvl4pPr>
            <a:lvl5pPr marL="3656867" marR="0" lvl="4" indent="-11967" algn="l" rtl="0">
              <a:lnSpc>
                <a:spcPct val="90000"/>
              </a:lnSpc>
              <a:spcBef>
                <a:spcPts val="1000"/>
              </a:spcBef>
              <a:buClr>
                <a:schemeClr val="dk1"/>
              </a:buClr>
              <a:buFont typeface="Arial"/>
              <a:buNone/>
              <a:defRPr sz="3200" b="0" i="0" u="none" strike="noStrike" cap="none">
                <a:solidFill>
                  <a:schemeClr val="dk1"/>
                </a:solidFill>
                <a:latin typeface="Montserrat"/>
                <a:ea typeface="Montserrat"/>
                <a:cs typeface="Montserrat"/>
                <a:sym typeface="Montserrat"/>
              </a:defRPr>
            </a:lvl5pPr>
            <a:lvl6pPr marL="5028194" marR="0" lvl="5" indent="-240293" algn="l" rtl="0">
              <a:lnSpc>
                <a:spcPct val="90000"/>
              </a:lnSpc>
              <a:spcBef>
                <a:spcPts val="1000"/>
              </a:spcBef>
              <a:buClr>
                <a:schemeClr val="dk1"/>
              </a:buClr>
              <a:buSzPct val="100000"/>
              <a:buFont typeface="Arial"/>
              <a:buChar char="•"/>
              <a:defRPr sz="3600" b="0" i="0" u="none" strike="noStrike" cap="none">
                <a:solidFill>
                  <a:schemeClr val="dk1"/>
                </a:solidFill>
                <a:latin typeface="Lato"/>
                <a:ea typeface="Lato"/>
                <a:cs typeface="Lato"/>
                <a:sym typeface="Lato"/>
              </a:defRPr>
            </a:lvl6pPr>
            <a:lvl7pPr marL="5942411" marR="0" lvl="6" indent="-240110" algn="l" rtl="0">
              <a:lnSpc>
                <a:spcPct val="90000"/>
              </a:lnSpc>
              <a:spcBef>
                <a:spcPts val="1000"/>
              </a:spcBef>
              <a:buClr>
                <a:schemeClr val="dk1"/>
              </a:buClr>
              <a:buSzPct val="100000"/>
              <a:buFont typeface="Arial"/>
              <a:buChar char="•"/>
              <a:defRPr sz="3600" b="0" i="0" u="none" strike="noStrike" cap="none">
                <a:solidFill>
                  <a:schemeClr val="dk1"/>
                </a:solidFill>
                <a:latin typeface="Lato"/>
                <a:ea typeface="Lato"/>
                <a:cs typeface="Lato"/>
                <a:sym typeface="Lato"/>
              </a:defRPr>
            </a:lvl7pPr>
            <a:lvl8pPr marL="6856628" marR="0" lvl="7" indent="-239927" algn="l" rtl="0">
              <a:lnSpc>
                <a:spcPct val="90000"/>
              </a:lnSpc>
              <a:spcBef>
                <a:spcPts val="1000"/>
              </a:spcBef>
              <a:buClr>
                <a:schemeClr val="dk1"/>
              </a:buClr>
              <a:buSzPct val="100000"/>
              <a:buFont typeface="Arial"/>
              <a:buChar char="•"/>
              <a:defRPr sz="3600" b="0" i="0" u="none" strike="noStrike" cap="none">
                <a:solidFill>
                  <a:schemeClr val="dk1"/>
                </a:solidFill>
                <a:latin typeface="Lato"/>
                <a:ea typeface="Lato"/>
                <a:cs typeface="Lato"/>
                <a:sym typeface="Lato"/>
              </a:defRPr>
            </a:lvl8pPr>
            <a:lvl9pPr marL="7770846" marR="0" lvl="8" indent="-239745" algn="l" rtl="0">
              <a:lnSpc>
                <a:spcPct val="90000"/>
              </a:lnSpc>
              <a:spcBef>
                <a:spcPts val="1000"/>
              </a:spcBef>
              <a:buClr>
                <a:schemeClr val="dk1"/>
              </a:buClr>
              <a:buSzPct val="100000"/>
              <a:buFont typeface="Arial"/>
              <a:buChar char="•"/>
              <a:defRPr sz="3600" b="0" i="0" u="none" strike="noStrike" cap="none">
                <a:solidFill>
                  <a:schemeClr val="dk1"/>
                </a:solidFill>
                <a:latin typeface="Lato"/>
                <a:ea typeface="Lato"/>
                <a:cs typeface="Lato"/>
                <a:sym typeface="Lato"/>
              </a:defRPr>
            </a:lvl9pPr>
          </a:lstStyle>
          <a:p>
            <a:endParaRPr/>
          </a:p>
        </p:txBody>
      </p:sp>
      <p:sp>
        <p:nvSpPr>
          <p:cNvPr id="11" name="Shape 11"/>
          <p:cNvSpPr txBox="1">
            <a:spLocks noGrp="1"/>
          </p:cNvSpPr>
          <p:nvPr>
            <p:ph type="title"/>
          </p:nvPr>
        </p:nvSpPr>
        <p:spPr>
          <a:xfrm>
            <a:off x="628814" y="365125"/>
            <a:ext cx="7886372" cy="1325563"/>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Montserrat"/>
              <a:buNone/>
              <a:defRPr sz="6000" b="0" i="0" u="none" strike="noStrike" cap="none">
                <a:solidFill>
                  <a:schemeClr val="dk1"/>
                </a:solidFill>
                <a:latin typeface="Montserrat"/>
                <a:ea typeface="Montserrat"/>
                <a:cs typeface="Montserrat"/>
                <a:sym typeface="Montserrat"/>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4060005171"/>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 id="2147483729" r:id="rId35"/>
    <p:sldLayoutId id="2147483730" r:id="rId36"/>
    <p:sldLayoutId id="2147483731" r:id="rId37"/>
    <p:sldLayoutId id="2147483732" r:id="rId38"/>
    <p:sldLayoutId id="2147483733" r:id="rId39"/>
    <p:sldLayoutId id="2147483734" r:id="rId40"/>
    <p:sldLayoutId id="2147483735" r:id="rId41"/>
    <p:sldLayoutId id="2147483736" r:id="rId42"/>
    <p:sldLayoutId id="2147483737" r:id="rId43"/>
    <p:sldLayoutId id="2147483738" r:id="rId44"/>
    <p:sldLayoutId id="2147483739" r:id="rId45"/>
    <p:sldLayoutId id="2147483740" r:id="rId46"/>
    <p:sldLayoutId id="2147483741" r:id="rId47"/>
    <p:sldLayoutId id="2147483742" r:id="rId48"/>
    <p:sldLayoutId id="2147483743" r:id="rId49"/>
    <p:sldLayoutId id="2147483744" r:id="rId50"/>
    <p:sldLayoutId id="2147483745" r:id="rId51"/>
    <p:sldLayoutId id="2147483746" r:id="rId52"/>
    <p:sldLayoutId id="2147483747" r:id="rId53"/>
    <p:sldLayoutId id="2147483748" r:id="rId54"/>
    <p:sldLayoutId id="2147483749" r:id="rId55"/>
    <p:sldLayoutId id="2147483750" r:id="rId56"/>
    <p:sldLayoutId id="2147483751" r:id="rId57"/>
    <p:sldLayoutId id="2147483752" r:id="rId58"/>
    <p:sldLayoutId id="2147483753" r:id="rId59"/>
    <p:sldLayoutId id="2147483754" r:id="rId60"/>
    <p:sldLayoutId id="2147483795" r:id="rId6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525"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670DC27E-742A-2E4C-A0FD-DBAC2765A997}" type="datetimeFigureOut">
              <a:rPr lang="en-US" smtClean="0">
                <a:solidFill>
                  <a:prstClr val="black">
                    <a:tint val="75000"/>
                  </a:prstClr>
                </a:solidFill>
              </a:rPr>
              <a:pPr defTabSz="342900"/>
              <a:t>5/24/2019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A2468EA2-187E-BF44-B9B3-38204C4E9602}"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09508004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777D6AD9-DEDB-064F-9244-7CC29AFD564D}" type="datetimeFigureOut">
              <a:rPr lang="en-US" smtClean="0">
                <a:solidFill>
                  <a:prstClr val="black">
                    <a:tint val="75000"/>
                  </a:prstClr>
                </a:solidFill>
              </a:rPr>
              <a:pPr defTabSz="342900"/>
              <a:t>5/24/2019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FF434322-1B7B-424D-A2DA-BE855C2D145C}"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77312912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258358-C157-8347-9CCC-30B5C10BB69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6208B4-3CB5-354A-A186-180769D904B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4ED88-CD0C-A04E-8191-B2BEE224464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874">
                <a:solidFill>
                  <a:schemeClr val="tx1">
                    <a:tint val="75000"/>
                  </a:schemeClr>
                </a:solidFill>
              </a:defRPr>
            </a:lvl1pPr>
          </a:lstStyle>
          <a:p>
            <a:fld id="{CEDF87AF-1233-6649-B277-1D0658CF5083}" type="datetimeFigureOut">
              <a:rPr lang="en-US" smtClean="0"/>
              <a:t>5/24/2019</a:t>
            </a:fld>
            <a:endParaRPr lang="en-US" dirty="0"/>
          </a:p>
        </p:txBody>
      </p:sp>
      <p:sp>
        <p:nvSpPr>
          <p:cNvPr id="5" name="Footer Placeholder 4">
            <a:extLst>
              <a:ext uri="{FF2B5EF4-FFF2-40B4-BE49-F238E27FC236}">
                <a16:creationId xmlns:a16="http://schemas.microsoft.com/office/drawing/2014/main" id="{ECA71521-3AAE-8C48-996A-FAF110890FB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874">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9306C7E-8D06-6A41-803A-AA49FD01BF2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874">
                <a:solidFill>
                  <a:schemeClr val="tx1">
                    <a:tint val="75000"/>
                  </a:schemeClr>
                </a:solidFill>
              </a:defRPr>
            </a:lvl1pPr>
          </a:lstStyle>
          <a:p>
            <a:fld id="{47C780C1-E198-2346-A27C-BEB9373233DB}" type="slidenum">
              <a:rPr lang="en-US" smtClean="0"/>
              <a:t>‹#›</a:t>
            </a:fld>
            <a:endParaRPr lang="en-US" dirty="0"/>
          </a:p>
        </p:txBody>
      </p:sp>
    </p:spTree>
    <p:extLst>
      <p:ext uri="{BB962C8B-B14F-4D97-AF65-F5344CB8AC3E}">
        <p14:creationId xmlns:p14="http://schemas.microsoft.com/office/powerpoint/2010/main" val="217094684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665665" rtl="0" eaLnBrk="1" latinLnBrk="0" hangingPunct="1">
        <a:lnSpc>
          <a:spcPct val="90000"/>
        </a:lnSpc>
        <a:spcBef>
          <a:spcPct val="0"/>
        </a:spcBef>
        <a:buNone/>
        <a:defRPr sz="3203" kern="1200">
          <a:solidFill>
            <a:schemeClr val="tx1"/>
          </a:solidFill>
          <a:latin typeface="+mj-lt"/>
          <a:ea typeface="+mj-ea"/>
          <a:cs typeface="+mj-cs"/>
        </a:defRPr>
      </a:lvl1pPr>
    </p:titleStyle>
    <p:bodyStyle>
      <a:lvl1pPr marL="166416" indent="-166416" algn="l" defTabSz="665665" rtl="0" eaLnBrk="1" latinLnBrk="0" hangingPunct="1">
        <a:lnSpc>
          <a:spcPct val="90000"/>
        </a:lnSpc>
        <a:spcBef>
          <a:spcPts val="728"/>
        </a:spcBef>
        <a:buFont typeface="Arial" panose="020B0604020202020204" pitchFamily="34" charset="0"/>
        <a:buChar char="•"/>
        <a:defRPr sz="2038" kern="1200">
          <a:solidFill>
            <a:schemeClr val="tx1"/>
          </a:solidFill>
          <a:latin typeface="+mn-lt"/>
          <a:ea typeface="+mn-ea"/>
          <a:cs typeface="+mn-cs"/>
        </a:defRPr>
      </a:lvl1pPr>
      <a:lvl2pPr marL="499249" indent="-166416" algn="l" defTabSz="665665" rtl="0" eaLnBrk="1" latinLnBrk="0" hangingPunct="1">
        <a:lnSpc>
          <a:spcPct val="90000"/>
        </a:lnSpc>
        <a:spcBef>
          <a:spcPts val="364"/>
        </a:spcBef>
        <a:buFont typeface="Arial" panose="020B0604020202020204" pitchFamily="34" charset="0"/>
        <a:buChar char="•"/>
        <a:defRPr sz="1747" kern="1200">
          <a:solidFill>
            <a:schemeClr val="tx1"/>
          </a:solidFill>
          <a:latin typeface="+mn-lt"/>
          <a:ea typeface="+mn-ea"/>
          <a:cs typeface="+mn-cs"/>
        </a:defRPr>
      </a:lvl2pPr>
      <a:lvl3pPr marL="832081" indent="-166416" algn="l" defTabSz="665665" rtl="0" eaLnBrk="1" latinLnBrk="0" hangingPunct="1">
        <a:lnSpc>
          <a:spcPct val="90000"/>
        </a:lnSpc>
        <a:spcBef>
          <a:spcPts val="364"/>
        </a:spcBef>
        <a:buFont typeface="Arial" panose="020B0604020202020204" pitchFamily="34" charset="0"/>
        <a:buChar char="•"/>
        <a:defRPr sz="1456" kern="1200">
          <a:solidFill>
            <a:schemeClr val="tx1"/>
          </a:solidFill>
          <a:latin typeface="+mn-lt"/>
          <a:ea typeface="+mn-ea"/>
          <a:cs typeface="+mn-cs"/>
        </a:defRPr>
      </a:lvl3pPr>
      <a:lvl4pPr marL="1164914"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4pPr>
      <a:lvl5pPr marL="1497746"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5pPr>
      <a:lvl6pPr marL="1830579"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6pPr>
      <a:lvl7pPr marL="2163411"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7pPr>
      <a:lvl8pPr marL="2496243"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8pPr>
      <a:lvl9pPr marL="2829076" indent="-166416" algn="l" defTabSz="665665" rtl="0" eaLnBrk="1" latinLnBrk="0" hangingPunct="1">
        <a:lnSpc>
          <a:spcPct val="90000"/>
        </a:lnSpc>
        <a:spcBef>
          <a:spcPts val="364"/>
        </a:spcBef>
        <a:buFont typeface="Arial" panose="020B0604020202020204" pitchFamily="34" charset="0"/>
        <a:buChar char="•"/>
        <a:defRPr sz="1310" kern="1200">
          <a:solidFill>
            <a:schemeClr val="tx1"/>
          </a:solidFill>
          <a:latin typeface="+mn-lt"/>
          <a:ea typeface="+mn-ea"/>
          <a:cs typeface="+mn-cs"/>
        </a:defRPr>
      </a:lvl9pPr>
    </p:bodyStyle>
    <p:otherStyle>
      <a:defPPr>
        <a:defRPr lang="en-US"/>
      </a:defPPr>
      <a:lvl1pPr marL="0" algn="l" defTabSz="665665" rtl="0" eaLnBrk="1" latinLnBrk="0" hangingPunct="1">
        <a:defRPr sz="1310" kern="1200">
          <a:solidFill>
            <a:schemeClr val="tx1"/>
          </a:solidFill>
          <a:latin typeface="+mn-lt"/>
          <a:ea typeface="+mn-ea"/>
          <a:cs typeface="+mn-cs"/>
        </a:defRPr>
      </a:lvl1pPr>
      <a:lvl2pPr marL="332832" algn="l" defTabSz="665665" rtl="0" eaLnBrk="1" latinLnBrk="0" hangingPunct="1">
        <a:defRPr sz="1310" kern="1200">
          <a:solidFill>
            <a:schemeClr val="tx1"/>
          </a:solidFill>
          <a:latin typeface="+mn-lt"/>
          <a:ea typeface="+mn-ea"/>
          <a:cs typeface="+mn-cs"/>
        </a:defRPr>
      </a:lvl2pPr>
      <a:lvl3pPr marL="665665" algn="l" defTabSz="665665" rtl="0" eaLnBrk="1" latinLnBrk="0" hangingPunct="1">
        <a:defRPr sz="1310" kern="1200">
          <a:solidFill>
            <a:schemeClr val="tx1"/>
          </a:solidFill>
          <a:latin typeface="+mn-lt"/>
          <a:ea typeface="+mn-ea"/>
          <a:cs typeface="+mn-cs"/>
        </a:defRPr>
      </a:lvl3pPr>
      <a:lvl4pPr marL="998497" algn="l" defTabSz="665665" rtl="0" eaLnBrk="1" latinLnBrk="0" hangingPunct="1">
        <a:defRPr sz="1310" kern="1200">
          <a:solidFill>
            <a:schemeClr val="tx1"/>
          </a:solidFill>
          <a:latin typeface="+mn-lt"/>
          <a:ea typeface="+mn-ea"/>
          <a:cs typeface="+mn-cs"/>
        </a:defRPr>
      </a:lvl4pPr>
      <a:lvl5pPr marL="1331330" algn="l" defTabSz="665665" rtl="0" eaLnBrk="1" latinLnBrk="0" hangingPunct="1">
        <a:defRPr sz="1310" kern="1200">
          <a:solidFill>
            <a:schemeClr val="tx1"/>
          </a:solidFill>
          <a:latin typeface="+mn-lt"/>
          <a:ea typeface="+mn-ea"/>
          <a:cs typeface="+mn-cs"/>
        </a:defRPr>
      </a:lvl5pPr>
      <a:lvl6pPr marL="1664162" algn="l" defTabSz="665665" rtl="0" eaLnBrk="1" latinLnBrk="0" hangingPunct="1">
        <a:defRPr sz="1310" kern="1200">
          <a:solidFill>
            <a:schemeClr val="tx1"/>
          </a:solidFill>
          <a:latin typeface="+mn-lt"/>
          <a:ea typeface="+mn-ea"/>
          <a:cs typeface="+mn-cs"/>
        </a:defRPr>
      </a:lvl6pPr>
      <a:lvl7pPr marL="1996995" algn="l" defTabSz="665665" rtl="0" eaLnBrk="1" latinLnBrk="0" hangingPunct="1">
        <a:defRPr sz="1310" kern="1200">
          <a:solidFill>
            <a:schemeClr val="tx1"/>
          </a:solidFill>
          <a:latin typeface="+mn-lt"/>
          <a:ea typeface="+mn-ea"/>
          <a:cs typeface="+mn-cs"/>
        </a:defRPr>
      </a:lvl7pPr>
      <a:lvl8pPr marL="2329827" algn="l" defTabSz="665665" rtl="0" eaLnBrk="1" latinLnBrk="0" hangingPunct="1">
        <a:defRPr sz="1310" kern="1200">
          <a:solidFill>
            <a:schemeClr val="tx1"/>
          </a:solidFill>
          <a:latin typeface="+mn-lt"/>
          <a:ea typeface="+mn-ea"/>
          <a:cs typeface="+mn-cs"/>
        </a:defRPr>
      </a:lvl8pPr>
      <a:lvl9pPr marL="2662660" algn="l" defTabSz="665665" rtl="0" eaLnBrk="1" latinLnBrk="0" hangingPunct="1">
        <a:defRPr sz="131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848600" y="6356359"/>
            <a:ext cx="838200" cy="321710"/>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A60A826-9B03-F847-9FCE-59D121E28653}" type="slidenum">
              <a:rPr lang="en-US" smtClean="0"/>
              <a:pPr>
                <a:defRPr/>
              </a:pPr>
              <a:t>‹#›</a:t>
            </a:fld>
            <a:endParaRPr lang="en-US"/>
          </a:p>
        </p:txBody>
      </p:sp>
      <p:sp>
        <p:nvSpPr>
          <p:cNvPr id="7" name="Rectangle 6">
            <a:extLst>
              <a:ext uri="{FF2B5EF4-FFF2-40B4-BE49-F238E27FC236}">
                <a16:creationId xmlns:a16="http://schemas.microsoft.com/office/drawing/2014/main" id="{64EAE231-5867-594A-BBE4-A87619EA2774}"/>
              </a:ext>
            </a:extLst>
          </p:cNvPr>
          <p:cNvSpPr/>
          <p:nvPr userDrawn="1"/>
        </p:nvSpPr>
        <p:spPr>
          <a:xfrm>
            <a:off x="2819400" y="6413956"/>
            <a:ext cx="4774096" cy="215444"/>
          </a:xfrm>
          <a:prstGeom prst="rect">
            <a:avLst/>
          </a:prstGeom>
        </p:spPr>
        <p:txBody>
          <a:bodyPr wrap="square">
            <a:spAutoFit/>
          </a:bodyPr>
          <a:lstStyle/>
          <a:p>
            <a:pPr marR="228600">
              <a:tabLst>
                <a:tab pos="2743200" algn="ctr"/>
                <a:tab pos="5486400" algn="r"/>
              </a:tabLst>
            </a:pPr>
            <a:r>
              <a:rPr lang="en-US" sz="800" dirty="0">
                <a:solidFill>
                  <a:srgbClr val="000000"/>
                </a:solidFill>
                <a:latin typeface="+mj-lt"/>
                <a:ea typeface="Arial" charset="0"/>
              </a:rPr>
              <a:t>Confidential &amp; Proprietary ©2018 The Regents of the University of California. All Rights Reserved.</a:t>
            </a:r>
            <a:endParaRPr lang="en-US" sz="800" dirty="0">
              <a:effectLst/>
              <a:latin typeface="+mj-lt"/>
              <a:ea typeface="Arial" charset="0"/>
            </a:endParaRPr>
          </a:p>
        </p:txBody>
      </p:sp>
      <p:pic>
        <p:nvPicPr>
          <p:cNvPr id="5" name="Picture 4">
            <a:extLst>
              <a:ext uri="{FF2B5EF4-FFF2-40B4-BE49-F238E27FC236}">
                <a16:creationId xmlns:a16="http://schemas.microsoft.com/office/drawing/2014/main" id="{BA17CE2E-0708-6D4D-8F77-EF8631E84B0D}"/>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533400" y="6221939"/>
            <a:ext cx="518172" cy="514840"/>
          </a:xfrm>
          <a:prstGeom prst="rect">
            <a:avLst/>
          </a:prstGeom>
        </p:spPr>
      </p:pic>
    </p:spTree>
    <p:extLst>
      <p:ext uri="{BB962C8B-B14F-4D97-AF65-F5344CB8AC3E}">
        <p14:creationId xmlns:p14="http://schemas.microsoft.com/office/powerpoint/2010/main" val="175683256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om.andriola@ucop.edu" TargetMode="External"/><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jp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27.tiff"/><Relationship Id="rId7"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9.xml"/><Relationship Id="rId6" Type="http://schemas.openxmlformats.org/officeDocument/2006/relationships/image" Target="../media/image30.tiff"/><Relationship Id="rId5" Type="http://schemas.openxmlformats.org/officeDocument/2006/relationships/image" Target="../media/image29.tiff"/><Relationship Id="rId10" Type="http://schemas.openxmlformats.org/officeDocument/2006/relationships/image" Target="../media/image34.tiff"/><Relationship Id="rId4" Type="http://schemas.openxmlformats.org/officeDocument/2006/relationships/image" Target="../media/image28.tiff"/><Relationship Id="rId9" Type="http://schemas.openxmlformats.org/officeDocument/2006/relationships/image" Target="../media/image33.tiff"/></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v6I2gmqzTAhVC7GMKHeKNDrcQjRwIBw&amp;url=https://gking.harvard.edu/publications/preface-big-data-not-about-data&amp;psig=AFQjCNHJHhftMj83qTz8FYkpF3VPA_QIIg&amp;ust=1492542959543088" TargetMode="External"/><Relationship Id="rId7" Type="http://schemas.openxmlformats.org/officeDocument/2006/relationships/image" Target="../media/image38.jpg"/><Relationship Id="rId2"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image" Target="../media/image37.jpeg"/><Relationship Id="rId5" Type="http://schemas.openxmlformats.org/officeDocument/2006/relationships/hyperlink" Target="https://www.google.com/url?sa=i&amp;rct=j&amp;q=&amp;esrc=s&amp;source=images&amp;cd=&amp;cad=rja&amp;uact=8&amp;ved=0ahUKEwjrwva2mqzTAhVZImMKHWtDCJsQjRwIBw&amp;url=https://virtualizationreview.com/blogs/everyday-virtualization/2015/04/3-data-domain-command-line-tricks.aspx&amp;psig=AFQjCNHJHhftMj83qTz8FYkpF3VPA_QIIg&amp;ust=1492542959543088" TargetMode="Externa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diagramQuickStyle" Target="../diagrams/quickStyle1.xml"/><Relationship Id="rId12" Type="http://schemas.openxmlformats.org/officeDocument/2006/relationships/image" Target="../media/image54.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diagramLayout" Target="../diagrams/layout1.xml"/><Relationship Id="rId11" Type="http://schemas.openxmlformats.org/officeDocument/2006/relationships/image" Target="../media/image53.png"/><Relationship Id="rId5" Type="http://schemas.openxmlformats.org/officeDocument/2006/relationships/diagramData" Target="../diagrams/data1.xml"/><Relationship Id="rId10" Type="http://schemas.openxmlformats.org/officeDocument/2006/relationships/image" Target="../media/image52.png"/><Relationship Id="rId4" Type="http://schemas.openxmlformats.org/officeDocument/2006/relationships/image" Target="../media/image51.png"/><Relationship Id="rId9" Type="http://schemas.microsoft.com/office/2007/relationships/diagramDrawing" Target="../diagrams/drawing1.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emf"/><Relationship Id="rId2"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9.xml.rels><?xml version="1.0" encoding="UTF-8" standalone="yes"?>
<Relationships xmlns="http://schemas.openxmlformats.org/package/2006/relationships"><Relationship Id="rId8" Type="http://schemas.openxmlformats.org/officeDocument/2006/relationships/image" Target="../media/image65.tiff"/><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https://www.beingpatient.com/artificial-intelligence-detects-alzheimers-in-brain-tissue/" TargetMode="External"/><Relationship Id="rId5" Type="http://schemas.openxmlformats.org/officeDocument/2006/relationships/image" Target="../media/image63.png"/><Relationship Id="rId4" Type="http://schemas.openxmlformats.org/officeDocument/2006/relationships/image" Target="../media/image62.tiff"/></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79.xml"/><Relationship Id="rId4" Type="http://schemas.openxmlformats.org/officeDocument/2006/relationships/image" Target="../media/image8.tiff"/></Relationships>
</file>

<file path=ppt/slides/_rels/slide3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hyperlink" Target="mailto:tom.andriola@ucop.edu" TargetMode="External"/><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85.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hyperlink" Target="https://www.google.com/imgres?imgurl=https://thumbs.dreamstime.com/b/man-sitting-box-working-laptop-computer-chair-56207948.jpg&amp;imgrefurl=https://www.dreamstime.com/stock-photo-man-sitting-box-working-laptop-computer-chair-image56207948&amp;docid=6um3lKaNecqDOM&amp;tbnid=3gvjHrdxpNYvsM:&amp;vet=1&amp;w=800&amp;h=533&amp;bih=899&amp;biw=1986&amp;ved=0ahUKEwiV99HGxtzcAhUaITQIHWZQDKEQMwg1KAAwAA&amp;iact=c&amp;ictx=1" TargetMode="External"/><Relationship Id="rId1" Type="http://schemas.openxmlformats.org/officeDocument/2006/relationships/slideLayout" Target="../slideLayouts/slideLayout77.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101.xml"/><Relationship Id="rId5" Type="http://schemas.openxmlformats.org/officeDocument/2006/relationships/image" Target="../media/image97.emf"/><Relationship Id="rId4" Type="http://schemas.openxmlformats.org/officeDocument/2006/relationships/image" Target="../media/image96.emf"/></Relationships>
</file>

<file path=ppt/slides/_rels/slide5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36.jpeg"/><Relationship Id="rId7" Type="http://schemas.openxmlformats.org/officeDocument/2006/relationships/image" Target="../media/image99.png"/><Relationship Id="rId2" Type="http://schemas.openxmlformats.org/officeDocument/2006/relationships/hyperlink" Target="https://www.google.com/url?sa=i&amp;rct=j&amp;q=&amp;esrc=s&amp;source=images&amp;cd=&amp;cad=rja&amp;uact=8&amp;ved=0ahUKEwjv6I2gmqzTAhVC7GMKHeKNDrcQjRwIBw&amp;url=https://gking.harvard.edu/publications/preface-big-data-not-about-data&amp;psig=AFQjCNHJHhftMj83qTz8FYkpF3VPA_QIIg&amp;ust=1492542959543088" TargetMode="External"/><Relationship Id="rId1" Type="http://schemas.openxmlformats.org/officeDocument/2006/relationships/slideLayout" Target="../slideLayouts/slideLayout9.xml"/><Relationship Id="rId6" Type="http://schemas.openxmlformats.org/officeDocument/2006/relationships/hyperlink" Target="http://www.google.com/url?sa=i&amp;rct=j&amp;q=&amp;esrc=s&amp;source=images&amp;cd=&amp;cad=rja&amp;uact=8&amp;ved=0ahUKEwjsnOra4rDTAhVXzWMKHaiMChwQjRwIBw&amp;url=http://kingswood.edu/encounter&amp;psig=AFQjCNFImis2t6mD9xvT_ZAw_1shBd2VWA&amp;ust=1492699893649212" TargetMode="External"/><Relationship Id="rId5" Type="http://schemas.openxmlformats.org/officeDocument/2006/relationships/image" Target="../media/image37.jpeg"/><Relationship Id="rId4" Type="http://schemas.openxmlformats.org/officeDocument/2006/relationships/hyperlink" Target="https://www.google.com/url?sa=i&amp;rct=j&amp;q=&amp;esrc=s&amp;source=images&amp;cd=&amp;cad=rja&amp;uact=8&amp;ved=0ahUKEwjrwva2mqzTAhVZImMKHWtDCJsQjRwIBw&amp;url=https://virtualizationreview.com/blogs/everyday-virtualization/2015/04/3-data-domain-command-line-tricks.aspx&amp;psig=AFQjCNHJHhftMj83qTz8FYkpF3VPA_QIIg&amp;ust=1492542959543088"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78.png"/><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xml"/><Relationship Id="rId1" Type="http://schemas.openxmlformats.org/officeDocument/2006/relationships/slideLayout" Target="../slideLayouts/slideLayout112.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4.png"/><Relationship Id="rId1" Type="http://schemas.openxmlformats.org/officeDocument/2006/relationships/slideLayout" Target="../slideLayouts/slideLayout124.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2.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2.xml"/></Relationships>
</file>

<file path=ppt/slides/_rels/slide65.xml.rels><?xml version="1.0" encoding="UTF-8" standalone="yes"?>
<Relationships xmlns="http://schemas.openxmlformats.org/package/2006/relationships"><Relationship Id="rId8" Type="http://schemas.openxmlformats.org/officeDocument/2006/relationships/image" Target="../media/image108.jpe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112.png"/><Relationship Id="rId2" Type="http://schemas.openxmlformats.org/officeDocument/2006/relationships/image" Target="../media/image105.png"/><Relationship Id="rId1" Type="http://schemas.openxmlformats.org/officeDocument/2006/relationships/slideLayout" Target="../slideLayouts/slideLayout122.xml"/><Relationship Id="rId6" Type="http://schemas.openxmlformats.org/officeDocument/2006/relationships/image" Target="../media/image107.png"/><Relationship Id="rId11" Type="http://schemas.openxmlformats.org/officeDocument/2006/relationships/image" Target="../media/image111.jpeg"/><Relationship Id="rId5" Type="http://schemas.microsoft.com/office/2007/relationships/hdphoto" Target="../media/hdphoto3.wdp"/><Relationship Id="rId10" Type="http://schemas.openxmlformats.org/officeDocument/2006/relationships/image" Target="../media/image110.png"/><Relationship Id="rId4" Type="http://schemas.openxmlformats.org/officeDocument/2006/relationships/image" Target="../media/image106.png"/><Relationship Id="rId9"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notesSlide" Target="../notesSlides/notesSlide6.xml"/><Relationship Id="rId1" Type="http://schemas.openxmlformats.org/officeDocument/2006/relationships/slideLayout" Target="../slideLayouts/slideLayout123.xml"/><Relationship Id="rId4" Type="http://schemas.openxmlformats.org/officeDocument/2006/relationships/image" Target="../media/image11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totalcloudconnections.com/wp-content/uploads/2013/02/10905732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1"/>
            <a:ext cx="9144000" cy="68589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80161" y="9963"/>
            <a:ext cx="7828014" cy="1323439"/>
          </a:xfrm>
          <a:prstGeom prst="rect">
            <a:avLst/>
          </a:prstGeom>
          <a:solidFill>
            <a:schemeClr val="tx1">
              <a:alpha val="52000"/>
            </a:schemeClr>
          </a:solidFill>
        </p:spPr>
        <p:txBody>
          <a:bodyPr wrap="square" rtlCol="0">
            <a:spAutoFit/>
          </a:bodyPr>
          <a:lstStyle/>
          <a:p>
            <a:pPr algn="r"/>
            <a:r>
              <a:rPr lang="en-US" sz="4000" b="1" i="1" dirty="0" smtClean="0">
                <a:solidFill>
                  <a:srgbClr val="FF0000"/>
                </a:solidFill>
                <a:latin typeface="Segoe Script" panose="020B0504020000000003" pitchFamily="34" charset="0"/>
              </a:rPr>
              <a:t>The </a:t>
            </a:r>
            <a:r>
              <a:rPr lang="en-US" sz="4000" b="1" i="1" dirty="0">
                <a:solidFill>
                  <a:srgbClr val="FF0000"/>
                </a:solidFill>
                <a:latin typeface="Segoe Script" panose="020B0504020000000003" pitchFamily="34" charset="0"/>
              </a:rPr>
              <a:t>Impact </a:t>
            </a:r>
            <a:r>
              <a:rPr lang="en-US" sz="4000" b="1" i="1" dirty="0" smtClean="0">
                <a:solidFill>
                  <a:srgbClr val="FF0000"/>
                </a:solidFill>
                <a:latin typeface="Segoe Script" panose="020B0504020000000003" pitchFamily="34" charset="0"/>
              </a:rPr>
              <a:t>of Technology </a:t>
            </a:r>
            <a:r>
              <a:rPr lang="en-US" sz="4000" b="1" i="1" dirty="0">
                <a:solidFill>
                  <a:srgbClr val="FF0000"/>
                </a:solidFill>
                <a:latin typeface="Segoe Script" panose="020B0504020000000003" pitchFamily="34" charset="0"/>
              </a:rPr>
              <a:t>on </a:t>
            </a:r>
            <a:r>
              <a:rPr lang="en-US" sz="4000" b="1" i="1" dirty="0" smtClean="0">
                <a:solidFill>
                  <a:srgbClr val="FF0000"/>
                </a:solidFill>
                <a:latin typeface="Segoe Script" panose="020B0504020000000003" pitchFamily="34" charset="0"/>
              </a:rPr>
              <a:t>Healthcare - 2030 </a:t>
            </a:r>
            <a:r>
              <a:rPr lang="en-US" sz="4000" b="1" i="1" dirty="0">
                <a:solidFill>
                  <a:srgbClr val="FF0000"/>
                </a:solidFill>
                <a:latin typeface="Segoe Script" panose="020B0504020000000003" pitchFamily="34" charset="0"/>
              </a:rPr>
              <a:t>view</a:t>
            </a:r>
            <a:endParaRPr lang="en-US" sz="4000" b="1" i="1" dirty="0" smtClean="0">
              <a:solidFill>
                <a:srgbClr val="FF0000"/>
              </a:solidFill>
              <a:latin typeface="Segoe Script" panose="020B0504020000000003" pitchFamily="34" charset="0"/>
            </a:endParaRPr>
          </a:p>
        </p:txBody>
      </p:sp>
      <p:sp>
        <p:nvSpPr>
          <p:cNvPr id="3" name="TextBox 2"/>
          <p:cNvSpPr txBox="1"/>
          <p:nvPr/>
        </p:nvSpPr>
        <p:spPr>
          <a:xfrm>
            <a:off x="6138537" y="4558560"/>
            <a:ext cx="2977097" cy="2062103"/>
          </a:xfrm>
          <a:prstGeom prst="rect">
            <a:avLst/>
          </a:prstGeom>
          <a:noFill/>
        </p:spPr>
        <p:txBody>
          <a:bodyPr wrap="none" rtlCol="0">
            <a:spAutoFit/>
          </a:bodyPr>
          <a:lstStyle/>
          <a:p>
            <a:r>
              <a:rPr lang="en-US" sz="1600" dirty="0" smtClean="0">
                <a:solidFill>
                  <a:srgbClr val="000000"/>
                </a:solidFill>
              </a:rPr>
              <a:t>Tom Andriola</a:t>
            </a:r>
          </a:p>
          <a:p>
            <a:r>
              <a:rPr lang="en-US" sz="1600" dirty="0" smtClean="0">
                <a:solidFill>
                  <a:srgbClr val="000000"/>
                </a:solidFill>
              </a:rPr>
              <a:t>Vice President &amp; CIO</a:t>
            </a:r>
          </a:p>
          <a:p>
            <a:r>
              <a:rPr lang="en-US" sz="1600" dirty="0" smtClean="0">
                <a:solidFill>
                  <a:srgbClr val="000000"/>
                </a:solidFill>
              </a:rPr>
              <a:t>University of California System</a:t>
            </a:r>
          </a:p>
          <a:p>
            <a:r>
              <a:rPr lang="en-US" sz="1600" dirty="0" smtClean="0">
                <a:solidFill>
                  <a:srgbClr val="000000"/>
                </a:solidFill>
              </a:rPr>
              <a:t>CIO, UC Health</a:t>
            </a:r>
          </a:p>
          <a:p>
            <a:r>
              <a:rPr lang="en-US" sz="1600" dirty="0">
                <a:solidFill>
                  <a:srgbClr val="000000"/>
                </a:solidFill>
              </a:rPr>
              <a:t>Advisor, </a:t>
            </a:r>
            <a:r>
              <a:rPr lang="en-US" sz="1600" dirty="0" smtClean="0">
                <a:solidFill>
                  <a:srgbClr val="000000"/>
                </a:solidFill>
              </a:rPr>
              <a:t>Calit2 at UCSD</a:t>
            </a:r>
            <a:endParaRPr lang="en-US" sz="1600" dirty="0">
              <a:solidFill>
                <a:srgbClr val="000000"/>
              </a:solidFill>
            </a:endParaRPr>
          </a:p>
          <a:p>
            <a:r>
              <a:rPr lang="en-US" sz="1600" dirty="0">
                <a:solidFill>
                  <a:srgbClr val="000000"/>
                </a:solidFill>
              </a:rPr>
              <a:t>EIR, </a:t>
            </a:r>
            <a:r>
              <a:rPr lang="en-US" sz="1600" dirty="0" smtClean="0">
                <a:solidFill>
                  <a:srgbClr val="000000"/>
                </a:solidFill>
              </a:rPr>
              <a:t>CDHI at </a:t>
            </a:r>
            <a:r>
              <a:rPr lang="en-US" sz="1600" dirty="0">
                <a:solidFill>
                  <a:srgbClr val="000000"/>
                </a:solidFill>
              </a:rPr>
              <a:t>UCSF</a:t>
            </a:r>
          </a:p>
          <a:p>
            <a:r>
              <a:rPr lang="en-US" sz="1600" dirty="0" smtClean="0">
                <a:solidFill>
                  <a:schemeClr val="bg1"/>
                </a:solidFill>
                <a:hlinkClick r:id="rId3"/>
              </a:rPr>
              <a:t>tom.andriola@ucop.edu</a:t>
            </a:r>
            <a:endParaRPr lang="en-US" sz="1600" dirty="0" smtClean="0">
              <a:solidFill>
                <a:schemeClr val="bg1"/>
              </a:solidFill>
            </a:endParaRPr>
          </a:p>
          <a:p>
            <a:endParaRPr lang="en-US" sz="1600" dirty="0">
              <a:solidFill>
                <a:schemeClr val="bg1"/>
              </a:solidFill>
            </a:endParaRPr>
          </a:p>
        </p:txBody>
      </p:sp>
      <p:sp>
        <p:nvSpPr>
          <p:cNvPr id="5" name="Slide Number Placeholder 5"/>
          <p:cNvSpPr txBox="1">
            <a:spLocks/>
          </p:cNvSpPr>
          <p:nvPr/>
        </p:nvSpPr>
        <p:spPr>
          <a:xfrm>
            <a:off x="7965160" y="6577147"/>
            <a:ext cx="1190872" cy="169277"/>
          </a:xfrm>
          <a:prstGeom prst="rect">
            <a:avLst/>
          </a:prstGeom>
        </p:spPr>
        <p:txBody>
          <a:bodyPr wrap="square" lIns="0" tIns="0" rIns="0" bIns="0" anchor="t" anchorCtr="0">
            <a:spAutoFit/>
          </a:bodyPr>
          <a:lstStyle>
            <a:defPPr>
              <a:defRPr lang="en-US"/>
            </a:defPPr>
            <a:lvl1pPr marL="0" algn="l" defTabSz="457200" rtl="0" eaLnBrk="1" latinLnBrk="0" hangingPunct="1">
              <a:defRPr sz="900" kern="1200" baseline="0">
                <a:solidFill>
                  <a:schemeClr val="bg2">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smtClean="0"/>
              <a:t>@</a:t>
            </a:r>
            <a:r>
              <a:rPr lang="en-US" sz="1100" dirty="0" err="1" smtClean="0"/>
              <a:t>Andriola_UC</a:t>
            </a:r>
            <a:endParaRPr lang="en-US" sz="1100" dirty="0"/>
          </a:p>
        </p:txBody>
      </p:sp>
    </p:spTree>
    <p:extLst>
      <p:ext uri="{BB962C8B-B14F-4D97-AF65-F5344CB8AC3E}">
        <p14:creationId xmlns:p14="http://schemas.microsoft.com/office/powerpoint/2010/main" val="1438852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10</a:t>
            </a:fld>
            <a:endParaRPr lang="en-US" dirty="0"/>
          </a:p>
        </p:txBody>
      </p:sp>
      <p:sp>
        <p:nvSpPr>
          <p:cNvPr id="6" name="Title 1"/>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Unsustainable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695" y="2226402"/>
            <a:ext cx="1569720" cy="15697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65" y="1362482"/>
            <a:ext cx="1765663" cy="1765663"/>
          </a:xfrm>
          <a:prstGeom prst="rect">
            <a:avLst/>
          </a:prstGeom>
        </p:spPr>
      </p:pic>
      <p:pic>
        <p:nvPicPr>
          <p:cNvPr id="9" name="Picture 8"/>
          <p:cNvPicPr>
            <a:picLocks noChangeAspect="1"/>
          </p:cNvPicPr>
          <p:nvPr/>
        </p:nvPicPr>
        <p:blipFill>
          <a:blip r:embed="rId4"/>
          <a:stretch>
            <a:fillRect/>
          </a:stretch>
        </p:blipFill>
        <p:spPr>
          <a:xfrm>
            <a:off x="4728346" y="2639171"/>
            <a:ext cx="1803083" cy="1803083"/>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7492"/>
          <a:stretch/>
        </p:blipFill>
        <p:spPr>
          <a:xfrm>
            <a:off x="6961278" y="3796123"/>
            <a:ext cx="1665674" cy="1664152"/>
          </a:xfrm>
          <a:prstGeom prst="rect">
            <a:avLst/>
          </a:prstGeom>
        </p:spPr>
      </p:pic>
    </p:spTree>
    <p:extLst>
      <p:ext uri="{BB962C8B-B14F-4D97-AF65-F5344CB8AC3E}">
        <p14:creationId xmlns:p14="http://schemas.microsoft.com/office/powerpoint/2010/main" val="1311218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11</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0778"/>
          <a:stretch/>
        </p:blipFill>
        <p:spPr>
          <a:xfrm>
            <a:off x="261259" y="1476103"/>
            <a:ext cx="8455251" cy="4428308"/>
          </a:xfrm>
          <a:prstGeom prst="rect">
            <a:avLst/>
          </a:prstGeom>
        </p:spPr>
      </p:pic>
      <p:sp>
        <p:nvSpPr>
          <p:cNvPr id="6" name="Title 1"/>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Q: Are we even doing a good job?</a:t>
            </a:r>
            <a:endParaRPr kumimoji="0" lang="en-US" sz="3600" b="0" i="1" u="none" strike="noStrike" kern="1200" cap="none" spc="0" normalizeH="0" baseline="0" noProof="0" dirty="0" smtClean="0">
              <a:ln>
                <a:noFill/>
              </a:ln>
              <a:solidFill>
                <a:srgbClr val="0070C0"/>
              </a:solidFill>
              <a:effectLst/>
              <a:uLnTx/>
              <a:uFillTx/>
              <a:latin typeface="Arial"/>
              <a:ea typeface="+mj-ea"/>
            </a:endParaRPr>
          </a:p>
        </p:txBody>
      </p:sp>
    </p:spTree>
    <p:extLst>
      <p:ext uri="{BB962C8B-B14F-4D97-AF65-F5344CB8AC3E}">
        <p14:creationId xmlns:p14="http://schemas.microsoft.com/office/powerpoint/2010/main" val="2882797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12</a:t>
            </a:fld>
            <a:endParaRPr lang="en-US" dirty="0"/>
          </a:p>
        </p:txBody>
      </p:sp>
      <p:sp>
        <p:nvSpPr>
          <p:cNvPr id="6" name="Title 1"/>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Dramatic</a:t>
            </a:r>
            <a:r>
              <a:rPr kumimoji="0" lang="en-US" sz="3600" b="0" i="1" u="none" strike="noStrike" kern="1200" cap="none" spc="0" normalizeH="0" noProof="0" dirty="0" smtClean="0">
                <a:ln>
                  <a:noFill/>
                </a:ln>
                <a:solidFill>
                  <a:srgbClr val="0070C0"/>
                </a:solidFill>
                <a:effectLst/>
                <a:uLnTx/>
                <a:uFillTx/>
                <a:latin typeface="Arial"/>
                <a:ea typeface="+mj-ea"/>
              </a:rPr>
              <a:t> Innovation</a:t>
            </a:r>
            <a:endParaRPr kumimoji="0" lang="en-US" sz="3600" b="0" i="1" u="none" strike="noStrike" kern="1200" cap="none" spc="0" normalizeH="0" baseline="0" noProof="0" dirty="0" smtClean="0">
              <a:ln>
                <a:noFill/>
              </a:ln>
              <a:solidFill>
                <a:srgbClr val="0070C0"/>
              </a:solidFill>
              <a:effectLst/>
              <a:uLnTx/>
              <a:uFillTx/>
              <a:latin typeface="Arial"/>
              <a:ea typeface="+mj-ea"/>
            </a:endParaRPr>
          </a:p>
        </p:txBody>
      </p:sp>
      <p:sp>
        <p:nvSpPr>
          <p:cNvPr id="18" name="Date Placeholder 3"/>
          <p:cNvSpPr txBox="1">
            <a:spLocks/>
          </p:cNvSpPr>
          <p:nvPr/>
        </p:nvSpPr>
        <p:spPr>
          <a:xfrm>
            <a:off x="0" y="0"/>
            <a:ext cx="0" cy="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29C6473A-85B2-574E-8643-A9CB458032C2}" type="datetime1">
              <a:rPr kumimoji="0" lang="en-US" sz="18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5/24/2019</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19" name="Slide Number Placeholder 4"/>
          <p:cNvSpPr txBox="1">
            <a:spLocks/>
          </p:cNvSpPr>
          <p:nvPr/>
        </p:nvSpPr>
        <p:spPr>
          <a:xfrm>
            <a:off x="0" y="0"/>
            <a:ext cx="0" cy="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9223EBCC-04C3-42CA-9B8E-7033E8A66A5C}" type="slidenum">
              <a:rPr kumimoji="0" lang="en-US" sz="18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24143" t="16475" r="24000" b="14115"/>
          <a:stretch/>
        </p:blipFill>
        <p:spPr>
          <a:xfrm>
            <a:off x="1998618" y="1267098"/>
            <a:ext cx="4741816" cy="4611188"/>
          </a:xfrm>
          <a:prstGeom prst="rect">
            <a:avLst/>
          </a:prstGeom>
        </p:spPr>
      </p:pic>
      <p:sp>
        <p:nvSpPr>
          <p:cNvPr id="21" name="TextBox 20"/>
          <p:cNvSpPr txBox="1"/>
          <p:nvPr/>
        </p:nvSpPr>
        <p:spPr>
          <a:xfrm rot="18449968">
            <a:off x="1123134" y="1569167"/>
            <a:ext cx="1829347" cy="830997"/>
          </a:xfrm>
          <a:prstGeom prst="rect">
            <a:avLst/>
          </a:prstGeom>
          <a:solidFill>
            <a:srgbClr val="FFFFFF"/>
          </a:solid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rgbClr val="535353">
                    <a:lumMod val="50000"/>
                  </a:srgbClr>
                </a:solidFill>
                <a:effectLst/>
                <a:uLnTx/>
                <a:uFillTx/>
              </a:rPr>
              <a:t>Technology</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rgbClr val="535353">
                    <a:lumMod val="50000"/>
                  </a:srgbClr>
                </a:solidFill>
                <a:effectLst/>
                <a:uLnTx/>
                <a:uFillTx/>
              </a:rPr>
              <a:t>Enablement</a:t>
            </a:r>
            <a:endParaRPr kumimoji="0" lang="en-US" sz="2400" b="0" i="1" u="none" strike="noStrike" kern="0" cap="none" spc="0" normalizeH="0" baseline="0" noProof="0" dirty="0" smtClean="0">
              <a:ln>
                <a:noFill/>
              </a:ln>
              <a:solidFill>
                <a:srgbClr val="535353">
                  <a:lumMod val="50000"/>
                </a:srgbClr>
              </a:solidFill>
              <a:effectLst/>
              <a:uLnTx/>
              <a:uFillTx/>
            </a:endParaRPr>
          </a:p>
        </p:txBody>
      </p:sp>
      <p:sp>
        <p:nvSpPr>
          <p:cNvPr id="22" name="TextBox 21"/>
          <p:cNvSpPr txBox="1"/>
          <p:nvPr/>
        </p:nvSpPr>
        <p:spPr>
          <a:xfrm rot="3370672">
            <a:off x="5250250" y="1806121"/>
            <a:ext cx="2803973" cy="584775"/>
          </a:xfrm>
          <a:prstGeom prst="rect">
            <a:avLst/>
          </a:prstGeom>
          <a:solidFill>
            <a:srgbClr val="FFFFFF"/>
          </a:solid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smtClean="0">
                <a:ln>
                  <a:noFill/>
                </a:ln>
                <a:solidFill>
                  <a:srgbClr val="535353">
                    <a:lumMod val="50000"/>
                  </a:srgbClr>
                </a:solidFill>
                <a:effectLst/>
                <a:uLnTx/>
                <a:uFillTx/>
                <a:latin typeface="Batang" panose="02030600000101010101" pitchFamily="18" charset="-127"/>
                <a:ea typeface="Batang" panose="02030600000101010101" pitchFamily="18" charset="-127"/>
              </a:rPr>
              <a:t>Consumerization</a:t>
            </a:r>
          </a:p>
        </p:txBody>
      </p:sp>
      <p:sp>
        <p:nvSpPr>
          <p:cNvPr id="23" name="TextBox 22"/>
          <p:cNvSpPr txBox="1"/>
          <p:nvPr/>
        </p:nvSpPr>
        <p:spPr>
          <a:xfrm rot="18690012">
            <a:off x="5519019" y="4604202"/>
            <a:ext cx="2475411" cy="954107"/>
          </a:xfrm>
          <a:prstGeom prst="rect">
            <a:avLst/>
          </a:prstGeom>
          <a:solidFill>
            <a:srgbClr val="FFFFFF"/>
          </a:solid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smtClean="0">
                <a:ln>
                  <a:noFill/>
                </a:ln>
                <a:solidFill>
                  <a:srgbClr val="C00000"/>
                </a:solidFill>
                <a:effectLst/>
                <a:uLnTx/>
                <a:uFillTx/>
                <a:latin typeface="Arial Black" panose="020B0A04020102020204" pitchFamily="34" charset="0"/>
                <a:cs typeface="AngsanaUPC" panose="02020603050405020304" pitchFamily="18" charset="-34"/>
              </a:rPr>
              <a:t>Scientific</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smtClean="0">
                <a:ln>
                  <a:noFill/>
                </a:ln>
                <a:solidFill>
                  <a:srgbClr val="C00000"/>
                </a:solidFill>
                <a:effectLst/>
                <a:uLnTx/>
                <a:uFillTx/>
                <a:latin typeface="Arial Black" panose="020B0A04020102020204" pitchFamily="34" charset="0"/>
                <a:cs typeface="AngsanaUPC" panose="02020603050405020304" pitchFamily="18" charset="-34"/>
              </a:rPr>
              <a:t>Discovery</a:t>
            </a:r>
            <a:endParaRPr kumimoji="0" lang="en-US" sz="2800" b="0" i="1" u="none" strike="noStrike" kern="0" cap="none" spc="0" normalizeH="0" baseline="0" noProof="0" dirty="0">
              <a:ln>
                <a:noFill/>
              </a:ln>
              <a:solidFill>
                <a:srgbClr val="C00000"/>
              </a:solidFill>
              <a:effectLst/>
              <a:uLnTx/>
              <a:uFillTx/>
              <a:latin typeface="Arial Black" panose="020B0A04020102020204" pitchFamily="34" charset="0"/>
              <a:cs typeface="AngsanaUPC" panose="02020603050405020304" pitchFamily="18" charset="-34"/>
            </a:endParaRPr>
          </a:p>
        </p:txBody>
      </p:sp>
      <p:sp>
        <p:nvSpPr>
          <p:cNvPr id="24" name="TextBox 23"/>
          <p:cNvSpPr txBox="1"/>
          <p:nvPr/>
        </p:nvSpPr>
        <p:spPr>
          <a:xfrm rot="2648249">
            <a:off x="1099002" y="4842041"/>
            <a:ext cx="1877437" cy="830997"/>
          </a:xfrm>
          <a:prstGeom prst="rect">
            <a:avLst/>
          </a:prstGeom>
          <a:solidFill>
            <a:srgbClr val="FFFFFF"/>
          </a:solidFill>
        </p:spPr>
        <p:txBody>
          <a:bodyPr wrap="non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rgbClr val="0070C0"/>
                </a:solidFill>
                <a:effectLst/>
                <a:uLnTx/>
                <a:uFillTx/>
                <a:latin typeface="Bauhaus 93" panose="04030905020B02020C02" pitchFamily="82" charset="0"/>
                <a:ea typeface="Batang" panose="02030600000101010101"/>
              </a:rPr>
              <a:t>Computing</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smtClean="0">
                <a:ln>
                  <a:noFill/>
                </a:ln>
                <a:solidFill>
                  <a:srgbClr val="0070C0"/>
                </a:solidFill>
                <a:effectLst/>
                <a:uLnTx/>
                <a:uFillTx/>
                <a:latin typeface="Bauhaus 93" panose="04030905020B02020C02" pitchFamily="82" charset="0"/>
                <a:ea typeface="Batang" panose="02030600000101010101"/>
              </a:rPr>
              <a:t>Capabilities</a:t>
            </a:r>
            <a:endParaRPr kumimoji="0" lang="en-US" sz="2400" b="0" i="1" u="none" strike="noStrike" kern="0" cap="none" spc="0" normalizeH="0" baseline="0" noProof="0" dirty="0">
              <a:ln>
                <a:noFill/>
              </a:ln>
              <a:solidFill>
                <a:srgbClr val="0070C0"/>
              </a:solidFill>
              <a:effectLst/>
              <a:uLnTx/>
              <a:uFillTx/>
              <a:latin typeface="Bauhaus 93" panose="04030905020B02020C02" pitchFamily="82" charset="0"/>
              <a:ea typeface="Batang" panose="02030600000101010101"/>
            </a:endParaRPr>
          </a:p>
        </p:txBody>
      </p:sp>
    </p:spTree>
    <p:extLst>
      <p:ext uri="{BB962C8B-B14F-4D97-AF65-F5344CB8AC3E}">
        <p14:creationId xmlns:p14="http://schemas.microsoft.com/office/powerpoint/2010/main" val="22939572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13</a:t>
            </a:fld>
            <a:endParaRPr lang="en-US" dirty="0"/>
          </a:p>
        </p:txBody>
      </p:sp>
      <p:sp>
        <p:nvSpPr>
          <p:cNvPr id="6" name="Title 1"/>
          <p:cNvSpPr txBox="1">
            <a:spLocks/>
          </p:cNvSpPr>
          <p:nvPr/>
        </p:nvSpPr>
        <p:spPr>
          <a:xfrm>
            <a:off x="104503" y="178769"/>
            <a:ext cx="8921931"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Healthcare </a:t>
            </a:r>
            <a:r>
              <a:rPr lang="en-US" sz="3600" i="1" dirty="0" smtClean="0">
                <a:solidFill>
                  <a:srgbClr val="0070C0"/>
                </a:solidFill>
              </a:rPr>
              <a:t>ha</a:t>
            </a:r>
            <a:r>
              <a:rPr kumimoji="0" lang="en-US" sz="3600" b="0" i="1" u="none" strike="noStrike" kern="1200" cap="none" spc="0" normalizeH="0" baseline="0" noProof="0" dirty="0" smtClean="0">
                <a:ln>
                  <a:noFill/>
                </a:ln>
                <a:solidFill>
                  <a:srgbClr val="0070C0"/>
                </a:solidFill>
                <a:effectLst/>
                <a:uLnTx/>
                <a:uFillTx/>
                <a:latin typeface="Arial"/>
                <a:ea typeface="+mj-ea"/>
              </a:rPr>
              <a:t>s emerged </a:t>
            </a:r>
            <a:r>
              <a:rPr kumimoji="0" lang="en-US" sz="3600" b="0" i="1" u="none" strike="noStrike" kern="1200" cap="none" spc="0" normalizeH="0" baseline="0" noProof="0" dirty="0" smtClean="0">
                <a:ln>
                  <a:noFill/>
                </a:ln>
                <a:solidFill>
                  <a:srgbClr val="0070C0"/>
                </a:solidFill>
                <a:effectLst/>
                <a:uLnTx/>
                <a:uFillTx/>
                <a:latin typeface="Arial"/>
                <a:ea typeface="+mj-ea"/>
              </a:rPr>
              <a:t>as</a:t>
            </a:r>
            <a:r>
              <a:rPr kumimoji="0" lang="en-US" sz="3600" b="0" i="1" u="none" strike="noStrike" kern="1200" cap="none" spc="0" normalizeH="0" noProof="0" dirty="0" smtClean="0">
                <a:ln>
                  <a:noFill/>
                </a:ln>
                <a:solidFill>
                  <a:srgbClr val="0070C0"/>
                </a:solidFill>
                <a:effectLst/>
                <a:uLnTx/>
                <a:uFillTx/>
                <a:latin typeface="Arial"/>
                <a:ea typeface="+mj-ea"/>
              </a:rPr>
              <a:t> data-intensive</a:t>
            </a:r>
            <a:endParaRPr kumimoji="0" lang="en-US" sz="3600" b="0" i="1" u="none" strike="noStrike" kern="1200" cap="none" spc="0" normalizeH="0" baseline="0" noProof="0" dirty="0" smtClean="0">
              <a:ln>
                <a:noFill/>
              </a:ln>
              <a:solidFill>
                <a:srgbClr val="0070C0"/>
              </a:solidFill>
              <a:effectLst/>
              <a:uLnTx/>
              <a:uFillTx/>
              <a:latin typeface="Arial"/>
              <a:ea typeface="+mj-ea"/>
            </a:endParaRPr>
          </a:p>
        </p:txBody>
      </p:sp>
      <p:grpSp>
        <p:nvGrpSpPr>
          <p:cNvPr id="11" name="Group 10">
            <a:extLst>
              <a:ext uri="{FF2B5EF4-FFF2-40B4-BE49-F238E27FC236}">
                <a16:creationId xmlns:a16="http://schemas.microsoft.com/office/drawing/2014/main" id="{AD1A4B99-8792-6F48-AB83-06A34806F13E}"/>
              </a:ext>
            </a:extLst>
          </p:cNvPr>
          <p:cNvGrpSpPr/>
          <p:nvPr/>
        </p:nvGrpSpPr>
        <p:grpSpPr>
          <a:xfrm>
            <a:off x="0" y="1075785"/>
            <a:ext cx="9144000" cy="2466243"/>
            <a:chOff x="19706" y="-9070"/>
            <a:chExt cx="13803035" cy="3971470"/>
          </a:xfrm>
        </p:grpSpPr>
        <p:pic>
          <p:nvPicPr>
            <p:cNvPr id="12" name="Picture 11">
              <a:extLst>
                <a:ext uri="{FF2B5EF4-FFF2-40B4-BE49-F238E27FC236}">
                  <a16:creationId xmlns:a16="http://schemas.microsoft.com/office/drawing/2014/main" id="{8351E372-604F-184F-A55B-55CD2D5583DD}"/>
                </a:ext>
              </a:extLst>
            </p:cNvPr>
            <p:cNvPicPr>
              <a:picLocks noChangeAspect="1"/>
            </p:cNvPicPr>
            <p:nvPr/>
          </p:nvPicPr>
          <p:blipFill>
            <a:blip r:embed="rId2"/>
            <a:stretch>
              <a:fillRect/>
            </a:stretch>
          </p:blipFill>
          <p:spPr>
            <a:xfrm>
              <a:off x="5690461" y="0"/>
              <a:ext cx="2902974" cy="3962400"/>
            </a:xfrm>
            <a:prstGeom prst="rect">
              <a:avLst/>
            </a:prstGeom>
          </p:spPr>
        </p:pic>
        <p:pic>
          <p:nvPicPr>
            <p:cNvPr id="13" name="Picture 12">
              <a:extLst>
                <a:ext uri="{FF2B5EF4-FFF2-40B4-BE49-F238E27FC236}">
                  <a16:creationId xmlns:a16="http://schemas.microsoft.com/office/drawing/2014/main" id="{D90FBB02-D7EA-674B-96BA-388DD2915ADE}"/>
                </a:ext>
              </a:extLst>
            </p:cNvPr>
            <p:cNvPicPr>
              <a:picLocks noChangeAspect="1"/>
            </p:cNvPicPr>
            <p:nvPr/>
          </p:nvPicPr>
          <p:blipFill>
            <a:blip r:embed="rId3"/>
            <a:stretch>
              <a:fillRect/>
            </a:stretch>
          </p:blipFill>
          <p:spPr>
            <a:xfrm>
              <a:off x="2890600" y="90873"/>
              <a:ext cx="2807259" cy="3683124"/>
            </a:xfrm>
            <a:prstGeom prst="rect">
              <a:avLst/>
            </a:prstGeom>
          </p:spPr>
        </p:pic>
        <p:pic>
          <p:nvPicPr>
            <p:cNvPr id="14" name="Picture 13">
              <a:extLst>
                <a:ext uri="{FF2B5EF4-FFF2-40B4-BE49-F238E27FC236}">
                  <a16:creationId xmlns:a16="http://schemas.microsoft.com/office/drawing/2014/main" id="{0F55F028-008B-914B-9605-8B5A91F5DF73}"/>
                </a:ext>
              </a:extLst>
            </p:cNvPr>
            <p:cNvPicPr>
              <a:picLocks noChangeAspect="1"/>
            </p:cNvPicPr>
            <p:nvPr/>
          </p:nvPicPr>
          <p:blipFill>
            <a:blip r:embed="rId4"/>
            <a:stretch>
              <a:fillRect/>
            </a:stretch>
          </p:blipFill>
          <p:spPr>
            <a:xfrm>
              <a:off x="19706" y="-9070"/>
              <a:ext cx="2843822" cy="3766484"/>
            </a:xfrm>
            <a:prstGeom prst="rect">
              <a:avLst/>
            </a:prstGeom>
          </p:spPr>
        </p:pic>
        <p:pic>
          <p:nvPicPr>
            <p:cNvPr id="15" name="Picture 14">
              <a:extLst>
                <a:ext uri="{FF2B5EF4-FFF2-40B4-BE49-F238E27FC236}">
                  <a16:creationId xmlns:a16="http://schemas.microsoft.com/office/drawing/2014/main" id="{3584B010-241B-6041-A138-C943442D823C}"/>
                </a:ext>
              </a:extLst>
            </p:cNvPr>
            <p:cNvPicPr>
              <a:picLocks noChangeAspect="1"/>
            </p:cNvPicPr>
            <p:nvPr/>
          </p:nvPicPr>
          <p:blipFill rotWithShape="1">
            <a:blip r:embed="rId5"/>
            <a:srcRect l="10961" t="5878" r="12239" b="8244"/>
            <a:stretch/>
          </p:blipFill>
          <p:spPr>
            <a:xfrm>
              <a:off x="8590903" y="26633"/>
              <a:ext cx="2691838" cy="3599712"/>
            </a:xfrm>
            <a:prstGeom prst="rect">
              <a:avLst/>
            </a:prstGeom>
          </p:spPr>
        </p:pic>
        <p:pic>
          <p:nvPicPr>
            <p:cNvPr id="16" name="Picture 15">
              <a:extLst>
                <a:ext uri="{FF2B5EF4-FFF2-40B4-BE49-F238E27FC236}">
                  <a16:creationId xmlns:a16="http://schemas.microsoft.com/office/drawing/2014/main" id="{8502C0F5-CCD3-FC4D-9CB2-CB8D494F28D5}"/>
                </a:ext>
              </a:extLst>
            </p:cNvPr>
            <p:cNvPicPr>
              <a:picLocks noChangeAspect="1"/>
            </p:cNvPicPr>
            <p:nvPr/>
          </p:nvPicPr>
          <p:blipFill>
            <a:blip r:embed="rId6"/>
            <a:stretch>
              <a:fillRect/>
            </a:stretch>
          </p:blipFill>
          <p:spPr>
            <a:xfrm>
              <a:off x="11282741" y="76200"/>
              <a:ext cx="2540000" cy="3550144"/>
            </a:xfrm>
            <a:prstGeom prst="rect">
              <a:avLst/>
            </a:prstGeom>
          </p:spPr>
        </p:pic>
      </p:grpSp>
      <p:grpSp>
        <p:nvGrpSpPr>
          <p:cNvPr id="17" name="Group 16">
            <a:extLst>
              <a:ext uri="{FF2B5EF4-FFF2-40B4-BE49-F238E27FC236}">
                <a16:creationId xmlns:a16="http://schemas.microsoft.com/office/drawing/2014/main" id="{85018F88-C8C8-484C-9133-1C689679337C}"/>
              </a:ext>
            </a:extLst>
          </p:cNvPr>
          <p:cNvGrpSpPr/>
          <p:nvPr/>
        </p:nvGrpSpPr>
        <p:grpSpPr>
          <a:xfrm>
            <a:off x="0" y="3286943"/>
            <a:ext cx="9144000" cy="2735036"/>
            <a:chOff x="-1172215" y="1324540"/>
            <a:chExt cx="15861003" cy="5533460"/>
          </a:xfrm>
        </p:grpSpPr>
        <p:pic>
          <p:nvPicPr>
            <p:cNvPr id="18" name="Picture 17">
              <a:extLst>
                <a:ext uri="{FF2B5EF4-FFF2-40B4-BE49-F238E27FC236}">
                  <a16:creationId xmlns:a16="http://schemas.microsoft.com/office/drawing/2014/main" id="{E8A86E9C-E40A-7849-BB8E-F0374193111D}"/>
                </a:ext>
              </a:extLst>
            </p:cNvPr>
            <p:cNvPicPr>
              <a:picLocks noChangeAspect="1"/>
            </p:cNvPicPr>
            <p:nvPr/>
          </p:nvPicPr>
          <p:blipFill>
            <a:blip r:embed="rId7"/>
            <a:stretch>
              <a:fillRect/>
            </a:stretch>
          </p:blipFill>
          <p:spPr>
            <a:xfrm>
              <a:off x="10744200" y="1670867"/>
              <a:ext cx="3944588" cy="5187133"/>
            </a:xfrm>
            <a:prstGeom prst="rect">
              <a:avLst/>
            </a:prstGeom>
          </p:spPr>
        </p:pic>
        <p:pic>
          <p:nvPicPr>
            <p:cNvPr id="19" name="Picture 18">
              <a:extLst>
                <a:ext uri="{FF2B5EF4-FFF2-40B4-BE49-F238E27FC236}">
                  <a16:creationId xmlns:a16="http://schemas.microsoft.com/office/drawing/2014/main" id="{C1B34335-063D-6B47-8BAC-8230FC547B04}"/>
                </a:ext>
              </a:extLst>
            </p:cNvPr>
            <p:cNvPicPr>
              <a:picLocks noChangeAspect="1"/>
            </p:cNvPicPr>
            <p:nvPr/>
          </p:nvPicPr>
          <p:blipFill>
            <a:blip r:embed="rId8"/>
            <a:stretch>
              <a:fillRect/>
            </a:stretch>
          </p:blipFill>
          <p:spPr>
            <a:xfrm>
              <a:off x="3001155" y="2152631"/>
              <a:ext cx="3492988" cy="4593279"/>
            </a:xfrm>
            <a:prstGeom prst="rect">
              <a:avLst/>
            </a:prstGeom>
          </p:spPr>
        </p:pic>
        <p:pic>
          <p:nvPicPr>
            <p:cNvPr id="20" name="Picture 19">
              <a:extLst>
                <a:ext uri="{FF2B5EF4-FFF2-40B4-BE49-F238E27FC236}">
                  <a16:creationId xmlns:a16="http://schemas.microsoft.com/office/drawing/2014/main" id="{92899443-01F1-7743-926F-3C745099B67F}"/>
                </a:ext>
              </a:extLst>
            </p:cNvPr>
            <p:cNvPicPr>
              <a:picLocks noChangeAspect="1"/>
            </p:cNvPicPr>
            <p:nvPr/>
          </p:nvPicPr>
          <p:blipFill>
            <a:blip r:embed="rId9"/>
            <a:stretch>
              <a:fillRect/>
            </a:stretch>
          </p:blipFill>
          <p:spPr>
            <a:xfrm>
              <a:off x="6494143" y="1418411"/>
              <a:ext cx="4243712" cy="5396628"/>
            </a:xfrm>
            <a:prstGeom prst="rect">
              <a:avLst/>
            </a:prstGeom>
          </p:spPr>
        </p:pic>
        <p:pic>
          <p:nvPicPr>
            <p:cNvPr id="21" name="Picture 20">
              <a:extLst>
                <a:ext uri="{FF2B5EF4-FFF2-40B4-BE49-F238E27FC236}">
                  <a16:creationId xmlns:a16="http://schemas.microsoft.com/office/drawing/2014/main" id="{A9393493-B53F-C844-BAFE-3C4669AB9CF9}"/>
                </a:ext>
              </a:extLst>
            </p:cNvPr>
            <p:cNvPicPr>
              <a:picLocks noChangeAspect="1"/>
            </p:cNvPicPr>
            <p:nvPr/>
          </p:nvPicPr>
          <p:blipFill rotWithShape="1">
            <a:blip r:embed="rId10"/>
            <a:srcRect l="5668" t="3941" r="3664" b="5326"/>
            <a:stretch/>
          </p:blipFill>
          <p:spPr>
            <a:xfrm>
              <a:off x="-1172215" y="1324540"/>
              <a:ext cx="4187605" cy="5418166"/>
            </a:xfrm>
            <a:prstGeom prst="rect">
              <a:avLst/>
            </a:prstGeom>
          </p:spPr>
        </p:pic>
      </p:grpSp>
    </p:spTree>
    <p:extLst>
      <p:ext uri="{BB962C8B-B14F-4D97-AF65-F5344CB8AC3E}">
        <p14:creationId xmlns:p14="http://schemas.microsoft.com/office/powerpoint/2010/main" val="7127280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14</a:t>
            </a:fld>
            <a:endParaRPr lang="en-US" dirty="0"/>
          </a:p>
        </p:txBody>
      </p:sp>
      <p:sp>
        <p:nvSpPr>
          <p:cNvPr id="6" name="Title 1"/>
          <p:cNvSpPr txBox="1">
            <a:spLocks/>
          </p:cNvSpPr>
          <p:nvPr/>
        </p:nvSpPr>
        <p:spPr>
          <a:xfrm>
            <a:off x="146080" y="152643"/>
            <a:ext cx="8775851"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Q: Does it result in best</a:t>
            </a:r>
            <a:r>
              <a:rPr kumimoji="0" lang="en-US" sz="3600" b="0" i="1" u="none" strike="noStrike" kern="1200" cap="none" spc="0" normalizeH="0" noProof="0" dirty="0" smtClean="0">
                <a:ln>
                  <a:noFill/>
                </a:ln>
                <a:solidFill>
                  <a:srgbClr val="0070C0"/>
                </a:solidFill>
                <a:effectLst/>
                <a:uLnTx/>
                <a:uFillTx/>
                <a:latin typeface="Arial"/>
                <a:ea typeface="+mj-ea"/>
              </a:rPr>
              <a:t> health outcomes?</a:t>
            </a:r>
            <a:endParaRPr kumimoji="0" lang="en-US" sz="3600" b="0" i="1" u="none" strike="noStrike" kern="1200" cap="none" spc="0" normalizeH="0" baseline="0" noProof="0" dirty="0" smtClean="0">
              <a:ln>
                <a:noFill/>
              </a:ln>
              <a:solidFill>
                <a:srgbClr val="0070C0"/>
              </a:solidFill>
              <a:effectLst/>
              <a:uLnTx/>
              <a:uFillTx/>
              <a:latin typeface="Arial"/>
              <a:ea typeface="+mj-ea"/>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0124" t="6572" r="5558" b="11308"/>
          <a:stretch/>
        </p:blipFill>
        <p:spPr>
          <a:xfrm>
            <a:off x="3703320" y="1122123"/>
            <a:ext cx="4689566" cy="3984171"/>
          </a:xfrm>
          <a:prstGeom prst="rect">
            <a:avLst/>
          </a:prstGeom>
        </p:spPr>
      </p:pic>
      <p:pic>
        <p:nvPicPr>
          <p:cNvPr id="12" name="Picture 2" descr="Image result for dat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4281" y="5106294"/>
            <a:ext cx="1456154" cy="8194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data">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3320" y="5106294"/>
            <a:ext cx="1580960" cy="8172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91613" y="1250411"/>
            <a:ext cx="2085827" cy="523220"/>
          </a:xfrm>
          <a:prstGeom prst="rect">
            <a:avLst/>
          </a:prstGeom>
          <a:noFill/>
        </p:spPr>
        <p:txBody>
          <a:bodyPr wrap="none" rtlCol="0">
            <a:spAutoFit/>
          </a:bodyPr>
          <a:lstStyle/>
          <a:p>
            <a:pPr defTabSz="685800">
              <a:defRPr/>
            </a:pPr>
            <a:r>
              <a:rPr lang="en-US" sz="2800" i="1" dirty="0" smtClean="0">
                <a:solidFill>
                  <a:srgbClr val="535353">
                    <a:lumMod val="50000"/>
                  </a:srgbClr>
                </a:solidFill>
                <a:latin typeface="Arial"/>
              </a:rPr>
              <a:t>Recognition</a:t>
            </a:r>
            <a:endParaRPr lang="en-US" sz="2800" i="1" dirty="0">
              <a:solidFill>
                <a:srgbClr val="535353">
                  <a:lumMod val="50000"/>
                </a:srgbClr>
              </a:solidFill>
              <a:latin typeface="Arial"/>
            </a:endParaRPr>
          </a:p>
        </p:txBody>
      </p:sp>
      <p:sp>
        <p:nvSpPr>
          <p:cNvPr id="15" name="TextBox 14"/>
          <p:cNvSpPr txBox="1"/>
          <p:nvPr/>
        </p:nvSpPr>
        <p:spPr>
          <a:xfrm>
            <a:off x="239361" y="4206615"/>
            <a:ext cx="2183611" cy="523220"/>
          </a:xfrm>
          <a:prstGeom prst="rect">
            <a:avLst/>
          </a:prstGeom>
          <a:noFill/>
        </p:spPr>
        <p:txBody>
          <a:bodyPr wrap="none" rtlCol="0">
            <a:spAutoFit/>
          </a:bodyPr>
          <a:lstStyle/>
          <a:p>
            <a:pPr defTabSz="685800">
              <a:defRPr/>
            </a:pPr>
            <a:r>
              <a:rPr lang="en-US" sz="2800" i="1" dirty="0" smtClean="0">
                <a:solidFill>
                  <a:srgbClr val="0070C0"/>
                </a:solidFill>
                <a:latin typeface="Arial"/>
              </a:rPr>
              <a:t>Optimization</a:t>
            </a:r>
            <a:endParaRPr lang="en-US" sz="2800" i="1" dirty="0">
              <a:solidFill>
                <a:srgbClr val="0070C0"/>
              </a:solidFill>
              <a:latin typeface="Arial"/>
            </a:endParaRPr>
          </a:p>
        </p:txBody>
      </p:sp>
      <p:sp>
        <p:nvSpPr>
          <p:cNvPr id="16" name="TextBox 15"/>
          <p:cNvSpPr txBox="1"/>
          <p:nvPr/>
        </p:nvSpPr>
        <p:spPr>
          <a:xfrm>
            <a:off x="172206" y="3306609"/>
            <a:ext cx="2190343" cy="715581"/>
          </a:xfrm>
          <a:prstGeom prst="rect">
            <a:avLst/>
          </a:prstGeom>
          <a:noFill/>
        </p:spPr>
        <p:txBody>
          <a:bodyPr wrap="none" rtlCol="0">
            <a:spAutoFit/>
          </a:bodyPr>
          <a:lstStyle/>
          <a:p>
            <a:pPr defTabSz="685800">
              <a:defRPr/>
            </a:pPr>
            <a:r>
              <a:rPr lang="en-US" sz="4050" i="1" dirty="0" smtClean="0">
                <a:solidFill>
                  <a:srgbClr val="535353">
                    <a:lumMod val="50000"/>
                  </a:srgbClr>
                </a:solidFill>
                <a:latin typeface="Batang" panose="02030600000101010101" pitchFamily="18" charset="-127"/>
                <a:ea typeface="Batang" panose="02030600000101010101" pitchFamily="18" charset="-127"/>
              </a:rPr>
              <a:t>Trajectory</a:t>
            </a:r>
            <a:endParaRPr lang="en-US" sz="4050" i="1" dirty="0">
              <a:solidFill>
                <a:srgbClr val="535353">
                  <a:lumMod val="50000"/>
                </a:srgbClr>
              </a:solidFill>
              <a:latin typeface="Batang" panose="02030600000101010101" pitchFamily="18" charset="-127"/>
              <a:ea typeface="Batang" panose="02030600000101010101" pitchFamily="18" charset="-127"/>
            </a:endParaRPr>
          </a:p>
        </p:txBody>
      </p:sp>
      <p:sp>
        <p:nvSpPr>
          <p:cNvPr id="17" name="TextBox 16"/>
          <p:cNvSpPr txBox="1"/>
          <p:nvPr/>
        </p:nvSpPr>
        <p:spPr>
          <a:xfrm>
            <a:off x="239361" y="1957022"/>
            <a:ext cx="2236050" cy="523220"/>
          </a:xfrm>
          <a:prstGeom prst="rect">
            <a:avLst/>
          </a:prstGeom>
          <a:noFill/>
        </p:spPr>
        <p:txBody>
          <a:bodyPr wrap="square" rtlCol="0">
            <a:spAutoFit/>
          </a:bodyPr>
          <a:lstStyle/>
          <a:p>
            <a:pPr defTabSz="685800">
              <a:defRPr/>
            </a:pPr>
            <a:r>
              <a:rPr lang="en-US" sz="2800" i="1" dirty="0" smtClean="0">
                <a:solidFill>
                  <a:srgbClr val="C00000"/>
                </a:solidFill>
                <a:latin typeface="Arial Black" panose="020B0A04020102020204" pitchFamily="34" charset="0"/>
                <a:cs typeface="AngsanaUPC" panose="02020603050405020304" pitchFamily="18" charset="-34"/>
              </a:rPr>
              <a:t>Diagnosis</a:t>
            </a:r>
            <a:endParaRPr lang="en-US" sz="3200" i="1" dirty="0">
              <a:solidFill>
                <a:srgbClr val="C00000"/>
              </a:solidFill>
              <a:latin typeface="Arial Black" panose="020B0A04020102020204" pitchFamily="34" charset="0"/>
              <a:cs typeface="AngsanaUPC" panose="02020603050405020304" pitchFamily="18" charset="-34"/>
            </a:endParaRPr>
          </a:p>
        </p:txBody>
      </p:sp>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32741" t="34882" r="31093" b="32591"/>
          <a:stretch/>
        </p:blipFill>
        <p:spPr>
          <a:xfrm>
            <a:off x="6740435" y="5106295"/>
            <a:ext cx="1652451" cy="817218"/>
          </a:xfrm>
          <a:prstGeom prst="rect">
            <a:avLst/>
          </a:prstGeom>
        </p:spPr>
      </p:pic>
      <p:sp>
        <p:nvSpPr>
          <p:cNvPr id="19" name="TextBox 18"/>
          <p:cNvSpPr txBox="1"/>
          <p:nvPr/>
        </p:nvSpPr>
        <p:spPr>
          <a:xfrm>
            <a:off x="239361" y="2676598"/>
            <a:ext cx="1832553" cy="523220"/>
          </a:xfrm>
          <a:prstGeom prst="rect">
            <a:avLst/>
          </a:prstGeom>
          <a:noFill/>
        </p:spPr>
        <p:txBody>
          <a:bodyPr wrap="none" rtlCol="0">
            <a:spAutoFit/>
          </a:bodyPr>
          <a:lstStyle/>
          <a:p>
            <a:pPr defTabSz="685800">
              <a:defRPr/>
            </a:pPr>
            <a:r>
              <a:rPr lang="en-US" sz="2800" i="1" dirty="0" smtClean="0">
                <a:solidFill>
                  <a:srgbClr val="0070C0"/>
                </a:solidFill>
                <a:latin typeface="Bauhaus 93" panose="04030905020B02020C02" pitchFamily="82" charset="0"/>
                <a:ea typeface="Batang" panose="02030600000101010101"/>
              </a:rPr>
              <a:t>Prediction</a:t>
            </a:r>
            <a:endParaRPr lang="en-US" sz="2800" i="1" dirty="0">
              <a:solidFill>
                <a:srgbClr val="0070C0"/>
              </a:solidFill>
              <a:latin typeface="Bauhaus 93" panose="04030905020B02020C02" pitchFamily="82" charset="0"/>
              <a:ea typeface="Batang" panose="02030600000101010101"/>
            </a:endParaRPr>
          </a:p>
        </p:txBody>
      </p:sp>
      <p:sp>
        <p:nvSpPr>
          <p:cNvPr id="20" name="TextBox 19"/>
          <p:cNvSpPr txBox="1"/>
          <p:nvPr/>
        </p:nvSpPr>
        <p:spPr>
          <a:xfrm>
            <a:off x="180858" y="4966512"/>
            <a:ext cx="2653781" cy="584775"/>
          </a:xfrm>
          <a:prstGeom prst="rect">
            <a:avLst/>
          </a:prstGeom>
          <a:noFill/>
        </p:spPr>
        <p:txBody>
          <a:bodyPr wrap="square" rtlCol="0">
            <a:spAutoFit/>
          </a:bodyPr>
          <a:lstStyle/>
          <a:p>
            <a:pPr defTabSz="685800">
              <a:defRPr/>
            </a:pPr>
            <a:r>
              <a:rPr lang="en-US" sz="3200" b="1" i="1" dirty="0" smtClean="0">
                <a:solidFill>
                  <a:srgbClr val="C00000"/>
                </a:solidFill>
                <a:latin typeface="Baskerville Old Face" panose="02020602080505020303" pitchFamily="18" charset="0"/>
                <a:cs typeface="AngsanaUPC" panose="02020603050405020304" pitchFamily="18" charset="-34"/>
              </a:rPr>
              <a:t>Intervention</a:t>
            </a:r>
            <a:endParaRPr lang="en-US" sz="3600" b="1" i="1" dirty="0">
              <a:solidFill>
                <a:srgbClr val="C00000"/>
              </a:solidFill>
              <a:latin typeface="Baskerville Old Face" panose="02020602080505020303" pitchFamily="18" charset="0"/>
              <a:cs typeface="AngsanaUPC" panose="02020603050405020304" pitchFamily="18" charset="-34"/>
            </a:endParaRPr>
          </a:p>
        </p:txBody>
      </p:sp>
    </p:spTree>
    <p:extLst>
      <p:ext uri="{BB962C8B-B14F-4D97-AF65-F5344CB8AC3E}">
        <p14:creationId xmlns:p14="http://schemas.microsoft.com/office/powerpoint/2010/main" val="38160600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15</a:t>
            </a:fld>
            <a:endParaRPr lang="en-US" dirty="0"/>
          </a:p>
        </p:txBody>
      </p:sp>
      <p:sp>
        <p:nvSpPr>
          <p:cNvPr id="6" name="Title 1"/>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Power of using data strategically</a:t>
            </a:r>
          </a:p>
        </p:txBody>
      </p:sp>
      <p:pic>
        <p:nvPicPr>
          <p:cNvPr id="11" name="Picture 10"/>
          <p:cNvPicPr>
            <a:picLocks noChangeAspect="1"/>
          </p:cNvPicPr>
          <p:nvPr/>
        </p:nvPicPr>
        <p:blipFill rotWithShape="1">
          <a:blip r:embed="rId2"/>
          <a:srcRect l="3961" t="3814" r="3994" b="4498"/>
          <a:stretch/>
        </p:blipFill>
        <p:spPr>
          <a:xfrm>
            <a:off x="1136468" y="966651"/>
            <a:ext cx="6544492" cy="4897628"/>
          </a:xfrm>
          <a:prstGeom prst="rect">
            <a:avLst/>
          </a:prstGeom>
        </p:spPr>
      </p:pic>
    </p:spTree>
    <p:extLst>
      <p:ext uri="{BB962C8B-B14F-4D97-AF65-F5344CB8AC3E}">
        <p14:creationId xmlns:p14="http://schemas.microsoft.com/office/powerpoint/2010/main" val="21494755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CSF_intro_blowout_3"/>
          <p:cNvPicPr>
            <a:picLocks noGrp="1" noChangeAspect="1"/>
          </p:cNvPicPr>
          <p:nvPr>
            <p:ph idx="1"/>
          </p:nvPr>
        </p:nvPicPr>
        <p:blipFill>
          <a:blip r:embed="rId2" cstate="print">
            <a:extLst>
              <a:ext uri="{28A0092B-C50C-407E-A947-70E740481C1C}">
                <a14:useLocalDpi xmlns:a14="http://schemas.microsoft.com/office/drawing/2010/main" val="0"/>
              </a:ext>
            </a:extLst>
          </a:blip>
          <a:srcRect l="-13273" r="-13273"/>
          <a:stretch>
            <a:fillRect/>
          </a:stretch>
        </p:blipFill>
        <p:spPr>
          <a:xfrm>
            <a:off x="301574" y="1265426"/>
            <a:ext cx="8610284" cy="4735325"/>
          </a:xfrm>
        </p:spPr>
      </p:pic>
      <p:sp>
        <p:nvSpPr>
          <p:cNvPr id="3" name="Content Placeholder 2"/>
          <p:cNvSpPr txBox="1">
            <a:spLocks/>
          </p:cNvSpPr>
          <p:nvPr/>
        </p:nvSpPr>
        <p:spPr>
          <a:xfrm>
            <a:off x="176349" y="397833"/>
            <a:ext cx="8471262" cy="406477"/>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defRPr/>
            </a:pPr>
            <a:r>
              <a:rPr lang="en-US" sz="3600" i="1" dirty="0">
                <a:solidFill>
                  <a:srgbClr val="0070C0"/>
                </a:solidFill>
                <a:latin typeface="Arial" panose="020B0604020202020204" pitchFamily="34" charset="0"/>
                <a:cs typeface="Arial" panose="020B0604020202020204" pitchFamily="34" charset="0"/>
              </a:rPr>
              <a:t>Medication Strategies for </a:t>
            </a:r>
            <a:r>
              <a:rPr lang="en-US" sz="3600" i="1" dirty="0" smtClean="0">
                <a:solidFill>
                  <a:srgbClr val="0070C0"/>
                </a:solidFill>
                <a:latin typeface="Arial" panose="020B0604020202020204" pitchFamily="34" charset="0"/>
                <a:cs typeface="Arial" panose="020B0604020202020204" pitchFamily="34" charset="0"/>
              </a:rPr>
              <a:t>T2D Patients</a:t>
            </a:r>
            <a:endParaRPr lang="en-US" sz="3600" i="1" dirty="0">
              <a:solidFill>
                <a:srgbClr val="0070C0"/>
              </a:solidFill>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70CE13F2-F7A4-624B-B658-6E7943814008}"/>
              </a:ext>
            </a:extLst>
          </p:cNvPr>
          <p:cNvSpPr txBox="1">
            <a:spLocks noChangeArrowheads="1"/>
          </p:cNvSpPr>
          <p:nvPr/>
        </p:nvSpPr>
        <p:spPr>
          <a:xfrm>
            <a:off x="6464750" y="6000751"/>
            <a:ext cx="2548622" cy="514350"/>
          </a:xfrm>
          <a:prstGeom prst="rect">
            <a:avLst/>
          </a:prstGeom>
        </p:spPr>
        <p:txBody>
          <a:bodyPr vert="horz" lIns="68324" tIns="34289" rIns="68324" bIns="34289" anchor="ctr">
            <a:noAutofit/>
          </a:bodyPr>
          <a:lstStyle/>
          <a:p>
            <a:pPr defTabSz="682893" eaLnBrk="0" fontAlgn="base" hangingPunct="0">
              <a:spcBef>
                <a:spcPct val="0"/>
              </a:spcBef>
              <a:spcAft>
                <a:spcPct val="0"/>
              </a:spcAft>
              <a:defRPr/>
            </a:pPr>
            <a:r>
              <a:rPr lang="en-US" sz="1600" b="1" i="1" dirty="0" smtClean="0">
                <a:solidFill>
                  <a:srgbClr val="FF0000"/>
                </a:solidFill>
                <a:latin typeface="Calibri" pitchFamily="34" charset="0"/>
              </a:rPr>
              <a:t>UCSF: Atul Butte &amp; Tom </a:t>
            </a:r>
            <a:r>
              <a:rPr lang="en-US" sz="1600" b="1" i="1" dirty="0">
                <a:solidFill>
                  <a:srgbClr val="FF0000"/>
                </a:solidFill>
                <a:latin typeface="Calibri" pitchFamily="34" charset="0"/>
              </a:rPr>
              <a:t>Peterson</a:t>
            </a:r>
          </a:p>
        </p:txBody>
      </p:sp>
    </p:spTree>
    <p:extLst>
      <p:ext uri="{BB962C8B-B14F-4D97-AF65-F5344CB8AC3E}">
        <p14:creationId xmlns:p14="http://schemas.microsoft.com/office/powerpoint/2010/main" val="20112006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4664" y="1265426"/>
            <a:ext cx="6804102" cy="4735325"/>
          </a:xfrm>
        </p:spPr>
      </p:pic>
      <p:sp>
        <p:nvSpPr>
          <p:cNvPr id="6" name="Content Placeholder 2"/>
          <p:cNvSpPr txBox="1">
            <a:spLocks/>
          </p:cNvSpPr>
          <p:nvPr/>
        </p:nvSpPr>
        <p:spPr>
          <a:xfrm>
            <a:off x="176349" y="397833"/>
            <a:ext cx="8471262" cy="406477"/>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defRPr/>
            </a:pPr>
            <a:r>
              <a:rPr lang="en-US" sz="3600" i="1" dirty="0">
                <a:solidFill>
                  <a:srgbClr val="0070C0"/>
                </a:solidFill>
                <a:latin typeface="Arial" panose="020B0604020202020204" pitchFamily="34" charset="0"/>
                <a:cs typeface="Arial" panose="020B0604020202020204" pitchFamily="34" charset="0"/>
              </a:rPr>
              <a:t>Medication Strategies for </a:t>
            </a:r>
            <a:r>
              <a:rPr lang="en-US" sz="3600" i="1" dirty="0" smtClean="0">
                <a:solidFill>
                  <a:srgbClr val="0070C0"/>
                </a:solidFill>
                <a:latin typeface="Arial" panose="020B0604020202020204" pitchFamily="34" charset="0"/>
                <a:cs typeface="Arial" panose="020B0604020202020204" pitchFamily="34" charset="0"/>
              </a:rPr>
              <a:t>T2D Patients</a:t>
            </a:r>
            <a:endParaRPr lang="en-US" sz="3600" i="1" dirty="0">
              <a:solidFill>
                <a:srgbClr val="0070C0"/>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70CE13F2-F7A4-624B-B658-6E7943814008}"/>
              </a:ext>
            </a:extLst>
          </p:cNvPr>
          <p:cNvSpPr txBox="1">
            <a:spLocks noChangeArrowheads="1"/>
          </p:cNvSpPr>
          <p:nvPr/>
        </p:nvSpPr>
        <p:spPr>
          <a:xfrm>
            <a:off x="6464750" y="6000751"/>
            <a:ext cx="2548622" cy="514350"/>
          </a:xfrm>
          <a:prstGeom prst="rect">
            <a:avLst/>
          </a:prstGeom>
        </p:spPr>
        <p:txBody>
          <a:bodyPr vert="horz" lIns="68324" tIns="34289" rIns="68324" bIns="34289" anchor="ctr">
            <a:noAutofit/>
          </a:bodyPr>
          <a:lstStyle/>
          <a:p>
            <a:pPr defTabSz="682893" eaLnBrk="0" fontAlgn="base" hangingPunct="0">
              <a:spcBef>
                <a:spcPct val="0"/>
              </a:spcBef>
              <a:spcAft>
                <a:spcPct val="0"/>
              </a:spcAft>
              <a:defRPr/>
            </a:pPr>
            <a:r>
              <a:rPr lang="en-US" sz="1600" b="1" i="1" dirty="0" smtClean="0">
                <a:solidFill>
                  <a:srgbClr val="FF0000"/>
                </a:solidFill>
                <a:latin typeface="Calibri" pitchFamily="34" charset="0"/>
              </a:rPr>
              <a:t>UCSF: Atul Butte &amp; Tom </a:t>
            </a:r>
            <a:r>
              <a:rPr lang="en-US" sz="1600" b="1" i="1" dirty="0">
                <a:solidFill>
                  <a:srgbClr val="FF0000"/>
                </a:solidFill>
                <a:latin typeface="Calibri" pitchFamily="34" charset="0"/>
              </a:rPr>
              <a:t>Peterson</a:t>
            </a:r>
          </a:p>
        </p:txBody>
      </p:sp>
    </p:spTree>
    <p:extLst>
      <p:ext uri="{BB962C8B-B14F-4D97-AF65-F5344CB8AC3E}">
        <p14:creationId xmlns:p14="http://schemas.microsoft.com/office/powerpoint/2010/main" val="2548061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4664" y="1265427"/>
            <a:ext cx="6804102" cy="4735324"/>
          </a:xfrm>
        </p:spPr>
      </p:pic>
      <p:sp>
        <p:nvSpPr>
          <p:cNvPr id="6" name="Content Placeholder 2"/>
          <p:cNvSpPr txBox="1">
            <a:spLocks/>
          </p:cNvSpPr>
          <p:nvPr/>
        </p:nvSpPr>
        <p:spPr>
          <a:xfrm>
            <a:off x="176349" y="397833"/>
            <a:ext cx="8471262" cy="406477"/>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defRPr/>
            </a:pPr>
            <a:r>
              <a:rPr lang="en-US" sz="3600" i="1" dirty="0">
                <a:solidFill>
                  <a:srgbClr val="0070C0"/>
                </a:solidFill>
                <a:latin typeface="Arial" panose="020B0604020202020204" pitchFamily="34" charset="0"/>
                <a:cs typeface="Arial" panose="020B0604020202020204" pitchFamily="34" charset="0"/>
              </a:rPr>
              <a:t>Medication Strategies for </a:t>
            </a:r>
            <a:r>
              <a:rPr lang="en-US" sz="3600" i="1" dirty="0" smtClean="0">
                <a:solidFill>
                  <a:srgbClr val="0070C0"/>
                </a:solidFill>
                <a:latin typeface="Arial" panose="020B0604020202020204" pitchFamily="34" charset="0"/>
                <a:cs typeface="Arial" panose="020B0604020202020204" pitchFamily="34" charset="0"/>
              </a:rPr>
              <a:t>T2D Patients</a:t>
            </a:r>
            <a:endParaRPr lang="en-US" sz="3600" i="1" dirty="0">
              <a:solidFill>
                <a:srgbClr val="0070C0"/>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70CE13F2-F7A4-624B-B658-6E7943814008}"/>
              </a:ext>
            </a:extLst>
          </p:cNvPr>
          <p:cNvSpPr txBox="1">
            <a:spLocks noChangeArrowheads="1"/>
          </p:cNvSpPr>
          <p:nvPr/>
        </p:nvSpPr>
        <p:spPr>
          <a:xfrm>
            <a:off x="6464750" y="6000751"/>
            <a:ext cx="2548622" cy="514350"/>
          </a:xfrm>
          <a:prstGeom prst="rect">
            <a:avLst/>
          </a:prstGeom>
        </p:spPr>
        <p:txBody>
          <a:bodyPr vert="horz" lIns="68324" tIns="34289" rIns="68324" bIns="34289" anchor="ctr">
            <a:noAutofit/>
          </a:bodyPr>
          <a:lstStyle/>
          <a:p>
            <a:pPr defTabSz="682893" eaLnBrk="0" fontAlgn="base" hangingPunct="0">
              <a:spcBef>
                <a:spcPct val="0"/>
              </a:spcBef>
              <a:spcAft>
                <a:spcPct val="0"/>
              </a:spcAft>
              <a:defRPr/>
            </a:pPr>
            <a:r>
              <a:rPr lang="en-US" sz="1600" b="1" i="1" dirty="0" smtClean="0">
                <a:solidFill>
                  <a:srgbClr val="FF0000"/>
                </a:solidFill>
                <a:latin typeface="Calibri" pitchFamily="34" charset="0"/>
              </a:rPr>
              <a:t>UCSF: Atul Butte &amp; Tom </a:t>
            </a:r>
            <a:r>
              <a:rPr lang="en-US" sz="1600" b="1" i="1" dirty="0">
                <a:solidFill>
                  <a:srgbClr val="FF0000"/>
                </a:solidFill>
                <a:latin typeface="Calibri" pitchFamily="34" charset="0"/>
              </a:rPr>
              <a:t>Peterson</a:t>
            </a:r>
          </a:p>
        </p:txBody>
      </p:sp>
    </p:spTree>
    <p:extLst>
      <p:ext uri="{BB962C8B-B14F-4D97-AF65-F5344CB8AC3E}">
        <p14:creationId xmlns:p14="http://schemas.microsoft.com/office/powerpoint/2010/main" val="36634159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04664" y="1265427"/>
            <a:ext cx="6804101" cy="4735324"/>
          </a:xfrm>
        </p:spPr>
      </p:pic>
      <p:sp>
        <p:nvSpPr>
          <p:cNvPr id="2" name="TextBox 1"/>
          <p:cNvSpPr txBox="1"/>
          <p:nvPr/>
        </p:nvSpPr>
        <p:spPr>
          <a:xfrm>
            <a:off x="173932" y="5950867"/>
            <a:ext cx="3679612" cy="646331"/>
          </a:xfrm>
          <a:prstGeom prst="rect">
            <a:avLst/>
          </a:prstGeom>
          <a:noFill/>
        </p:spPr>
        <p:txBody>
          <a:bodyPr wrap="square" rtlCol="0">
            <a:spAutoFit/>
          </a:bodyPr>
          <a:lstStyle/>
          <a:p>
            <a:pPr algn="ctr" defTabSz="342900">
              <a:defRPr/>
            </a:pPr>
            <a:r>
              <a:rPr lang="en-US" dirty="0">
                <a:solidFill>
                  <a:prstClr val="black"/>
                </a:solidFill>
                <a:latin typeface="Calibri"/>
              </a:rPr>
              <a:t>1,640 Unique Medication Trajectories for Treating </a:t>
            </a:r>
            <a:r>
              <a:rPr lang="en-US" dirty="0" smtClean="0">
                <a:solidFill>
                  <a:prstClr val="black"/>
                </a:solidFill>
                <a:latin typeface="Calibri"/>
              </a:rPr>
              <a:t>T2D</a:t>
            </a:r>
            <a:endParaRPr lang="en-US" dirty="0">
              <a:solidFill>
                <a:prstClr val="black"/>
              </a:solidFill>
              <a:latin typeface="Calibri"/>
            </a:endParaRPr>
          </a:p>
        </p:txBody>
      </p:sp>
      <p:sp>
        <p:nvSpPr>
          <p:cNvPr id="6" name="Content Placeholder 2"/>
          <p:cNvSpPr txBox="1">
            <a:spLocks/>
          </p:cNvSpPr>
          <p:nvPr/>
        </p:nvSpPr>
        <p:spPr>
          <a:xfrm>
            <a:off x="176349" y="397833"/>
            <a:ext cx="8471262" cy="406477"/>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defRPr/>
            </a:pPr>
            <a:r>
              <a:rPr lang="en-US" sz="3600" i="1" dirty="0">
                <a:solidFill>
                  <a:srgbClr val="0070C0"/>
                </a:solidFill>
                <a:latin typeface="Arial" panose="020B0604020202020204" pitchFamily="34" charset="0"/>
                <a:cs typeface="Arial" panose="020B0604020202020204" pitchFamily="34" charset="0"/>
              </a:rPr>
              <a:t>Medication Strategies for </a:t>
            </a:r>
            <a:r>
              <a:rPr lang="en-US" sz="3600" i="1" dirty="0" smtClean="0">
                <a:solidFill>
                  <a:srgbClr val="0070C0"/>
                </a:solidFill>
                <a:latin typeface="Arial" panose="020B0604020202020204" pitchFamily="34" charset="0"/>
                <a:cs typeface="Arial" panose="020B0604020202020204" pitchFamily="34" charset="0"/>
              </a:rPr>
              <a:t>T2D Patients</a:t>
            </a:r>
            <a:endParaRPr lang="en-US" sz="3600" i="1" dirty="0">
              <a:solidFill>
                <a:srgbClr val="0070C0"/>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70CE13F2-F7A4-624B-B658-6E7943814008}"/>
              </a:ext>
            </a:extLst>
          </p:cNvPr>
          <p:cNvSpPr txBox="1">
            <a:spLocks noChangeArrowheads="1"/>
          </p:cNvSpPr>
          <p:nvPr/>
        </p:nvSpPr>
        <p:spPr>
          <a:xfrm>
            <a:off x="6464750" y="6000751"/>
            <a:ext cx="2548622" cy="514350"/>
          </a:xfrm>
          <a:prstGeom prst="rect">
            <a:avLst/>
          </a:prstGeom>
        </p:spPr>
        <p:txBody>
          <a:bodyPr vert="horz" lIns="68324" tIns="34289" rIns="68324" bIns="34289" anchor="ctr">
            <a:noAutofit/>
          </a:bodyPr>
          <a:lstStyle/>
          <a:p>
            <a:pPr defTabSz="682893" eaLnBrk="0" fontAlgn="base" hangingPunct="0">
              <a:spcBef>
                <a:spcPct val="0"/>
              </a:spcBef>
              <a:spcAft>
                <a:spcPct val="0"/>
              </a:spcAft>
              <a:defRPr/>
            </a:pPr>
            <a:r>
              <a:rPr lang="en-US" sz="1600" b="1" i="1" dirty="0" smtClean="0">
                <a:solidFill>
                  <a:srgbClr val="FF0000"/>
                </a:solidFill>
                <a:latin typeface="Calibri" pitchFamily="34" charset="0"/>
              </a:rPr>
              <a:t>UCSF: Atul Butte &amp; Tom </a:t>
            </a:r>
            <a:r>
              <a:rPr lang="en-US" sz="1600" b="1" i="1" dirty="0">
                <a:solidFill>
                  <a:srgbClr val="FF0000"/>
                </a:solidFill>
                <a:latin typeface="Calibri" pitchFamily="34" charset="0"/>
              </a:rPr>
              <a:t>Peterson</a:t>
            </a:r>
          </a:p>
        </p:txBody>
      </p:sp>
    </p:spTree>
    <p:extLst>
      <p:ext uri="{BB962C8B-B14F-4D97-AF65-F5344CB8AC3E}">
        <p14:creationId xmlns:p14="http://schemas.microsoft.com/office/powerpoint/2010/main" val="2612770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2</a:t>
            </a:fld>
            <a:endParaRPr lang="en-US" dirty="0"/>
          </a:p>
        </p:txBody>
      </p:sp>
      <p:pic>
        <p:nvPicPr>
          <p:cNvPr id="6" name="Picture 5"/>
          <p:cNvPicPr>
            <a:picLocks noChangeAspect="1"/>
          </p:cNvPicPr>
          <p:nvPr/>
        </p:nvPicPr>
        <p:blipFill>
          <a:blip r:embed="rId2"/>
          <a:stretch>
            <a:fillRect/>
          </a:stretch>
        </p:blipFill>
        <p:spPr>
          <a:xfrm>
            <a:off x="370408" y="897348"/>
            <a:ext cx="8264142" cy="5132467"/>
          </a:xfrm>
          <a:prstGeom prst="rect">
            <a:avLst/>
          </a:prstGeom>
        </p:spPr>
      </p:pic>
      <p:sp>
        <p:nvSpPr>
          <p:cNvPr id="11" name="Title 1"/>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California</a:t>
            </a:r>
          </a:p>
        </p:txBody>
      </p:sp>
    </p:spTree>
    <p:extLst>
      <p:ext uri="{BB962C8B-B14F-4D97-AF65-F5344CB8AC3E}">
        <p14:creationId xmlns:p14="http://schemas.microsoft.com/office/powerpoint/2010/main" val="5340852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20</a:t>
            </a:fld>
            <a:endParaRPr lang="en-US" dirty="0"/>
          </a:p>
        </p:txBody>
      </p:sp>
      <p:sp>
        <p:nvSpPr>
          <p:cNvPr id="6" name="Title 1"/>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Asking the question </a:t>
            </a:r>
            <a:r>
              <a:rPr kumimoji="0" lang="en-US" sz="3600" b="0" i="1" u="none" strike="noStrike" kern="1200" cap="none" spc="0" normalizeH="0" baseline="0" noProof="0" dirty="0" smtClean="0">
                <a:ln>
                  <a:noFill/>
                </a:ln>
                <a:solidFill>
                  <a:srgbClr val="0070C0"/>
                </a:solidFill>
                <a:effectLst/>
                <a:uLnTx/>
                <a:uFillTx/>
                <a:latin typeface="Arial"/>
                <a:ea typeface="+mj-ea"/>
              </a:rPr>
              <a:t>why</a:t>
            </a:r>
          </a:p>
        </p:txBody>
      </p:sp>
      <p:pic>
        <p:nvPicPr>
          <p:cNvPr id="11" name="Content Placeholder 4" descr="Screen Shot 2016-10-19 at 4.57.46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27" r="-241"/>
          <a:stretch/>
        </p:blipFill>
        <p:spPr>
          <a:xfrm>
            <a:off x="535577" y="963479"/>
            <a:ext cx="6387737" cy="5109882"/>
          </a:xfrm>
        </p:spPr>
      </p:pic>
      <p:sp>
        <p:nvSpPr>
          <p:cNvPr id="12" name="TextBox 11"/>
          <p:cNvSpPr txBox="1"/>
          <p:nvPr/>
        </p:nvSpPr>
        <p:spPr>
          <a:xfrm>
            <a:off x="7080067" y="5512471"/>
            <a:ext cx="1908126" cy="507831"/>
          </a:xfrm>
          <a:prstGeom prst="rect">
            <a:avLst/>
          </a:prstGeom>
          <a:noFill/>
        </p:spPr>
        <p:txBody>
          <a:bodyPr wrap="square" rtlCol="0">
            <a:spAutoFit/>
          </a:bodyPr>
          <a:lstStyle/>
          <a:p>
            <a:pPr defTabSz="332832"/>
            <a:r>
              <a:rPr lang="en-US" sz="900" dirty="0">
                <a:solidFill>
                  <a:prstClr val="black"/>
                </a:solidFill>
                <a:latin typeface="Calibri"/>
              </a:rPr>
              <a:t>Source: American Diabetes Association Standards of Medical Care in Diabetes (2016)</a:t>
            </a:r>
          </a:p>
        </p:txBody>
      </p:sp>
    </p:spTree>
    <p:extLst>
      <p:ext uri="{BB962C8B-B14F-4D97-AF65-F5344CB8AC3E}">
        <p14:creationId xmlns:p14="http://schemas.microsoft.com/office/powerpoint/2010/main" val="31817143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21</a:t>
            </a:fld>
            <a:endParaRPr lang="en-US" dirty="0"/>
          </a:p>
        </p:txBody>
      </p:sp>
      <p:sp>
        <p:nvSpPr>
          <p:cNvPr id="6" name="Title 1"/>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Why </a:t>
            </a:r>
            <a:r>
              <a:rPr kumimoji="0" lang="en-US" sz="3600" b="0" i="1" u="none" strike="noStrike" kern="1200" cap="none" spc="0" normalizeH="0" baseline="0" noProof="0" dirty="0" smtClean="0">
                <a:ln>
                  <a:noFill/>
                </a:ln>
                <a:solidFill>
                  <a:srgbClr val="0070C0"/>
                </a:solidFill>
                <a:effectLst/>
                <a:uLnTx/>
                <a:uFillTx/>
                <a:latin typeface="Arial"/>
                <a:ea typeface="+mj-ea"/>
              </a:rPr>
              <a:t>can’t </a:t>
            </a:r>
            <a:r>
              <a:rPr kumimoji="0" lang="en-US" sz="3600" b="0" i="1" u="none" strike="noStrike" kern="1200" cap="none" spc="0" normalizeH="0" baseline="0" noProof="0" dirty="0" smtClean="0">
                <a:ln>
                  <a:noFill/>
                </a:ln>
                <a:solidFill>
                  <a:srgbClr val="0070C0"/>
                </a:solidFill>
                <a:effectLst/>
                <a:uLnTx/>
                <a:uFillTx/>
                <a:latin typeface="Arial"/>
                <a:ea typeface="+mj-ea"/>
              </a:rPr>
              <a:t>we do better?</a:t>
            </a:r>
          </a:p>
        </p:txBody>
      </p:sp>
      <p:pic>
        <p:nvPicPr>
          <p:cNvPr id="8" name="Picture 7" descr="Screen Shot 2017-05-14 at 6.43.19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2920" y="2072492"/>
            <a:ext cx="7787322" cy="3572489"/>
          </a:xfrm>
          <a:prstGeom prst="rect">
            <a:avLst/>
          </a:prstGeom>
        </p:spPr>
      </p:pic>
      <p:sp>
        <p:nvSpPr>
          <p:cNvPr id="9" name="Title 1"/>
          <p:cNvSpPr txBox="1">
            <a:spLocks/>
          </p:cNvSpPr>
          <p:nvPr/>
        </p:nvSpPr>
        <p:spPr>
          <a:xfrm>
            <a:off x="1332410" y="1241368"/>
            <a:ext cx="6061167" cy="704998"/>
          </a:xfrm>
          <a:prstGeom prst="rect">
            <a:avLst/>
          </a:prstGeom>
        </p:spPr>
        <p:txBody>
          <a:bodyPr>
            <a:noAutofit/>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algn="ctr"/>
            <a:r>
              <a:rPr lang="en-US" sz="1800" dirty="0" smtClean="0">
                <a:solidFill>
                  <a:srgbClr val="000000"/>
                </a:solidFill>
              </a:rPr>
              <a:t>Performance for Predicting Medication Class Increase Within 90 Days from Metformin</a:t>
            </a:r>
            <a:endParaRPr lang="en-US" sz="1800" dirty="0">
              <a:solidFill>
                <a:srgbClr val="000000"/>
              </a:solidFill>
            </a:endParaRPr>
          </a:p>
        </p:txBody>
      </p:sp>
      <p:sp>
        <p:nvSpPr>
          <p:cNvPr id="10" name="Rectangle 2">
            <a:extLst>
              <a:ext uri="{FF2B5EF4-FFF2-40B4-BE49-F238E27FC236}">
                <a16:creationId xmlns:a16="http://schemas.microsoft.com/office/drawing/2014/main" id="{70CE13F2-F7A4-624B-B658-6E7943814008}"/>
              </a:ext>
            </a:extLst>
          </p:cNvPr>
          <p:cNvSpPr txBox="1">
            <a:spLocks noChangeArrowheads="1"/>
          </p:cNvSpPr>
          <p:nvPr/>
        </p:nvSpPr>
        <p:spPr>
          <a:xfrm>
            <a:off x="6857319" y="5605793"/>
            <a:ext cx="2147336" cy="514350"/>
          </a:xfrm>
          <a:prstGeom prst="rect">
            <a:avLst/>
          </a:prstGeom>
        </p:spPr>
        <p:txBody>
          <a:bodyPr vert="horz" lIns="68324" tIns="34289" rIns="68324" bIns="34289" anchor="ctr">
            <a:noAutofit/>
          </a:bodyPr>
          <a:lstStyle/>
          <a:p>
            <a:pPr defTabSz="682893" eaLnBrk="0" fontAlgn="base" hangingPunct="0">
              <a:spcBef>
                <a:spcPct val="0"/>
              </a:spcBef>
              <a:spcAft>
                <a:spcPct val="0"/>
              </a:spcAft>
              <a:defRPr/>
            </a:pPr>
            <a:r>
              <a:rPr lang="en-US" sz="1600" b="1" i="1" dirty="0" smtClean="0">
                <a:solidFill>
                  <a:srgbClr val="FF0000"/>
                </a:solidFill>
                <a:latin typeface="Calibri" pitchFamily="34" charset="0"/>
              </a:rPr>
              <a:t>UCSF: Atul Butte &amp; Tom </a:t>
            </a:r>
            <a:r>
              <a:rPr lang="en-US" sz="1600" b="1" i="1" dirty="0">
                <a:solidFill>
                  <a:srgbClr val="FF0000"/>
                </a:solidFill>
                <a:latin typeface="Calibri" pitchFamily="34" charset="0"/>
              </a:rPr>
              <a:t>Peterson</a:t>
            </a:r>
          </a:p>
        </p:txBody>
      </p:sp>
    </p:spTree>
    <p:extLst>
      <p:ext uri="{BB962C8B-B14F-4D97-AF65-F5344CB8AC3E}">
        <p14:creationId xmlns:p14="http://schemas.microsoft.com/office/powerpoint/2010/main" val="25658655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5/26/2019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22</a:t>
            </a:fld>
            <a:endParaRPr lang="en-US" dirty="0"/>
          </a:p>
        </p:txBody>
      </p:sp>
      <p:sp>
        <p:nvSpPr>
          <p:cNvPr id="6" name="Title 1"/>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Power of using data strategically</a:t>
            </a:r>
          </a:p>
        </p:txBody>
      </p:sp>
      <p:pic>
        <p:nvPicPr>
          <p:cNvPr id="11" name="Picture 10"/>
          <p:cNvPicPr>
            <a:picLocks noChangeAspect="1"/>
          </p:cNvPicPr>
          <p:nvPr/>
        </p:nvPicPr>
        <p:blipFill rotWithShape="1">
          <a:blip r:embed="rId2"/>
          <a:srcRect l="3961" t="3814" r="3994" b="4498"/>
          <a:stretch/>
        </p:blipFill>
        <p:spPr>
          <a:xfrm>
            <a:off x="1136468" y="966651"/>
            <a:ext cx="6544492" cy="4897628"/>
          </a:xfrm>
          <a:prstGeom prst="rect">
            <a:avLst/>
          </a:prstGeom>
        </p:spPr>
      </p:pic>
    </p:spTree>
    <p:extLst>
      <p:ext uri="{BB962C8B-B14F-4D97-AF65-F5344CB8AC3E}">
        <p14:creationId xmlns:p14="http://schemas.microsoft.com/office/powerpoint/2010/main" val="3258262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23</a:t>
            </a:fld>
            <a:endParaRPr lang="en-US" dirty="0"/>
          </a:p>
        </p:txBody>
      </p:sp>
      <p:sp>
        <p:nvSpPr>
          <p:cNvPr id="7" name="Title 5"/>
          <p:cNvSpPr txBox="1">
            <a:spLocks/>
          </p:cNvSpPr>
          <p:nvPr/>
        </p:nvSpPr>
        <p:spPr>
          <a:xfrm>
            <a:off x="267786" y="338784"/>
            <a:ext cx="8510453" cy="392736"/>
          </a:xfrm>
          <a:prstGeom prst="rect">
            <a:avLst/>
          </a:prstGeom>
        </p:spPr>
        <p:txBody>
          <a:bodyPr>
            <a:noAutofit/>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r>
              <a:rPr lang="en-US" sz="3600" i="1" dirty="0" smtClean="0">
                <a:solidFill>
                  <a:srgbClr val="0070C0"/>
                </a:solidFill>
                <a:latin typeface="Arial" panose="020B0604020202020204" pitchFamily="34" charset="0"/>
                <a:cs typeface="Arial" panose="020B0604020202020204" pitchFamily="34" charset="0"/>
              </a:rPr>
              <a:t>What we know about our cancer </a:t>
            </a:r>
            <a:r>
              <a:rPr lang="en-US" sz="3600" i="1" dirty="0">
                <a:solidFill>
                  <a:srgbClr val="0070C0"/>
                </a:solidFill>
                <a:latin typeface="Arial" panose="020B0604020202020204" pitchFamily="34" charset="0"/>
                <a:cs typeface="Arial" panose="020B0604020202020204" pitchFamily="34" charset="0"/>
              </a:rPr>
              <a:t>p</a:t>
            </a:r>
            <a:r>
              <a:rPr lang="en-US" sz="3600" i="1" dirty="0" smtClean="0">
                <a:solidFill>
                  <a:srgbClr val="0070C0"/>
                </a:solidFill>
                <a:latin typeface="Arial" panose="020B0604020202020204" pitchFamily="34" charset="0"/>
                <a:cs typeface="Arial" panose="020B0604020202020204" pitchFamily="34" charset="0"/>
              </a:rPr>
              <a:t>atients </a:t>
            </a:r>
            <a:endParaRPr lang="en-US" sz="3600" i="1" dirty="0">
              <a:solidFill>
                <a:srgbClr val="0070C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3102" y="1254035"/>
            <a:ext cx="8107068" cy="4508196"/>
          </a:xfrm>
          <a:prstGeom prst="rect">
            <a:avLst/>
          </a:prstGeom>
        </p:spPr>
      </p:pic>
    </p:spTree>
    <p:extLst>
      <p:ext uri="{BB962C8B-B14F-4D97-AF65-F5344CB8AC3E}">
        <p14:creationId xmlns:p14="http://schemas.microsoft.com/office/powerpoint/2010/main" val="27497914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24</a:t>
            </a:fld>
            <a:endParaRPr lang="en-US" dirty="0"/>
          </a:p>
        </p:txBody>
      </p:sp>
      <p:pic>
        <p:nvPicPr>
          <p:cNvPr id="5" name="Picture 4"/>
          <p:cNvPicPr>
            <a:picLocks noChangeAspect="1"/>
          </p:cNvPicPr>
          <p:nvPr/>
        </p:nvPicPr>
        <p:blipFill rotWithShape="1">
          <a:blip r:embed="rId2"/>
          <a:srcRect l="2401" t="5085" r="1112"/>
          <a:stretch/>
        </p:blipFill>
        <p:spPr>
          <a:xfrm>
            <a:off x="53062" y="2076993"/>
            <a:ext cx="8855200" cy="3553097"/>
          </a:xfrm>
          <a:prstGeom prst="rect">
            <a:avLst/>
          </a:prstGeom>
        </p:spPr>
      </p:pic>
      <p:sp>
        <p:nvSpPr>
          <p:cNvPr id="6" name="Title 5"/>
          <p:cNvSpPr txBox="1">
            <a:spLocks/>
          </p:cNvSpPr>
          <p:nvPr/>
        </p:nvSpPr>
        <p:spPr>
          <a:xfrm>
            <a:off x="267787" y="155902"/>
            <a:ext cx="7935686" cy="392736"/>
          </a:xfrm>
          <a:prstGeom prst="rect">
            <a:avLst/>
          </a:prstGeom>
        </p:spPr>
        <p:txBody>
          <a:bodyPr>
            <a:noAutofit/>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r>
              <a:rPr lang="en-US" sz="3600" i="1" dirty="0" smtClean="0">
                <a:solidFill>
                  <a:srgbClr val="0070C0"/>
                </a:solidFill>
                <a:latin typeface="Arial" panose="020B0604020202020204" pitchFamily="34" charset="0"/>
                <a:cs typeface="Arial" panose="020B0604020202020204" pitchFamily="34" charset="0"/>
              </a:rPr>
              <a:t>Evolution of genetics into personalized medicine</a:t>
            </a:r>
            <a:endParaRPr lang="en-US" sz="3600" i="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884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25</a:t>
            </a:fld>
            <a:endParaRPr lang="en-US" dirty="0"/>
          </a:p>
        </p:txBody>
      </p:sp>
      <p:sp>
        <p:nvSpPr>
          <p:cNvPr id="7" name="Title 5"/>
          <p:cNvSpPr txBox="1">
            <a:spLocks/>
          </p:cNvSpPr>
          <p:nvPr/>
        </p:nvSpPr>
        <p:spPr>
          <a:xfrm>
            <a:off x="267787" y="155902"/>
            <a:ext cx="7935686" cy="392736"/>
          </a:xfrm>
          <a:prstGeom prst="rect">
            <a:avLst/>
          </a:prstGeom>
        </p:spPr>
        <p:txBody>
          <a:bodyPr>
            <a:noAutofit/>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r>
              <a:rPr lang="en-US" sz="3600" i="1" dirty="0" smtClean="0">
                <a:solidFill>
                  <a:srgbClr val="0070C0"/>
                </a:solidFill>
                <a:latin typeface="Arial" panose="020B0604020202020204" pitchFamily="34" charset="0"/>
                <a:cs typeface="Arial" panose="020B0604020202020204" pitchFamily="34" charset="0"/>
              </a:rPr>
              <a:t>Evolution of genetics into personalized medicine</a:t>
            </a:r>
            <a:endParaRPr lang="en-US" sz="3600" i="1" dirty="0">
              <a:solidFill>
                <a:srgbClr val="0070C0"/>
              </a:solidFill>
              <a:latin typeface="Arial" panose="020B0604020202020204" pitchFamily="34" charset="0"/>
              <a:cs typeface="Arial" panose="020B0604020202020204" pitchFamily="34" charset="0"/>
            </a:endParaRPr>
          </a:p>
        </p:txBody>
      </p:sp>
      <p:pic>
        <p:nvPicPr>
          <p:cNvPr id="6" name="Picture 5"/>
          <p:cNvPicPr/>
          <p:nvPr/>
        </p:nvPicPr>
        <p:blipFill>
          <a:blip r:embed="rId2" cstate="email">
            <a:extLst>
              <a:ext uri="{28A0092B-C50C-407E-A947-70E740481C1C}">
                <a14:useLocalDpi xmlns:a14="http://schemas.microsoft.com/office/drawing/2010/main"/>
              </a:ext>
            </a:extLst>
          </a:blip>
          <a:srcRect/>
          <a:stretch>
            <a:fillRect/>
          </a:stretch>
        </p:blipFill>
        <p:spPr bwMode="auto">
          <a:xfrm>
            <a:off x="1476474" y="1345484"/>
            <a:ext cx="5695035" cy="4676494"/>
          </a:xfrm>
          <a:prstGeom prst="rect">
            <a:avLst/>
          </a:prstGeom>
          <a:noFill/>
          <a:ln w="9525">
            <a:noFill/>
            <a:miter lim="800000"/>
            <a:headEnd/>
            <a:tailEnd/>
          </a:ln>
        </p:spPr>
      </p:pic>
    </p:spTree>
    <p:extLst>
      <p:ext uri="{BB962C8B-B14F-4D97-AF65-F5344CB8AC3E}">
        <p14:creationId xmlns:p14="http://schemas.microsoft.com/office/powerpoint/2010/main" val="3996657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26</a:t>
            </a:fld>
            <a:endParaRPr lang="en-US" dirty="0"/>
          </a:p>
        </p:txBody>
      </p:sp>
      <p:sp>
        <p:nvSpPr>
          <p:cNvPr id="57" name="Title 1"/>
          <p:cNvSpPr txBox="1">
            <a:spLocks/>
          </p:cNvSpPr>
          <p:nvPr/>
        </p:nvSpPr>
        <p:spPr>
          <a:xfrm>
            <a:off x="578224" y="100853"/>
            <a:ext cx="7987553" cy="600164"/>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r>
              <a:rPr lang="en-US" sz="3600" i="1" smtClean="0">
                <a:solidFill>
                  <a:srgbClr val="0070C0"/>
                </a:solidFill>
              </a:rPr>
              <a:t>Precision Medicine In Practice</a:t>
            </a:r>
            <a:endParaRPr lang="en-US" sz="3600" i="1" dirty="0">
              <a:solidFill>
                <a:srgbClr val="0070C0"/>
              </a:solidFill>
            </a:endParaRPr>
          </a:p>
        </p:txBody>
      </p:sp>
      <p:pic>
        <p:nvPicPr>
          <p:cNvPr id="58" name="Picture 57" descr="just_bottom_v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365" y="1567056"/>
            <a:ext cx="8401041" cy="3920842"/>
          </a:xfrm>
          <a:prstGeom prst="rect">
            <a:avLst/>
          </a:prstGeom>
        </p:spPr>
      </p:pic>
    </p:spTree>
    <p:extLst>
      <p:ext uri="{BB962C8B-B14F-4D97-AF65-F5344CB8AC3E}">
        <p14:creationId xmlns:p14="http://schemas.microsoft.com/office/powerpoint/2010/main" val="35217213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9313"/>
          <a:stretch/>
        </p:blipFill>
        <p:spPr>
          <a:xfrm>
            <a:off x="-19050" y="3044372"/>
            <a:ext cx="4648200" cy="4144358"/>
          </a:xfrm>
          <a:prstGeom prst="rect">
            <a:avLst/>
          </a:prstGeom>
          <a:ln>
            <a:solidFill>
              <a:schemeClr val="bg1"/>
            </a:solidFill>
          </a:ln>
        </p:spPr>
      </p:pic>
      <p:pic>
        <p:nvPicPr>
          <p:cNvPr id="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57500" y="2801295"/>
            <a:ext cx="3657600" cy="51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Diagram 8"/>
          <p:cNvGraphicFramePr/>
          <p:nvPr>
            <p:extLst/>
          </p:nvPr>
        </p:nvGraphicFramePr>
        <p:xfrm>
          <a:off x="76200" y="971550"/>
          <a:ext cx="7924800" cy="21526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Rectangle 10"/>
          <p:cNvSpPr>
            <a:spLocks noChangeArrowheads="1"/>
          </p:cNvSpPr>
          <p:nvPr>
            <p:custDataLst>
              <p:tags r:id="rId1"/>
            </p:custDataLst>
          </p:nvPr>
        </p:nvSpPr>
        <p:spPr bwMode="auto">
          <a:xfrm>
            <a:off x="4914900" y="2400301"/>
            <a:ext cx="4114800" cy="646678"/>
          </a:xfrm>
          <a:prstGeom prst="rect">
            <a:avLst/>
          </a:prstGeom>
          <a:noFill/>
          <a:ln w="9525">
            <a:noFill/>
            <a:miter lim="800000"/>
            <a:headEnd/>
            <a:tailEnd/>
          </a:ln>
          <a:effectLst/>
        </p:spPr>
        <p:txBody>
          <a:bodyPr wrap="square" lIns="91783" tIns="45892" rIns="91783" bIns="45892">
            <a:spAutoFit/>
          </a:bodyPr>
          <a:lstStyle/>
          <a:p>
            <a:pPr marL="461798" indent="-461798" algn="r" defTabSz="911115" eaLnBrk="0" fontAlgn="base" hangingPunct="0">
              <a:spcBef>
                <a:spcPct val="0"/>
              </a:spcBef>
              <a:spcAft>
                <a:spcPct val="0"/>
              </a:spcAft>
            </a:pPr>
            <a:r>
              <a:rPr lang="en-US" b="1" dirty="0">
                <a:solidFill>
                  <a:prstClr val="black"/>
                </a:solidFill>
              </a:rPr>
              <a:t>@NuMedii</a:t>
            </a:r>
          </a:p>
          <a:p>
            <a:pPr marL="461798" indent="-461798" algn="r" defTabSz="911115" eaLnBrk="0" fontAlgn="base" hangingPunct="0">
              <a:spcBef>
                <a:spcPct val="0"/>
              </a:spcBef>
              <a:spcAft>
                <a:spcPct val="0"/>
              </a:spcAft>
            </a:pPr>
            <a:endParaRPr lang="en-US" b="1" dirty="0">
              <a:solidFill>
                <a:prstClr val="black"/>
              </a:solidFill>
            </a:endParaRPr>
          </a:p>
        </p:txBody>
      </p:sp>
      <p:pic>
        <p:nvPicPr>
          <p:cNvPr id="12" name="Picture 11" descr="Screen Shot 2014-05-29 at 12.19.31 PM.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033673" y="3611383"/>
            <a:ext cx="3424692" cy="3597851"/>
          </a:xfrm>
          <a:prstGeom prst="rect">
            <a:avLst/>
          </a:prstGeom>
          <a:ln>
            <a:solidFill>
              <a:srgbClr val="000000"/>
            </a:solidFill>
          </a:ln>
        </p:spPr>
      </p:pic>
      <p:pic>
        <p:nvPicPr>
          <p:cNvPr id="8" name="Picture 7"/>
          <p:cNvPicPr>
            <a:picLocks noChangeAspect="1"/>
          </p:cNvPicPr>
          <p:nvPr/>
        </p:nvPicPr>
        <p:blipFill>
          <a:blip r:embed="rId11"/>
          <a:stretch>
            <a:fillRect/>
          </a:stretch>
        </p:blipFill>
        <p:spPr>
          <a:xfrm>
            <a:off x="6725811" y="2844872"/>
            <a:ext cx="4189840" cy="2314575"/>
          </a:xfrm>
          <a:prstGeom prst="rect">
            <a:avLst/>
          </a:prstGeom>
          <a:ln>
            <a:solidFill>
              <a:schemeClr val="tx1"/>
            </a:solidFill>
          </a:ln>
        </p:spPr>
      </p:pic>
      <p:pic>
        <p:nvPicPr>
          <p:cNvPr id="13" name="Picture 12"/>
          <p:cNvPicPr>
            <a:picLocks noChangeAspect="1"/>
          </p:cNvPicPr>
          <p:nvPr/>
        </p:nvPicPr>
        <p:blipFill>
          <a:blip r:embed="rId12"/>
          <a:stretch>
            <a:fillRect/>
          </a:stretch>
        </p:blipFill>
        <p:spPr>
          <a:xfrm>
            <a:off x="4706510" y="4794746"/>
            <a:ext cx="4038600" cy="1322769"/>
          </a:xfrm>
          <a:prstGeom prst="rect">
            <a:avLst/>
          </a:prstGeom>
          <a:ln>
            <a:solidFill>
              <a:srgbClr val="000000"/>
            </a:solidFill>
          </a:ln>
        </p:spPr>
      </p:pic>
      <p:pic>
        <p:nvPicPr>
          <p:cNvPr id="14" name="Picture 13"/>
          <p:cNvPicPr>
            <a:picLocks noChangeAspect="1"/>
          </p:cNvPicPr>
          <p:nvPr/>
        </p:nvPicPr>
        <p:blipFill>
          <a:blip r:embed="rId13"/>
          <a:stretch>
            <a:fillRect/>
          </a:stretch>
        </p:blipFill>
        <p:spPr>
          <a:xfrm>
            <a:off x="5163925" y="5410308"/>
            <a:ext cx="4588881" cy="2206467"/>
          </a:xfrm>
          <a:prstGeom prst="rect">
            <a:avLst/>
          </a:prstGeom>
          <a:ln>
            <a:solidFill>
              <a:schemeClr val="tx1"/>
            </a:solidFill>
          </a:ln>
        </p:spPr>
      </p:pic>
      <p:sp>
        <p:nvSpPr>
          <p:cNvPr id="15" name="Title 5"/>
          <p:cNvSpPr txBox="1">
            <a:spLocks/>
          </p:cNvSpPr>
          <p:nvPr/>
        </p:nvSpPr>
        <p:spPr>
          <a:xfrm>
            <a:off x="267787" y="155902"/>
            <a:ext cx="7935686" cy="392736"/>
          </a:xfrm>
          <a:prstGeom prst="rect">
            <a:avLst/>
          </a:prstGeom>
        </p:spPr>
        <p:txBody>
          <a:bodyPr>
            <a:noAutofit/>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r>
              <a:rPr lang="en-US" sz="3600" i="1" dirty="0" smtClean="0">
                <a:solidFill>
                  <a:srgbClr val="0070C0"/>
                </a:solidFill>
                <a:latin typeface="Arial" panose="020B0604020202020204" pitchFamily="34" charset="0"/>
                <a:cs typeface="Arial" panose="020B0604020202020204" pitchFamily="34" charset="0"/>
              </a:rPr>
              <a:t>E.g., Digital Drug </a:t>
            </a:r>
            <a:r>
              <a:rPr lang="en-US" sz="3600" i="1" dirty="0" smtClean="0">
                <a:solidFill>
                  <a:srgbClr val="0070C0"/>
                </a:solidFill>
                <a:latin typeface="Arial" panose="020B0604020202020204" pitchFamily="34" charset="0"/>
                <a:cs typeface="Arial" panose="020B0604020202020204" pitchFamily="34" charset="0"/>
              </a:rPr>
              <a:t>Development</a:t>
            </a:r>
          </a:p>
          <a:p>
            <a:r>
              <a:rPr lang="en-US" sz="3600" i="1" dirty="0" smtClean="0">
                <a:solidFill>
                  <a:srgbClr val="0070C0"/>
                </a:solidFill>
                <a:latin typeface="Arial" panose="020B0604020202020204" pitchFamily="34" charset="0"/>
                <a:cs typeface="Arial" panose="020B0604020202020204" pitchFamily="34" charset="0"/>
              </a:rPr>
              <a:t>Digital Therapeutics</a:t>
            </a:r>
            <a:endParaRPr lang="en-US" sz="3600" i="1" dirty="0" smtClean="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5843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just_bottom_v1.png"/>
          <p:cNvPicPr>
            <a:picLocks noChangeAspect="1"/>
          </p:cNvPicPr>
          <p:nvPr/>
        </p:nvPicPr>
        <p:blipFill rotWithShape="1">
          <a:blip r:embed="rId2" cstate="email">
            <a:extLst>
              <a:ext uri="{28A0092B-C50C-407E-A947-70E740481C1C}">
                <a14:useLocalDpi xmlns:a14="http://schemas.microsoft.com/office/drawing/2010/main"/>
              </a:ext>
            </a:extLst>
          </a:blip>
          <a:srcRect r="77067"/>
          <a:stretch/>
        </p:blipFill>
        <p:spPr>
          <a:xfrm>
            <a:off x="245361" y="2219772"/>
            <a:ext cx="1717629" cy="3495500"/>
          </a:xfrm>
          <a:prstGeom prst="rect">
            <a:avLst/>
          </a:prstGeom>
        </p:spPr>
      </p:pic>
      <p:sp>
        <p:nvSpPr>
          <p:cNvPr id="11" name="Right Arrow 10"/>
          <p:cNvSpPr/>
          <p:nvPr/>
        </p:nvSpPr>
        <p:spPr>
          <a:xfrm rot="20887535">
            <a:off x="4887598" y="2104320"/>
            <a:ext cx="1227909" cy="6400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rot="752488">
            <a:off x="5198673" y="4502012"/>
            <a:ext cx="1227909" cy="6400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just_bottom_v1.png"/>
          <p:cNvPicPr>
            <a:picLocks noChangeAspect="1"/>
          </p:cNvPicPr>
          <p:nvPr/>
        </p:nvPicPr>
        <p:blipFill rotWithShape="1">
          <a:blip r:embed="rId2" cstate="email">
            <a:extLst>
              <a:ext uri="{28A0092B-C50C-407E-A947-70E740481C1C}">
                <a14:useLocalDpi xmlns:a14="http://schemas.microsoft.com/office/drawing/2010/main"/>
              </a:ext>
            </a:extLst>
          </a:blip>
          <a:srcRect l="56675" t="19337" r="2643" b="11698"/>
          <a:stretch/>
        </p:blipFill>
        <p:spPr>
          <a:xfrm>
            <a:off x="6576174" y="1330496"/>
            <a:ext cx="1921214" cy="1520025"/>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087" y="3373945"/>
            <a:ext cx="1040540" cy="1043142"/>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0367" y="3994034"/>
            <a:ext cx="1155690" cy="1027481"/>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48251" t="30102" r="26093" b="17245"/>
          <a:stretch/>
        </p:blipFill>
        <p:spPr>
          <a:xfrm>
            <a:off x="3035494" y="2219772"/>
            <a:ext cx="1090394" cy="1065613"/>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4952" y="4018729"/>
            <a:ext cx="1264764" cy="1900956"/>
          </a:xfrm>
          <a:prstGeom prst="rect">
            <a:avLst/>
          </a:prstGeom>
        </p:spPr>
      </p:pic>
      <p:sp>
        <p:nvSpPr>
          <p:cNvPr id="20" name="Title 6"/>
          <p:cNvSpPr txBox="1">
            <a:spLocks/>
          </p:cNvSpPr>
          <p:nvPr/>
        </p:nvSpPr>
        <p:spPr>
          <a:xfrm>
            <a:off x="509835" y="201706"/>
            <a:ext cx="7987553" cy="806824"/>
          </a:xfrm>
          <a:prstGeom prst="rect">
            <a:avLst/>
          </a:prstGeom>
        </p:spPr>
        <p:txBody>
          <a:bodyPr>
            <a:noAutofit/>
          </a:bodyPr>
          <a:lstStyle>
            <a:lvl1pPr>
              <a:defRPr>
                <a:latin typeface="+mj-lt"/>
                <a:ea typeface="+mj-ea"/>
                <a:cs typeface="+mj-cs"/>
              </a:defRPr>
            </a:lvl1pPr>
          </a:lstStyle>
          <a:p>
            <a:pPr algn="l"/>
            <a:r>
              <a:rPr lang="en-US" sz="3600" i="1" kern="0" dirty="0" smtClean="0">
                <a:solidFill>
                  <a:srgbClr val="0070C0"/>
                </a:solidFill>
                <a:latin typeface="Arial" panose="020B0604020202020204" pitchFamily="34" charset="0"/>
                <a:cs typeface="Arial" panose="020B0604020202020204" pitchFamily="34" charset="0"/>
              </a:rPr>
              <a:t>Driven by science, technology, data and patient choice </a:t>
            </a:r>
            <a:endParaRPr lang="en-US" sz="3600" i="1" kern="0" dirty="0">
              <a:solidFill>
                <a:srgbClr val="0070C0"/>
              </a:solidFill>
              <a:latin typeface="Arial" panose="020B0604020202020204" pitchFamily="34" charset="0"/>
              <a:cs typeface="Arial" panose="020B0604020202020204" pitchFamily="34" charset="0"/>
            </a:endParaRPr>
          </a:p>
        </p:txBody>
      </p:sp>
      <p:sp>
        <p:nvSpPr>
          <p:cNvPr id="2" name="Rectangle 1"/>
          <p:cNvSpPr/>
          <p:nvPr/>
        </p:nvSpPr>
        <p:spPr>
          <a:xfrm>
            <a:off x="562087" y="3108960"/>
            <a:ext cx="1188720" cy="88507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Consumer wants to be healthy</a:t>
            </a:r>
            <a:endParaRPr lang="en-US" sz="1400" dirty="0">
              <a:solidFill>
                <a:srgbClr val="000000"/>
              </a:solidFill>
            </a:endParaRPr>
          </a:p>
        </p:txBody>
      </p:sp>
      <p:pic>
        <p:nvPicPr>
          <p:cNvPr id="3" name="Picture 2"/>
          <p:cNvPicPr>
            <a:picLocks noChangeAspect="1"/>
          </p:cNvPicPr>
          <p:nvPr/>
        </p:nvPicPr>
        <p:blipFill>
          <a:blip r:embed="rId7"/>
          <a:stretch>
            <a:fillRect/>
          </a:stretch>
        </p:blipFill>
        <p:spPr>
          <a:xfrm>
            <a:off x="2041608" y="4545216"/>
            <a:ext cx="1112476" cy="952597"/>
          </a:xfrm>
          <a:prstGeom prst="rect">
            <a:avLst/>
          </a:prstGeom>
        </p:spPr>
      </p:pic>
    </p:spTree>
    <p:extLst>
      <p:ext uri="{BB962C8B-B14F-4D97-AF65-F5344CB8AC3E}">
        <p14:creationId xmlns:p14="http://schemas.microsoft.com/office/powerpoint/2010/main" val="35104646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021" y="311058"/>
            <a:ext cx="7311055" cy="5143500"/>
          </a:xfrm>
          <a:prstGeom prst="rect">
            <a:avLst/>
          </a:prstGeom>
          <a:ln>
            <a:solidFill>
              <a:schemeClr val="tx1"/>
            </a:solidFill>
          </a:ln>
        </p:spPr>
      </p:pic>
      <p:sp>
        <p:nvSpPr>
          <p:cNvPr id="2" name="Slide Number Placeholder 1"/>
          <p:cNvSpPr>
            <a:spLocks noGrp="1"/>
          </p:cNvSpPr>
          <p:nvPr>
            <p:ph type="sldNum" sz="quarter" idx="12"/>
          </p:nvPr>
        </p:nvSpPr>
        <p:spPr/>
        <p:txBody>
          <a:bodyPr/>
          <a:lstStyle/>
          <a:p>
            <a:pPr algn="r" defTabSz="682444">
              <a:defRPr/>
            </a:pPr>
            <a:fld id="{9223EBCC-04C3-42CA-9B8E-7033E8A66A5C}" type="slidenum">
              <a:rPr lang="en-US" sz="900">
                <a:solidFill>
                  <a:prstClr val="black">
                    <a:tint val="75000"/>
                  </a:prstClr>
                </a:solidFill>
                <a:latin typeface="Calibri"/>
              </a:rPr>
              <a:pPr algn="r" defTabSz="682444">
                <a:defRPr/>
              </a:pPr>
              <a:t>29</a:t>
            </a:fld>
            <a:endParaRPr lang="en-US" sz="900">
              <a:solidFill>
                <a:prstClr val="black">
                  <a:tint val="75000"/>
                </a:prstClr>
              </a:solidFill>
              <a:latin typeface="Calibri"/>
            </a:endParaRPr>
          </a:p>
        </p:txBody>
      </p:sp>
      <p:pic>
        <p:nvPicPr>
          <p:cNvPr id="8" name="Picture 7"/>
          <p:cNvPicPr>
            <a:picLocks noChangeAspect="1"/>
          </p:cNvPicPr>
          <p:nvPr/>
        </p:nvPicPr>
        <p:blipFill>
          <a:blip r:embed="rId4"/>
          <a:stretch>
            <a:fillRect/>
          </a:stretch>
        </p:blipFill>
        <p:spPr>
          <a:xfrm>
            <a:off x="6086475" y="493561"/>
            <a:ext cx="902154" cy="902154"/>
          </a:xfrm>
          <a:prstGeom prst="rect">
            <a:avLst/>
          </a:prstGeom>
        </p:spPr>
      </p:pic>
      <p:pic>
        <p:nvPicPr>
          <p:cNvPr id="11" name="Picture 10"/>
          <p:cNvPicPr>
            <a:picLocks noChangeAspect="1"/>
          </p:cNvPicPr>
          <p:nvPr/>
        </p:nvPicPr>
        <p:blipFill rotWithShape="1">
          <a:blip r:embed="rId5"/>
          <a:srcRect t="15497"/>
          <a:stretch/>
        </p:blipFill>
        <p:spPr>
          <a:xfrm>
            <a:off x="1762125" y="1442308"/>
            <a:ext cx="7381875" cy="4499338"/>
          </a:xfrm>
          <a:prstGeom prst="rect">
            <a:avLst/>
          </a:prstGeom>
        </p:spPr>
      </p:pic>
      <p:sp>
        <p:nvSpPr>
          <p:cNvPr id="12" name="Rectangle 11"/>
          <p:cNvSpPr/>
          <p:nvPr/>
        </p:nvSpPr>
        <p:spPr>
          <a:xfrm>
            <a:off x="4820239" y="5618313"/>
            <a:ext cx="4572000" cy="461665"/>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hlinkClick r:id="rId6"/>
              </a:rPr>
              <a:t>https://www.beingpatient.com/artificial-intelligence-detects-alzheimers-in-brain-tissue</a:t>
            </a:r>
            <a:r>
              <a:rPr kumimoji="0" lang="en-US" sz="1200" b="0" i="0" u="none" strike="noStrike" kern="1200" cap="none" spc="0" normalizeH="0" baseline="0" noProof="0" dirty="0" smtClean="0">
                <a:ln>
                  <a:noFill/>
                </a:ln>
                <a:solidFill>
                  <a:prstClr val="black"/>
                </a:solidFill>
                <a:effectLst/>
                <a:uLnTx/>
                <a:uFillTx/>
                <a:latin typeface="Arial" charset="0"/>
                <a:ea typeface="ＭＳ Ｐゴシック" charset="0"/>
                <a:hlinkClick r:id="rId6"/>
              </a:rPr>
              <a:t>/</a:t>
            </a:r>
            <a:endParaRPr kumimoji="0" lang="en-US" sz="1200" b="0" i="0" u="none" strike="noStrike" kern="1200" cap="none" spc="0" normalizeH="0" baseline="0" noProof="0" dirty="0" smtClean="0">
              <a:ln>
                <a:noFill/>
              </a:ln>
              <a:solidFill>
                <a:prstClr val="black"/>
              </a:solidFill>
              <a:effectLst/>
              <a:uLnTx/>
              <a:uFillTx/>
              <a:latin typeface="Arial" charset="0"/>
              <a:ea typeface="ＭＳ Ｐゴシック" charset="0"/>
            </a:endParaRPr>
          </a:p>
        </p:txBody>
      </p:sp>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3282" y="3934298"/>
            <a:ext cx="4255957" cy="2645799"/>
          </a:xfrm>
          <a:prstGeom prst="rect">
            <a:avLst/>
          </a:prstGeom>
          <a:ln>
            <a:solidFill>
              <a:schemeClr val="tx1"/>
            </a:solidFill>
          </a:ln>
        </p:spPr>
      </p:pic>
      <p:pic>
        <p:nvPicPr>
          <p:cNvPr id="3" name="Picture 2"/>
          <p:cNvPicPr>
            <a:picLocks noChangeAspect="1"/>
          </p:cNvPicPr>
          <p:nvPr/>
        </p:nvPicPr>
        <p:blipFill rotWithShape="1">
          <a:blip r:embed="rId8"/>
          <a:srcRect t="32000" b="29000"/>
          <a:stretch/>
        </p:blipFill>
        <p:spPr>
          <a:xfrm>
            <a:off x="3446216" y="6086977"/>
            <a:ext cx="1678961" cy="654795"/>
          </a:xfrm>
          <a:prstGeom prst="rect">
            <a:avLst/>
          </a:prstGeom>
        </p:spPr>
      </p:pic>
    </p:spTree>
    <p:extLst>
      <p:ext uri="{BB962C8B-B14F-4D97-AF65-F5344CB8AC3E}">
        <p14:creationId xmlns:p14="http://schemas.microsoft.com/office/powerpoint/2010/main" val="16157481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7AE3D0-CAA4-8549-B45C-34597A0BDBDB}"/>
              </a:ext>
            </a:extLst>
          </p:cNvPr>
          <p:cNvPicPr>
            <a:picLocks noChangeAspect="1"/>
          </p:cNvPicPr>
          <p:nvPr/>
        </p:nvPicPr>
        <p:blipFill>
          <a:blip r:embed="rId3"/>
          <a:stretch>
            <a:fillRect/>
          </a:stretch>
        </p:blipFill>
        <p:spPr>
          <a:xfrm>
            <a:off x="5917474" y="2195015"/>
            <a:ext cx="3149466" cy="3905339"/>
          </a:xfrm>
          <a:prstGeom prst="rect">
            <a:avLst/>
          </a:prstGeom>
        </p:spPr>
      </p:pic>
      <p:sp>
        <p:nvSpPr>
          <p:cNvPr id="6" name="Content Placeholder 5">
            <a:extLst>
              <a:ext uri="{FF2B5EF4-FFF2-40B4-BE49-F238E27FC236}">
                <a16:creationId xmlns:a16="http://schemas.microsoft.com/office/drawing/2014/main" id="{9CE9B82D-1E64-0046-A2A7-A507B160CD82}"/>
              </a:ext>
            </a:extLst>
          </p:cNvPr>
          <p:cNvSpPr>
            <a:spLocks noGrp="1"/>
          </p:cNvSpPr>
          <p:nvPr>
            <p:ph idx="1"/>
          </p:nvPr>
        </p:nvSpPr>
        <p:spPr>
          <a:xfrm>
            <a:off x="228600" y="1028700"/>
            <a:ext cx="6229350" cy="4857750"/>
          </a:xfrm>
        </p:spPr>
        <p:txBody>
          <a:bodyPr>
            <a:normAutofit fontScale="92500"/>
          </a:bodyPr>
          <a:lstStyle/>
          <a:p>
            <a:pPr marL="0" indent="0">
              <a:buNone/>
            </a:pPr>
            <a:r>
              <a:rPr lang="en-US" b="1" dirty="0"/>
              <a:t>University of California</a:t>
            </a:r>
          </a:p>
          <a:p>
            <a:r>
              <a:rPr lang="en-US" dirty="0"/>
              <a:t>10 campuses and 3 national labs</a:t>
            </a:r>
          </a:p>
          <a:p>
            <a:r>
              <a:rPr lang="en-US" dirty="0"/>
              <a:t>~</a:t>
            </a:r>
            <a:r>
              <a:rPr lang="en-US" dirty="0" smtClean="0"/>
              <a:t>220,000 </a:t>
            </a:r>
            <a:r>
              <a:rPr lang="en-US" dirty="0"/>
              <a:t>employees, ~</a:t>
            </a:r>
            <a:r>
              <a:rPr lang="en-US" dirty="0" smtClean="0"/>
              <a:t>275,000 students</a:t>
            </a:r>
            <a:endParaRPr lang="en-US" dirty="0"/>
          </a:p>
          <a:p>
            <a:pPr marL="0" indent="0">
              <a:buNone/>
            </a:pPr>
            <a:r>
              <a:rPr lang="en-US" b="1" dirty="0"/>
              <a:t>UC Health</a:t>
            </a:r>
          </a:p>
          <a:p>
            <a:r>
              <a:rPr lang="en-US" dirty="0" smtClean="0"/>
              <a:t>6 health systems, regionally across state</a:t>
            </a:r>
          </a:p>
          <a:p>
            <a:r>
              <a:rPr lang="en-US" dirty="0" smtClean="0"/>
              <a:t>18 </a:t>
            </a:r>
            <a:r>
              <a:rPr lang="en-US" dirty="0"/>
              <a:t>health professional schools (6 med schools)</a:t>
            </a:r>
          </a:p>
          <a:p>
            <a:r>
              <a:rPr lang="en-US" dirty="0"/>
              <a:t>Train </a:t>
            </a:r>
            <a:r>
              <a:rPr lang="en-US" dirty="0" smtClean="0"/>
              <a:t>~50% </a:t>
            </a:r>
            <a:r>
              <a:rPr lang="en-US" dirty="0"/>
              <a:t>medical students </a:t>
            </a:r>
            <a:r>
              <a:rPr lang="en-US" dirty="0" smtClean="0"/>
              <a:t>&amp; </a:t>
            </a:r>
            <a:r>
              <a:rPr lang="en-US" dirty="0"/>
              <a:t>residents in </a:t>
            </a:r>
            <a:r>
              <a:rPr lang="en-US" dirty="0" smtClean="0"/>
              <a:t>state</a:t>
            </a:r>
            <a:endParaRPr lang="en-US" dirty="0"/>
          </a:p>
          <a:p>
            <a:r>
              <a:rPr lang="en-US" dirty="0"/>
              <a:t>~$2 billion </a:t>
            </a:r>
            <a:r>
              <a:rPr lang="en-US" dirty="0" smtClean="0"/>
              <a:t>healthcare-related</a:t>
            </a:r>
            <a:r>
              <a:rPr lang="en-US" dirty="0" smtClean="0"/>
              <a:t> </a:t>
            </a:r>
            <a:r>
              <a:rPr lang="en-US" dirty="0"/>
              <a:t>funding</a:t>
            </a:r>
          </a:p>
          <a:p>
            <a:r>
              <a:rPr lang="en-US" dirty="0"/>
              <a:t>$11.4 billion clinical operating revenue</a:t>
            </a:r>
          </a:p>
          <a:p>
            <a:r>
              <a:rPr lang="en-US" dirty="0"/>
              <a:t>5000 faculty physicians, 12000 nurses</a:t>
            </a:r>
          </a:p>
          <a:p>
            <a:r>
              <a:rPr lang="en-US" dirty="0"/>
              <a:t>UCSF and UCLA are in US News top 10</a:t>
            </a:r>
          </a:p>
          <a:p>
            <a:r>
              <a:rPr lang="en-US" dirty="0"/>
              <a:t>5 NCI Comprehensive Cancer Centers, 5 NIH CTSA</a:t>
            </a:r>
          </a:p>
        </p:txBody>
      </p:sp>
      <p:pic>
        <p:nvPicPr>
          <p:cNvPr id="7" name="Picture 6">
            <a:extLst>
              <a:ext uri="{FF2B5EF4-FFF2-40B4-BE49-F238E27FC236}">
                <a16:creationId xmlns:a16="http://schemas.microsoft.com/office/drawing/2014/main" id="{719FB186-FC89-B44B-A47C-320CA84E5E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29250" y="971550"/>
            <a:ext cx="3464502" cy="828468"/>
          </a:xfrm>
          <a:prstGeom prst="rect">
            <a:avLst/>
          </a:prstGeom>
        </p:spPr>
      </p:pic>
      <p:sp>
        <p:nvSpPr>
          <p:cNvPr id="5" name="Title 1"/>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University of California System (UC)</a:t>
            </a:r>
          </a:p>
        </p:txBody>
      </p:sp>
    </p:spTree>
    <p:extLst>
      <p:ext uri="{BB962C8B-B14F-4D97-AF65-F5344CB8AC3E}">
        <p14:creationId xmlns:p14="http://schemas.microsoft.com/office/powerpoint/2010/main" val="29198510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p:cNvSpPr txBox="1">
            <a:spLocks/>
          </p:cNvSpPr>
          <p:nvPr/>
        </p:nvSpPr>
        <p:spPr>
          <a:xfrm>
            <a:off x="457200" y="365759"/>
            <a:ext cx="8229600" cy="600164"/>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r>
              <a:rPr lang="en-US" sz="3600" i="1" dirty="0" smtClean="0">
                <a:solidFill>
                  <a:srgbClr val="0070C0"/>
                </a:solidFill>
              </a:rPr>
              <a:t>The Microbiome</a:t>
            </a:r>
            <a:endParaRPr lang="en-US" sz="3600" i="1" dirty="0">
              <a:solidFill>
                <a:srgbClr val="0070C0"/>
              </a:solidFill>
            </a:endParaRPr>
          </a:p>
        </p:txBody>
      </p:sp>
      <p:pic>
        <p:nvPicPr>
          <p:cNvPr id="60" name="Picture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5562" y="1306285"/>
            <a:ext cx="5238382" cy="4570495"/>
          </a:xfrm>
          <a:prstGeom prst="rect">
            <a:avLst/>
          </a:prstGeom>
        </p:spPr>
      </p:pic>
    </p:spTree>
    <p:extLst>
      <p:ext uri="{BB962C8B-B14F-4D97-AF65-F5344CB8AC3E}">
        <p14:creationId xmlns:p14="http://schemas.microsoft.com/office/powerpoint/2010/main" val="3692314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p:cNvSpPr txBox="1">
            <a:spLocks/>
          </p:cNvSpPr>
          <p:nvPr/>
        </p:nvSpPr>
        <p:spPr>
          <a:xfrm>
            <a:off x="0" y="365759"/>
            <a:ext cx="9144000" cy="600164"/>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algn="ctr"/>
            <a:r>
              <a:rPr lang="en-US" sz="3600" i="1" dirty="0" smtClean="0">
                <a:solidFill>
                  <a:srgbClr val="0070C0"/>
                </a:solidFill>
              </a:rPr>
              <a:t>The Microbiome</a:t>
            </a:r>
            <a:endParaRPr lang="en-US" sz="3600" i="1" dirty="0">
              <a:solidFill>
                <a:srgbClr val="0070C0"/>
              </a:solidFill>
            </a:endParaRPr>
          </a:p>
        </p:txBody>
      </p:sp>
      <p:pic>
        <p:nvPicPr>
          <p:cNvPr id="60" name="Picture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031" y="1082532"/>
            <a:ext cx="4789938" cy="4179227"/>
          </a:xfrm>
          <a:prstGeom prst="rect">
            <a:avLst/>
          </a:prstGeom>
        </p:spPr>
      </p:pic>
      <p:sp>
        <p:nvSpPr>
          <p:cNvPr id="61" name="TextBox 60"/>
          <p:cNvSpPr txBox="1"/>
          <p:nvPr/>
        </p:nvSpPr>
        <p:spPr>
          <a:xfrm>
            <a:off x="6838165" y="965923"/>
            <a:ext cx="2082622" cy="1200329"/>
          </a:xfrm>
          <a:prstGeom prst="rect">
            <a:avLst/>
          </a:prstGeom>
          <a:noFill/>
        </p:spPr>
        <p:txBody>
          <a:bodyPr wrap="none" rtlCol="0">
            <a:spAutoFit/>
          </a:bodyPr>
          <a:lstStyle/>
          <a:p>
            <a:pPr algn="r" defTabSz="685800">
              <a:defRPr/>
            </a:pPr>
            <a:r>
              <a:rPr lang="en-US" sz="3600" b="1" dirty="0" smtClean="0">
                <a:solidFill>
                  <a:srgbClr val="535353">
                    <a:lumMod val="50000"/>
                  </a:srgbClr>
                </a:solidFill>
                <a:latin typeface="Arial"/>
              </a:rPr>
              <a:t>Food </a:t>
            </a:r>
          </a:p>
          <a:p>
            <a:pPr algn="r" defTabSz="685800">
              <a:defRPr/>
            </a:pPr>
            <a:r>
              <a:rPr lang="en-US" sz="3600" b="1" dirty="0" smtClean="0">
                <a:solidFill>
                  <a:srgbClr val="535353">
                    <a:lumMod val="50000"/>
                  </a:srgbClr>
                </a:solidFill>
                <a:latin typeface="Arial"/>
              </a:rPr>
              <a:t>Systems</a:t>
            </a:r>
            <a:endParaRPr lang="en-US" sz="3600" b="1" dirty="0">
              <a:solidFill>
                <a:srgbClr val="535353">
                  <a:lumMod val="50000"/>
                </a:srgbClr>
              </a:solidFill>
              <a:latin typeface="Arial"/>
            </a:endParaRPr>
          </a:p>
        </p:txBody>
      </p:sp>
      <p:sp>
        <p:nvSpPr>
          <p:cNvPr id="62" name="TextBox 61"/>
          <p:cNvSpPr txBox="1"/>
          <p:nvPr/>
        </p:nvSpPr>
        <p:spPr>
          <a:xfrm>
            <a:off x="6915110" y="3446412"/>
            <a:ext cx="2005677" cy="954107"/>
          </a:xfrm>
          <a:prstGeom prst="rect">
            <a:avLst/>
          </a:prstGeom>
          <a:noFill/>
        </p:spPr>
        <p:txBody>
          <a:bodyPr wrap="none" rtlCol="0">
            <a:spAutoFit/>
          </a:bodyPr>
          <a:lstStyle/>
          <a:p>
            <a:pPr algn="r" defTabSz="685800">
              <a:defRPr/>
            </a:pPr>
            <a:r>
              <a:rPr lang="en-US" sz="2800" i="1" dirty="0" smtClean="0">
                <a:solidFill>
                  <a:srgbClr val="0070C0"/>
                </a:solidFill>
                <a:latin typeface="Arial"/>
              </a:rPr>
              <a:t>Artificial</a:t>
            </a:r>
          </a:p>
          <a:p>
            <a:pPr algn="r" defTabSz="685800">
              <a:defRPr/>
            </a:pPr>
            <a:r>
              <a:rPr lang="en-US" sz="2800" i="1" dirty="0" smtClean="0">
                <a:solidFill>
                  <a:srgbClr val="0070C0"/>
                </a:solidFill>
                <a:latin typeface="Arial"/>
              </a:rPr>
              <a:t>Intelligence</a:t>
            </a:r>
            <a:endParaRPr lang="en-US" sz="2800" i="1" dirty="0">
              <a:solidFill>
                <a:srgbClr val="0070C0"/>
              </a:solidFill>
              <a:latin typeface="Arial"/>
            </a:endParaRPr>
          </a:p>
        </p:txBody>
      </p:sp>
      <p:sp>
        <p:nvSpPr>
          <p:cNvPr id="63" name="TextBox 62"/>
          <p:cNvSpPr txBox="1"/>
          <p:nvPr/>
        </p:nvSpPr>
        <p:spPr>
          <a:xfrm>
            <a:off x="223213" y="2467180"/>
            <a:ext cx="2082430" cy="646331"/>
          </a:xfrm>
          <a:prstGeom prst="rect">
            <a:avLst/>
          </a:prstGeom>
          <a:noFill/>
        </p:spPr>
        <p:txBody>
          <a:bodyPr wrap="none" rtlCol="0">
            <a:spAutoFit/>
          </a:bodyPr>
          <a:lstStyle/>
          <a:p>
            <a:pPr defTabSz="685800">
              <a:defRPr/>
            </a:pPr>
            <a:r>
              <a:rPr lang="en-US" sz="3600" i="1" dirty="0" smtClean="0">
                <a:solidFill>
                  <a:srgbClr val="535353">
                    <a:lumMod val="50000"/>
                  </a:srgbClr>
                </a:solidFill>
                <a:latin typeface="Batang" panose="02030600000101010101" pitchFamily="18" charset="-127"/>
                <a:ea typeface="Batang" panose="02030600000101010101" pitchFamily="18" charset="-127"/>
              </a:rPr>
              <a:t>Nano Tech</a:t>
            </a:r>
            <a:endParaRPr lang="en-US" sz="3600" i="1" dirty="0">
              <a:solidFill>
                <a:srgbClr val="535353">
                  <a:lumMod val="50000"/>
                </a:srgbClr>
              </a:solidFill>
              <a:latin typeface="Batang" panose="02030600000101010101" pitchFamily="18" charset="-127"/>
              <a:ea typeface="Batang" panose="02030600000101010101" pitchFamily="18" charset="-127"/>
            </a:endParaRPr>
          </a:p>
        </p:txBody>
      </p:sp>
      <p:sp>
        <p:nvSpPr>
          <p:cNvPr id="64" name="TextBox 63"/>
          <p:cNvSpPr txBox="1"/>
          <p:nvPr/>
        </p:nvSpPr>
        <p:spPr>
          <a:xfrm>
            <a:off x="223213" y="878132"/>
            <a:ext cx="2236050" cy="1077218"/>
          </a:xfrm>
          <a:prstGeom prst="rect">
            <a:avLst/>
          </a:prstGeom>
          <a:noFill/>
        </p:spPr>
        <p:txBody>
          <a:bodyPr wrap="square" rtlCol="0">
            <a:spAutoFit/>
          </a:bodyPr>
          <a:lstStyle/>
          <a:p>
            <a:pPr defTabSz="685800">
              <a:defRPr/>
            </a:pPr>
            <a:r>
              <a:rPr lang="en-US" sz="3200" i="1" dirty="0" smtClean="0">
                <a:solidFill>
                  <a:srgbClr val="C00000"/>
                </a:solidFill>
                <a:latin typeface="Arial Black" panose="020B0A04020102020204" pitchFamily="34" charset="0"/>
                <a:cs typeface="AngsanaUPC" panose="02020603050405020304" pitchFamily="18" charset="-34"/>
              </a:rPr>
              <a:t>Health</a:t>
            </a:r>
          </a:p>
          <a:p>
            <a:pPr defTabSz="685800">
              <a:defRPr/>
            </a:pPr>
            <a:r>
              <a:rPr lang="en-US" sz="3200" i="1" dirty="0" smtClean="0">
                <a:solidFill>
                  <a:srgbClr val="C00000"/>
                </a:solidFill>
                <a:latin typeface="Arial Black" panose="020B0A04020102020204" pitchFamily="34" charset="0"/>
                <a:cs typeface="AngsanaUPC" panose="02020603050405020304" pitchFamily="18" charset="-34"/>
              </a:rPr>
              <a:t>Systems</a:t>
            </a:r>
            <a:endParaRPr lang="en-US" sz="3600" i="1" dirty="0">
              <a:solidFill>
                <a:srgbClr val="C00000"/>
              </a:solidFill>
              <a:latin typeface="Arial Black" panose="020B0A04020102020204" pitchFamily="34" charset="0"/>
              <a:cs typeface="AngsanaUPC" panose="02020603050405020304" pitchFamily="18" charset="-34"/>
            </a:endParaRPr>
          </a:p>
        </p:txBody>
      </p:sp>
      <p:sp>
        <p:nvSpPr>
          <p:cNvPr id="65" name="TextBox 64"/>
          <p:cNvSpPr txBox="1"/>
          <p:nvPr/>
        </p:nvSpPr>
        <p:spPr>
          <a:xfrm>
            <a:off x="170961" y="4386030"/>
            <a:ext cx="2601994" cy="954107"/>
          </a:xfrm>
          <a:prstGeom prst="rect">
            <a:avLst/>
          </a:prstGeom>
          <a:noFill/>
        </p:spPr>
        <p:txBody>
          <a:bodyPr wrap="none" rtlCol="0">
            <a:spAutoFit/>
          </a:bodyPr>
          <a:lstStyle/>
          <a:p>
            <a:pPr defTabSz="685800">
              <a:defRPr/>
            </a:pPr>
            <a:r>
              <a:rPr lang="en-US" sz="2800" i="1" dirty="0" smtClean="0">
                <a:solidFill>
                  <a:srgbClr val="0070C0"/>
                </a:solidFill>
                <a:latin typeface="Bauhaus 93" panose="04030905020B02020C02" pitchFamily="82" charset="0"/>
                <a:ea typeface="Batang" panose="02030600000101010101"/>
              </a:rPr>
              <a:t>Computational</a:t>
            </a:r>
          </a:p>
          <a:p>
            <a:pPr defTabSz="685800">
              <a:defRPr/>
            </a:pPr>
            <a:r>
              <a:rPr lang="en-US" sz="2800" i="1" dirty="0" smtClean="0">
                <a:solidFill>
                  <a:srgbClr val="0070C0"/>
                </a:solidFill>
                <a:latin typeface="Bauhaus 93" panose="04030905020B02020C02" pitchFamily="82" charset="0"/>
                <a:ea typeface="Batang" panose="02030600000101010101"/>
              </a:rPr>
              <a:t>Sciences</a:t>
            </a:r>
            <a:endParaRPr lang="en-US" sz="2800" i="1" dirty="0">
              <a:solidFill>
                <a:srgbClr val="0070C0"/>
              </a:solidFill>
              <a:latin typeface="Bauhaus 93" panose="04030905020B02020C02" pitchFamily="82" charset="0"/>
              <a:ea typeface="Batang" panose="02030600000101010101"/>
            </a:endParaRPr>
          </a:p>
        </p:txBody>
      </p:sp>
      <p:sp>
        <p:nvSpPr>
          <p:cNvPr id="66" name="TextBox 65"/>
          <p:cNvSpPr txBox="1"/>
          <p:nvPr/>
        </p:nvSpPr>
        <p:spPr>
          <a:xfrm>
            <a:off x="6838165" y="2587370"/>
            <a:ext cx="2653781" cy="584775"/>
          </a:xfrm>
          <a:prstGeom prst="rect">
            <a:avLst/>
          </a:prstGeom>
          <a:noFill/>
        </p:spPr>
        <p:txBody>
          <a:bodyPr wrap="square" rtlCol="0">
            <a:spAutoFit/>
          </a:bodyPr>
          <a:lstStyle/>
          <a:p>
            <a:pPr defTabSz="685800">
              <a:defRPr/>
            </a:pPr>
            <a:r>
              <a:rPr lang="en-US" sz="3200" b="1" i="1" dirty="0" smtClean="0">
                <a:solidFill>
                  <a:srgbClr val="C00000"/>
                </a:solidFill>
                <a:latin typeface="Baskerville Old Face" panose="02020602080505020303" pitchFamily="18" charset="0"/>
                <a:cs typeface="AngsanaUPC" panose="02020603050405020304" pitchFamily="18" charset="-34"/>
              </a:rPr>
              <a:t>Data Science</a:t>
            </a:r>
            <a:endParaRPr lang="en-US" sz="3600" b="1" i="1" dirty="0">
              <a:solidFill>
                <a:srgbClr val="C00000"/>
              </a:solidFill>
              <a:latin typeface="Baskerville Old Face" panose="02020602080505020303" pitchFamily="18" charset="0"/>
              <a:cs typeface="AngsanaUPC" panose="02020603050405020304" pitchFamily="18" charset="-34"/>
            </a:endParaRPr>
          </a:p>
        </p:txBody>
      </p:sp>
      <p:sp>
        <p:nvSpPr>
          <p:cNvPr id="10" name="TextBox 9"/>
          <p:cNvSpPr txBox="1"/>
          <p:nvPr/>
        </p:nvSpPr>
        <p:spPr>
          <a:xfrm>
            <a:off x="2979256" y="5401519"/>
            <a:ext cx="3185487" cy="646331"/>
          </a:xfrm>
          <a:prstGeom prst="rect">
            <a:avLst/>
          </a:prstGeom>
          <a:noFill/>
        </p:spPr>
        <p:txBody>
          <a:bodyPr wrap="none" rtlCol="0">
            <a:spAutoFit/>
          </a:bodyPr>
          <a:lstStyle/>
          <a:p>
            <a:pPr defTabSz="685800">
              <a:defRPr/>
            </a:pPr>
            <a:r>
              <a:rPr lang="en-US" sz="3600" b="1" i="1" dirty="0" smtClean="0">
                <a:solidFill>
                  <a:srgbClr val="00B050"/>
                </a:solidFill>
                <a:latin typeface="Arial"/>
              </a:rPr>
              <a:t>Sustainability</a:t>
            </a:r>
            <a:endParaRPr lang="en-US" sz="3600" b="1" i="1" dirty="0">
              <a:solidFill>
                <a:srgbClr val="00B050"/>
              </a:solidFill>
              <a:latin typeface="Arial"/>
            </a:endParaRPr>
          </a:p>
        </p:txBody>
      </p:sp>
      <p:sp>
        <p:nvSpPr>
          <p:cNvPr id="2" name="TextBox 1"/>
          <p:cNvSpPr txBox="1"/>
          <p:nvPr/>
        </p:nvSpPr>
        <p:spPr>
          <a:xfrm>
            <a:off x="7944959" y="4667138"/>
            <a:ext cx="729687" cy="646331"/>
          </a:xfrm>
          <a:prstGeom prst="rect">
            <a:avLst/>
          </a:prstGeom>
          <a:noFill/>
        </p:spPr>
        <p:txBody>
          <a:bodyPr wrap="none" rtlCol="0">
            <a:spAutoFit/>
          </a:bodyPr>
          <a:lstStyle/>
          <a:p>
            <a:r>
              <a:rPr lang="en-US" sz="3600" dirty="0" smtClean="0">
                <a:latin typeface="Bauhaus 93" panose="04030905020B02020C02" pitchFamily="82" charset="0"/>
              </a:rPr>
              <a:t>5G</a:t>
            </a:r>
            <a:endParaRPr lang="en-US" sz="3600" dirty="0">
              <a:latin typeface="Bauhaus 93" panose="04030905020B02020C02" pitchFamily="82" charset="0"/>
            </a:endParaRPr>
          </a:p>
        </p:txBody>
      </p:sp>
      <p:sp>
        <p:nvSpPr>
          <p:cNvPr id="12" name="TextBox 11"/>
          <p:cNvSpPr txBox="1"/>
          <p:nvPr/>
        </p:nvSpPr>
        <p:spPr>
          <a:xfrm>
            <a:off x="223213" y="3540296"/>
            <a:ext cx="2069797" cy="523220"/>
          </a:xfrm>
          <a:prstGeom prst="rect">
            <a:avLst/>
          </a:prstGeom>
          <a:noFill/>
        </p:spPr>
        <p:txBody>
          <a:bodyPr wrap="none" rtlCol="0">
            <a:spAutoFit/>
          </a:bodyPr>
          <a:lstStyle/>
          <a:p>
            <a:r>
              <a:rPr lang="en-US" sz="2800" dirty="0" smtClean="0">
                <a:solidFill>
                  <a:srgbClr val="FF0000"/>
                </a:solidFill>
                <a:latin typeface="Comic Sans MS" panose="030F0702030302020204" pitchFamily="66" charset="0"/>
              </a:rPr>
              <a:t>3D Printing</a:t>
            </a:r>
            <a:endParaRPr lang="en-US"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3060536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32</a:t>
            </a:fld>
            <a:endParaRPr lang="en-US" dirty="0"/>
          </a:p>
        </p:txBody>
      </p:sp>
      <p:sp>
        <p:nvSpPr>
          <p:cNvPr id="8" name="Title 6"/>
          <p:cNvSpPr txBox="1">
            <a:spLocks/>
          </p:cNvSpPr>
          <p:nvPr/>
        </p:nvSpPr>
        <p:spPr>
          <a:xfrm>
            <a:off x="470647" y="158676"/>
            <a:ext cx="7987553" cy="820496"/>
          </a:xfrm>
          <a:prstGeom prst="rect">
            <a:avLst/>
          </a:prstGeom>
        </p:spPr>
        <p:txBody>
          <a:bodyPr>
            <a:normAutofit/>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r>
              <a:rPr lang="en-US" sz="3600" i="1" dirty="0" smtClean="0">
                <a:solidFill>
                  <a:srgbClr val="0070C0"/>
                </a:solidFill>
                <a:latin typeface="Arial" panose="020B0604020202020204" pitchFamily="34" charset="0"/>
                <a:cs typeface="Arial" panose="020B0604020202020204" pitchFamily="34" charset="0"/>
              </a:rPr>
              <a:t>Consumer Empowerment</a:t>
            </a:r>
            <a:endParaRPr lang="en-US" sz="3600" i="1" dirty="0">
              <a:solidFill>
                <a:srgbClr val="0070C0"/>
              </a:solidFill>
              <a:latin typeface="Arial" panose="020B0604020202020204" pitchFamily="34" charset="0"/>
              <a:cs typeface="Arial" panose="020B0604020202020204" pitchFamily="34" charset="0"/>
            </a:endParaRPr>
          </a:p>
        </p:txBody>
      </p:sp>
      <p:pic>
        <p:nvPicPr>
          <p:cNvPr id="54" name="Picture 53"/>
          <p:cNvPicPr>
            <a:picLocks noChangeAspect="1"/>
          </p:cNvPicPr>
          <p:nvPr/>
        </p:nvPicPr>
        <p:blipFill>
          <a:blip r:embed="rId2"/>
          <a:stretch>
            <a:fillRect/>
          </a:stretch>
        </p:blipFill>
        <p:spPr>
          <a:xfrm>
            <a:off x="530813" y="1631106"/>
            <a:ext cx="8343212" cy="4114800"/>
          </a:xfrm>
          <a:prstGeom prst="rect">
            <a:avLst/>
          </a:prstGeom>
        </p:spPr>
      </p:pic>
    </p:spTree>
    <p:extLst>
      <p:ext uri="{BB962C8B-B14F-4D97-AF65-F5344CB8AC3E}">
        <p14:creationId xmlns:p14="http://schemas.microsoft.com/office/powerpoint/2010/main" val="37972703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33</a:t>
            </a:fld>
            <a:endParaRPr lang="en-US" dirty="0"/>
          </a:p>
        </p:txBody>
      </p:sp>
      <p:sp>
        <p:nvSpPr>
          <p:cNvPr id="8" name="Title 6"/>
          <p:cNvSpPr txBox="1">
            <a:spLocks/>
          </p:cNvSpPr>
          <p:nvPr/>
        </p:nvSpPr>
        <p:spPr>
          <a:xfrm>
            <a:off x="470647" y="158676"/>
            <a:ext cx="7987553" cy="820496"/>
          </a:xfrm>
          <a:prstGeom prst="rect">
            <a:avLst/>
          </a:prstGeom>
        </p:spPr>
        <p:txBody>
          <a:bodyPr>
            <a:normAutofit/>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r>
              <a:rPr lang="en-US" sz="3600" i="1" dirty="0" smtClean="0">
                <a:solidFill>
                  <a:srgbClr val="0070C0"/>
                </a:solidFill>
                <a:latin typeface="Arial" panose="020B0604020202020204" pitchFamily="34" charset="0"/>
                <a:cs typeface="Arial" panose="020B0604020202020204" pitchFamily="34" charset="0"/>
              </a:rPr>
              <a:t>Consumer Awareness &amp; Education</a:t>
            </a:r>
            <a:endParaRPr lang="en-US" sz="3600" i="1" dirty="0">
              <a:solidFill>
                <a:srgbClr val="0070C0"/>
              </a:solidFill>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0937" y="1741194"/>
            <a:ext cx="8997747" cy="4202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3405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34</a:t>
            </a:fld>
            <a:endParaRPr lang="en-US" dirty="0"/>
          </a:p>
        </p:txBody>
      </p:sp>
      <p:sp>
        <p:nvSpPr>
          <p:cNvPr id="9" name="Slide Number Placeholder 3"/>
          <p:cNvSpPr txBox="1">
            <a:spLocks/>
          </p:cNvSpPr>
          <p:nvPr/>
        </p:nvSpPr>
        <p:spPr>
          <a:xfrm>
            <a:off x="7848600" y="6252362"/>
            <a:ext cx="838200" cy="321710"/>
          </a:xfrm>
          <a:prstGeom prst="rect">
            <a:avLst/>
          </a:prstGeom>
        </p:spPr>
        <p:txBody>
          <a:bodyPr wrap="square" lIns="0" tIns="0" rIns="0" bIns="0" anchor="t" anchorCtr="0">
            <a:spAutoFit/>
          </a:bodyPr>
          <a:lstStyle>
            <a:defPPr>
              <a:defRPr lang="en-US"/>
            </a:defPPr>
            <a:lvl1pPr marL="0" algn="l" defTabSz="457200" rtl="0" eaLnBrk="1" latinLnBrk="0" hangingPunct="1">
              <a:defRPr sz="900" kern="1200" baseline="0">
                <a:solidFill>
                  <a:schemeClr val="bg2">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eaLnBrk="0" fontAlgn="base" hangingPunct="0">
              <a:spcBef>
                <a:spcPct val="0"/>
              </a:spcBef>
              <a:spcAft>
                <a:spcPct val="0"/>
              </a:spcAft>
              <a:defRPr/>
            </a:pPr>
            <a:fld id="{BA60A826-9B03-F847-9FCE-59D121E28653}" type="slidenum">
              <a:rPr lang="en-US" sz="1200" smtClean="0">
                <a:solidFill>
                  <a:prstClr val="black">
                    <a:tint val="75000"/>
                  </a:prstClr>
                </a:solidFill>
                <a:latin typeface="Arial" charset="0"/>
                <a:ea typeface="ＭＳ Ｐゴシック" charset="0"/>
              </a:rPr>
              <a:pPr algn="r" defTabSz="914400" eaLnBrk="0" fontAlgn="base" hangingPunct="0">
                <a:spcBef>
                  <a:spcPct val="0"/>
                </a:spcBef>
                <a:spcAft>
                  <a:spcPct val="0"/>
                </a:spcAft>
                <a:defRPr/>
              </a:pPr>
              <a:t>34</a:t>
            </a:fld>
            <a:endParaRPr lang="en-US" sz="1200">
              <a:solidFill>
                <a:prstClr val="black">
                  <a:tint val="75000"/>
                </a:prstClr>
              </a:solidFill>
              <a:latin typeface="Arial" charset="0"/>
              <a:ea typeface="ＭＳ Ｐゴシック"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169678769"/>
              </p:ext>
            </p:extLst>
          </p:nvPr>
        </p:nvGraphicFramePr>
        <p:xfrm>
          <a:off x="1060430" y="122599"/>
          <a:ext cx="8532066" cy="2655317"/>
        </p:xfrm>
        <a:graphic>
          <a:graphicData uri="http://schemas.openxmlformats.org/drawingml/2006/table">
            <a:tbl>
              <a:tblPr firstRow="1" firstCol="1" lastRow="1" lastCol="1" bandRow="1" bandCol="1">
                <a:tableStyleId>{5C22544A-7EE6-4342-B048-85BDC9FD1C3A}</a:tableStyleId>
              </a:tblPr>
              <a:tblGrid>
                <a:gridCol w="5873075">
                  <a:extLst>
                    <a:ext uri="{9D8B030D-6E8A-4147-A177-3AD203B41FA5}">
                      <a16:colId xmlns:a16="http://schemas.microsoft.com/office/drawing/2014/main" val="3064824052"/>
                    </a:ext>
                  </a:extLst>
                </a:gridCol>
                <a:gridCol w="2658991">
                  <a:extLst>
                    <a:ext uri="{9D8B030D-6E8A-4147-A177-3AD203B41FA5}">
                      <a16:colId xmlns:a16="http://schemas.microsoft.com/office/drawing/2014/main" val="3681570555"/>
                    </a:ext>
                  </a:extLst>
                </a:gridCol>
              </a:tblGrid>
              <a:tr h="2655317">
                <a:tc>
                  <a:txBody>
                    <a:bodyPr/>
                    <a:lstStyle/>
                    <a:p>
                      <a:pPr marL="0" marR="0" algn="r">
                        <a:spcBef>
                          <a:spcPts val="0"/>
                        </a:spcBef>
                        <a:spcAft>
                          <a:spcPts val="0"/>
                        </a:spcAft>
                      </a:pP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spcBef>
                          <a:spcPts val="0"/>
                        </a:spcBef>
                        <a:spcAft>
                          <a:spcPts val="0"/>
                        </a:spcAft>
                        <a:tabLst>
                          <a:tab pos="646430" algn="l"/>
                        </a:tabLst>
                      </a:pPr>
                      <a:r>
                        <a:rPr lang="en-US" sz="1050" dirty="0">
                          <a:effectLst/>
                        </a:rPr>
                        <a:t>Thursday, February 14, 2019</a:t>
                      </a:r>
                      <a:endParaRPr lang="en-US" sz="1200" dirty="0">
                        <a:effectLst/>
                      </a:endParaRPr>
                    </a:p>
                    <a:p>
                      <a:pPr marL="55245" marR="0">
                        <a:spcBef>
                          <a:spcPts val="0"/>
                        </a:spcBef>
                        <a:spcAft>
                          <a:spcPts val="0"/>
                        </a:spcAft>
                        <a:tabLst>
                          <a:tab pos="646430" algn="l"/>
                        </a:tabLst>
                      </a:pPr>
                      <a:r>
                        <a:rPr lang="en-US" sz="800" dirty="0">
                          <a:effectLst/>
                        </a:rPr>
                        <a:t>7:06 AM	Coffee, Prepared From Grounds</a:t>
                      </a:r>
                      <a:endParaRPr lang="en-US" sz="1200" dirty="0">
                        <a:effectLst/>
                      </a:endParaRPr>
                    </a:p>
                    <a:p>
                      <a:pPr marL="55245" marR="0">
                        <a:spcBef>
                          <a:spcPts val="0"/>
                        </a:spcBef>
                        <a:spcAft>
                          <a:spcPts val="0"/>
                        </a:spcAft>
                        <a:tabLst>
                          <a:tab pos="646430" algn="l"/>
                        </a:tabLst>
                      </a:pPr>
                      <a:r>
                        <a:rPr lang="en-US" sz="800" dirty="0">
                          <a:effectLst/>
                        </a:rPr>
                        <a:t>7:06 AM	Soy Milk, Plain or Original, </a:t>
                      </a:r>
                      <a:endParaRPr lang="en-US" sz="1200" dirty="0">
                        <a:effectLst/>
                      </a:endParaRPr>
                    </a:p>
                    <a:p>
                      <a:pPr marL="55245" marR="0">
                        <a:spcBef>
                          <a:spcPts val="0"/>
                        </a:spcBef>
                        <a:spcAft>
                          <a:spcPts val="0"/>
                        </a:spcAft>
                        <a:tabLst>
                          <a:tab pos="646430" algn="l"/>
                        </a:tabLst>
                      </a:pPr>
                      <a:r>
                        <a:rPr lang="en-US" sz="800" dirty="0">
                          <a:effectLst/>
                        </a:rPr>
                        <a:t>7:07 AM	Stevia In The Raw Packets</a:t>
                      </a:r>
                      <a:endParaRPr lang="en-US" sz="1200" dirty="0">
                        <a:effectLst/>
                      </a:endParaRPr>
                    </a:p>
                    <a:p>
                      <a:pPr marL="55245" marR="0">
                        <a:spcBef>
                          <a:spcPts val="0"/>
                        </a:spcBef>
                        <a:spcAft>
                          <a:spcPts val="0"/>
                        </a:spcAft>
                        <a:tabLst>
                          <a:tab pos="646430" algn="l"/>
                        </a:tabLst>
                      </a:pPr>
                      <a:r>
                        <a:rPr lang="en-US" sz="800" dirty="0">
                          <a:effectLst/>
                        </a:rPr>
                        <a:t>7:07 AM	Banana, Fresh</a:t>
                      </a:r>
                      <a:endParaRPr lang="en-US" sz="1200" dirty="0">
                        <a:effectLst/>
                      </a:endParaRPr>
                    </a:p>
                    <a:p>
                      <a:pPr marL="55245" marR="0">
                        <a:spcBef>
                          <a:spcPts val="0"/>
                        </a:spcBef>
                        <a:spcAft>
                          <a:spcPts val="0"/>
                        </a:spcAft>
                        <a:tabLst>
                          <a:tab pos="646430" algn="l"/>
                        </a:tabLst>
                      </a:pPr>
                      <a:r>
                        <a:rPr lang="en-US" sz="800" dirty="0">
                          <a:effectLst/>
                        </a:rPr>
                        <a:t>12:23 PM	Chicken Breast, </a:t>
                      </a:r>
                      <a:endParaRPr lang="en-US" sz="1200" dirty="0">
                        <a:effectLst/>
                      </a:endParaRPr>
                    </a:p>
                    <a:p>
                      <a:pPr marL="55245" marR="0">
                        <a:spcBef>
                          <a:spcPts val="0"/>
                        </a:spcBef>
                        <a:spcAft>
                          <a:spcPts val="0"/>
                        </a:spcAft>
                        <a:tabLst>
                          <a:tab pos="646430" algn="l"/>
                        </a:tabLst>
                      </a:pPr>
                      <a:r>
                        <a:rPr lang="en-US" sz="800" dirty="0">
                          <a:effectLst/>
                        </a:rPr>
                        <a:t>12:23 PM	Tossed Salad, Plain, without Dressing</a:t>
                      </a:r>
                      <a:endParaRPr lang="en-US" sz="1200" dirty="0">
                        <a:effectLst/>
                      </a:endParaRPr>
                    </a:p>
                    <a:p>
                      <a:pPr marL="55245" marR="0">
                        <a:spcBef>
                          <a:spcPts val="0"/>
                        </a:spcBef>
                        <a:spcAft>
                          <a:spcPts val="0"/>
                        </a:spcAft>
                        <a:tabLst>
                          <a:tab pos="646430" algn="l"/>
                        </a:tabLst>
                      </a:pPr>
                      <a:r>
                        <a:rPr lang="en-US" sz="800" dirty="0">
                          <a:effectLst/>
                        </a:rPr>
                        <a:t>12:23 PM	Mushrooms, Cooked from Fresh</a:t>
                      </a:r>
                      <a:endParaRPr lang="en-US" sz="1200" dirty="0">
                        <a:effectLst/>
                      </a:endParaRPr>
                    </a:p>
                    <a:p>
                      <a:pPr marL="55245" marR="0">
                        <a:spcBef>
                          <a:spcPts val="0"/>
                        </a:spcBef>
                        <a:spcAft>
                          <a:spcPts val="0"/>
                        </a:spcAft>
                        <a:tabLst>
                          <a:tab pos="646430" algn="l"/>
                        </a:tabLst>
                      </a:pPr>
                      <a:r>
                        <a:rPr lang="en-US" sz="800" dirty="0">
                          <a:effectLst/>
                        </a:rPr>
                        <a:t>12:24 PM	Quinoa, Cooked</a:t>
                      </a:r>
                      <a:endParaRPr lang="en-US" sz="1200" dirty="0">
                        <a:effectLst/>
                      </a:endParaRPr>
                    </a:p>
                    <a:p>
                      <a:pPr marL="55245" marR="0">
                        <a:spcBef>
                          <a:spcPts val="0"/>
                        </a:spcBef>
                        <a:spcAft>
                          <a:spcPts val="0"/>
                        </a:spcAft>
                        <a:tabLst>
                          <a:tab pos="646430" algn="l"/>
                        </a:tabLst>
                      </a:pPr>
                      <a:r>
                        <a:rPr lang="en-US" sz="800" dirty="0">
                          <a:effectLst/>
                        </a:rPr>
                        <a:t>1:25 PM	Dole, mixed fruit, in juice, individual cup</a:t>
                      </a:r>
                      <a:endParaRPr lang="en-US" sz="1200" dirty="0">
                        <a:effectLst/>
                      </a:endParaRPr>
                    </a:p>
                    <a:p>
                      <a:pPr marL="55245" marR="0">
                        <a:spcBef>
                          <a:spcPts val="0"/>
                        </a:spcBef>
                        <a:spcAft>
                          <a:spcPts val="0"/>
                        </a:spcAft>
                        <a:tabLst>
                          <a:tab pos="646430" algn="l"/>
                        </a:tabLst>
                      </a:pPr>
                      <a:r>
                        <a:rPr lang="en-US" sz="800" dirty="0">
                          <a:effectLst/>
                        </a:rPr>
                        <a:t>1:25 PM	Chocolate Chip Cookies, Bakery</a:t>
                      </a:r>
                      <a:endParaRPr lang="en-US" sz="1200" dirty="0">
                        <a:effectLst/>
                      </a:endParaRPr>
                    </a:p>
                    <a:p>
                      <a:pPr marL="55245" marR="0">
                        <a:spcBef>
                          <a:spcPts val="0"/>
                        </a:spcBef>
                        <a:spcAft>
                          <a:spcPts val="0"/>
                        </a:spcAft>
                        <a:tabLst>
                          <a:tab pos="646430" algn="l"/>
                        </a:tabLst>
                      </a:pPr>
                      <a:r>
                        <a:rPr lang="en-US" sz="800" dirty="0">
                          <a:effectLst/>
                        </a:rPr>
                        <a:t>5:27 PM	Basmati Rice, Cooked in Unsalted Water</a:t>
                      </a:r>
                      <a:endParaRPr lang="en-US" sz="1200" dirty="0">
                        <a:effectLst/>
                      </a:endParaRPr>
                    </a:p>
                    <a:p>
                      <a:pPr marL="55245" marR="0">
                        <a:spcBef>
                          <a:spcPts val="0"/>
                        </a:spcBef>
                        <a:spcAft>
                          <a:spcPts val="0"/>
                        </a:spcAft>
                        <a:tabLst>
                          <a:tab pos="646430" algn="l"/>
                        </a:tabLst>
                      </a:pPr>
                      <a:r>
                        <a:rPr lang="en-US" sz="800" dirty="0">
                          <a:effectLst/>
                        </a:rPr>
                        <a:t>5:27 PM	Brussels Sprouts, Cooked from Fresh</a:t>
                      </a:r>
                      <a:endParaRPr lang="en-US" sz="1200" dirty="0">
                        <a:effectLst/>
                      </a:endParaRPr>
                    </a:p>
                    <a:p>
                      <a:pPr marL="55245" marR="0">
                        <a:spcBef>
                          <a:spcPts val="0"/>
                        </a:spcBef>
                        <a:spcAft>
                          <a:spcPts val="0"/>
                        </a:spcAft>
                        <a:tabLst>
                          <a:tab pos="646430" algn="l"/>
                        </a:tabLst>
                      </a:pPr>
                      <a:r>
                        <a:rPr lang="en-US" sz="800" dirty="0">
                          <a:effectLst/>
                        </a:rPr>
                        <a:t>5:28 PM	Beets, raw or blanched, </a:t>
                      </a:r>
                      <a:endParaRPr lang="en-US" sz="1200" dirty="0">
                        <a:effectLst/>
                      </a:endParaRPr>
                    </a:p>
                    <a:p>
                      <a:pPr marL="55245" marR="0">
                        <a:spcBef>
                          <a:spcPts val="0"/>
                        </a:spcBef>
                        <a:spcAft>
                          <a:spcPts val="0"/>
                        </a:spcAft>
                        <a:tabLst>
                          <a:tab pos="646430" algn="l"/>
                        </a:tabLst>
                      </a:pPr>
                      <a:r>
                        <a:rPr lang="en-US" sz="800" dirty="0">
                          <a:effectLst/>
                        </a:rPr>
                        <a:t>5:28 PM	Avocado, Black Skin, California Type</a:t>
                      </a:r>
                      <a:endParaRPr lang="en-US" sz="1200" dirty="0">
                        <a:effectLst/>
                      </a:endParaRPr>
                    </a:p>
                    <a:p>
                      <a:pPr marL="55245" marR="0">
                        <a:spcBef>
                          <a:spcPts val="0"/>
                        </a:spcBef>
                        <a:spcAft>
                          <a:spcPts val="0"/>
                        </a:spcAft>
                        <a:tabLst>
                          <a:tab pos="646430" algn="l"/>
                        </a:tabLst>
                      </a:pPr>
                      <a:r>
                        <a:rPr lang="en-US" sz="800" dirty="0">
                          <a:effectLst/>
                        </a:rPr>
                        <a:t>5:28 PM	Edamame, Green or Immature, </a:t>
                      </a:r>
                      <a:endParaRPr lang="en-US" sz="1200" dirty="0">
                        <a:effectLst/>
                      </a:endParaRPr>
                    </a:p>
                    <a:p>
                      <a:pPr marL="55245" marR="0">
                        <a:spcBef>
                          <a:spcPts val="0"/>
                        </a:spcBef>
                        <a:spcAft>
                          <a:spcPts val="0"/>
                        </a:spcAft>
                        <a:tabLst>
                          <a:tab pos="646430" algn="l"/>
                        </a:tabLst>
                      </a:pPr>
                      <a:r>
                        <a:rPr lang="en-US" sz="800" dirty="0">
                          <a:effectLst/>
                        </a:rPr>
                        <a:t>5:29 PM	Endive, Curly, Raw</a:t>
                      </a:r>
                      <a:endParaRPr lang="en-US" sz="1200" dirty="0">
                        <a:effectLst/>
                      </a:endParaRPr>
                    </a:p>
                    <a:p>
                      <a:pPr marL="55245" marR="0">
                        <a:spcBef>
                          <a:spcPts val="0"/>
                        </a:spcBef>
                        <a:spcAft>
                          <a:spcPts val="0"/>
                        </a:spcAft>
                        <a:tabLst>
                          <a:tab pos="646430" algn="l"/>
                        </a:tabLst>
                      </a:pPr>
                      <a:r>
                        <a:rPr lang="en-US" sz="800" dirty="0">
                          <a:effectLst/>
                        </a:rPr>
                        <a:t>5:29 PM	Mung Bean Sprouts, Raw</a:t>
                      </a:r>
                      <a:endParaRPr lang="en-US" sz="1200" dirty="0">
                        <a:effectLst/>
                      </a:endParaRPr>
                    </a:p>
                    <a:p>
                      <a:pPr marL="55245" marR="0">
                        <a:spcBef>
                          <a:spcPts val="0"/>
                        </a:spcBef>
                        <a:spcAft>
                          <a:spcPts val="0"/>
                        </a:spcAft>
                        <a:tabLst>
                          <a:tab pos="646430" algn="l"/>
                        </a:tabLst>
                      </a:pPr>
                      <a:r>
                        <a:rPr lang="en-US" sz="800" dirty="0">
                          <a:effectLst/>
                        </a:rPr>
                        <a:t>6:44 PM	</a:t>
                      </a:r>
                      <a:r>
                        <a:rPr lang="en-US" sz="800" dirty="0" err="1">
                          <a:effectLst/>
                        </a:rPr>
                        <a:t>Peet's</a:t>
                      </a:r>
                      <a:r>
                        <a:rPr lang="en-US" sz="800" dirty="0">
                          <a:effectLst/>
                        </a:rPr>
                        <a:t> Coffee &amp; Tea, iced mocha, </a:t>
                      </a:r>
                      <a:r>
                        <a:rPr lang="en-US" sz="800" dirty="0" err="1">
                          <a:effectLst/>
                        </a:rPr>
                        <a:t>caffe</a:t>
                      </a:r>
                      <a:r>
                        <a:rPr lang="en-US" sz="800" dirty="0">
                          <a:effectLst/>
                        </a:rPr>
                        <a:t>, with soy milk, </a:t>
                      </a:r>
                      <a:endParaRPr lang="en-US" sz="1200" dirty="0">
                        <a:effectLst/>
                      </a:endParaRPr>
                    </a:p>
                    <a:p>
                      <a:pPr marL="55245" marR="0">
                        <a:spcBef>
                          <a:spcPts val="0"/>
                        </a:spcBef>
                        <a:spcAft>
                          <a:spcPts val="0"/>
                        </a:spcAft>
                        <a:tabLst>
                          <a:tab pos="646430" algn="l"/>
                        </a:tabLst>
                      </a:pPr>
                      <a:r>
                        <a:rPr lang="en-US" sz="800" dirty="0">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86527648"/>
                  </a:ext>
                </a:extLst>
              </a:tr>
            </a:tbl>
          </a:graphicData>
        </a:graphic>
      </p:graphicFrame>
      <p:pic>
        <p:nvPicPr>
          <p:cNvPr id="11" name="Picture 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4534" y="138112"/>
            <a:ext cx="6877291" cy="31384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 11"/>
          <p:cNvGraphicFramePr>
            <a:graphicFrameLocks noGrp="1"/>
          </p:cNvGraphicFramePr>
          <p:nvPr>
            <p:extLst>
              <p:ext uri="{D42A27DB-BD31-4B8C-83A1-F6EECF244321}">
                <p14:modId xmlns:p14="http://schemas.microsoft.com/office/powerpoint/2010/main" val="1057249438"/>
              </p:ext>
            </p:extLst>
          </p:nvPr>
        </p:nvGraphicFramePr>
        <p:xfrm>
          <a:off x="770739" y="3413341"/>
          <a:ext cx="8935673" cy="2252722"/>
        </p:xfrm>
        <a:graphic>
          <a:graphicData uri="http://schemas.openxmlformats.org/drawingml/2006/table">
            <a:tbl>
              <a:tblPr firstRow="1" firstCol="1" lastRow="1" lastCol="1" bandRow="1" bandCol="1">
                <a:tableStyleId>{5C22544A-7EE6-4342-B048-85BDC9FD1C3A}</a:tableStyleId>
              </a:tblPr>
              <a:tblGrid>
                <a:gridCol w="6150900">
                  <a:extLst>
                    <a:ext uri="{9D8B030D-6E8A-4147-A177-3AD203B41FA5}">
                      <a16:colId xmlns:a16="http://schemas.microsoft.com/office/drawing/2014/main" val="1757938255"/>
                    </a:ext>
                  </a:extLst>
                </a:gridCol>
                <a:gridCol w="2784773">
                  <a:extLst>
                    <a:ext uri="{9D8B030D-6E8A-4147-A177-3AD203B41FA5}">
                      <a16:colId xmlns:a16="http://schemas.microsoft.com/office/drawing/2014/main" val="1129210838"/>
                    </a:ext>
                  </a:extLst>
                </a:gridCol>
              </a:tblGrid>
              <a:tr h="2252722">
                <a:tc>
                  <a:txBody>
                    <a:bodyPr/>
                    <a:lstStyle/>
                    <a:p>
                      <a:pPr marL="0" marR="0" algn="r">
                        <a:spcBef>
                          <a:spcPts val="0"/>
                        </a:spcBef>
                        <a:spcAft>
                          <a:spcPts val="0"/>
                        </a:spcAft>
                      </a:pPr>
                      <a:endParaRPr lang="en-US" sz="8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0" marR="0" algn="ctr">
                        <a:spcBef>
                          <a:spcPts val="0"/>
                        </a:spcBef>
                        <a:spcAft>
                          <a:spcPts val="0"/>
                        </a:spcAft>
                        <a:tabLst>
                          <a:tab pos="646430" algn="l"/>
                        </a:tabLst>
                      </a:pPr>
                      <a:r>
                        <a:rPr lang="en-US" sz="1050" dirty="0">
                          <a:effectLst/>
                        </a:rPr>
                        <a:t>Friday, February 15, 2019</a:t>
                      </a:r>
                      <a:endParaRPr lang="en-US" sz="1200" dirty="0">
                        <a:effectLst/>
                      </a:endParaRPr>
                    </a:p>
                    <a:p>
                      <a:pPr marL="55245" marR="0">
                        <a:spcBef>
                          <a:spcPts val="0"/>
                        </a:spcBef>
                        <a:spcAft>
                          <a:spcPts val="0"/>
                        </a:spcAft>
                        <a:tabLst>
                          <a:tab pos="646430" algn="l"/>
                        </a:tabLst>
                      </a:pPr>
                      <a:r>
                        <a:rPr lang="en-US" sz="700" dirty="0">
                          <a:effectLst/>
                        </a:rPr>
                        <a:t> </a:t>
                      </a:r>
                      <a:endParaRPr lang="en-US" sz="1200" dirty="0">
                        <a:effectLst/>
                      </a:endParaRPr>
                    </a:p>
                    <a:p>
                      <a:pPr marL="55245" marR="0">
                        <a:spcBef>
                          <a:spcPts val="0"/>
                        </a:spcBef>
                        <a:spcAft>
                          <a:spcPts val="0"/>
                        </a:spcAft>
                        <a:tabLst>
                          <a:tab pos="646430" algn="l"/>
                        </a:tabLst>
                      </a:pPr>
                      <a:r>
                        <a:rPr lang="en-US" sz="800" dirty="0">
                          <a:effectLst/>
                        </a:rPr>
                        <a:t>7:20 AM	Starbucks, </a:t>
                      </a:r>
                      <a:r>
                        <a:rPr lang="en-US" sz="800" dirty="0" err="1">
                          <a:effectLst/>
                        </a:rPr>
                        <a:t>Caffe</a:t>
                      </a:r>
                      <a:r>
                        <a:rPr lang="en-US" sz="800" dirty="0">
                          <a:effectLst/>
                        </a:rPr>
                        <a:t> Latte, Soy</a:t>
                      </a:r>
                      <a:endParaRPr lang="en-US" sz="1200" dirty="0">
                        <a:effectLst/>
                      </a:endParaRPr>
                    </a:p>
                    <a:p>
                      <a:pPr marL="55245" marR="0">
                        <a:spcBef>
                          <a:spcPts val="0"/>
                        </a:spcBef>
                        <a:spcAft>
                          <a:spcPts val="0"/>
                        </a:spcAft>
                        <a:tabLst>
                          <a:tab pos="646430" algn="l"/>
                        </a:tabLst>
                      </a:pPr>
                      <a:r>
                        <a:rPr lang="en-US" sz="800" dirty="0">
                          <a:effectLst/>
                        </a:rPr>
                        <a:t>7:30 AM	Apple, Fresh, With Skin</a:t>
                      </a:r>
                      <a:endParaRPr lang="en-US" sz="1200" dirty="0">
                        <a:effectLst/>
                      </a:endParaRPr>
                    </a:p>
                    <a:p>
                      <a:pPr marL="55245" marR="0">
                        <a:spcBef>
                          <a:spcPts val="0"/>
                        </a:spcBef>
                        <a:spcAft>
                          <a:spcPts val="0"/>
                        </a:spcAft>
                        <a:tabLst>
                          <a:tab pos="646430" algn="l"/>
                        </a:tabLst>
                      </a:pPr>
                      <a:r>
                        <a:rPr lang="en-US" sz="800" dirty="0">
                          <a:effectLst/>
                        </a:rPr>
                        <a:t>7:25 AM	Muffins, Blueberry, Homemade</a:t>
                      </a:r>
                      <a:endParaRPr lang="en-US" sz="1200" dirty="0">
                        <a:effectLst/>
                      </a:endParaRPr>
                    </a:p>
                    <a:p>
                      <a:pPr marL="55245" marR="0">
                        <a:spcBef>
                          <a:spcPts val="0"/>
                        </a:spcBef>
                        <a:spcAft>
                          <a:spcPts val="0"/>
                        </a:spcAft>
                        <a:tabLst>
                          <a:tab pos="646430" algn="l"/>
                        </a:tabLst>
                      </a:pPr>
                      <a:r>
                        <a:rPr lang="en-US" sz="800" dirty="0">
                          <a:effectLst/>
                        </a:rPr>
                        <a:t>1:39 PM	Organics, Mixed Baby Spring Greens, Fresh</a:t>
                      </a:r>
                      <a:endParaRPr lang="en-US" sz="1200" dirty="0">
                        <a:effectLst/>
                      </a:endParaRPr>
                    </a:p>
                    <a:p>
                      <a:pPr marL="55245" marR="0">
                        <a:spcBef>
                          <a:spcPts val="0"/>
                        </a:spcBef>
                        <a:spcAft>
                          <a:spcPts val="0"/>
                        </a:spcAft>
                        <a:tabLst>
                          <a:tab pos="646430" algn="l"/>
                        </a:tabLst>
                      </a:pPr>
                      <a:r>
                        <a:rPr lang="en-US" sz="800" dirty="0">
                          <a:effectLst/>
                        </a:rPr>
                        <a:t>1:39 PM	Beets, Raw</a:t>
                      </a:r>
                      <a:endParaRPr lang="en-US" sz="1200" dirty="0">
                        <a:effectLst/>
                      </a:endParaRPr>
                    </a:p>
                    <a:p>
                      <a:pPr marL="55245" marR="0">
                        <a:spcBef>
                          <a:spcPts val="0"/>
                        </a:spcBef>
                        <a:spcAft>
                          <a:spcPts val="0"/>
                        </a:spcAft>
                        <a:tabLst>
                          <a:tab pos="646430" algn="l"/>
                        </a:tabLst>
                      </a:pPr>
                      <a:r>
                        <a:rPr lang="en-US" sz="800" dirty="0">
                          <a:effectLst/>
                        </a:rPr>
                        <a:t>1:53 PM	Brie Cheese</a:t>
                      </a:r>
                      <a:endParaRPr lang="en-US" sz="1200" dirty="0">
                        <a:effectLst/>
                      </a:endParaRPr>
                    </a:p>
                    <a:p>
                      <a:pPr marL="55245" marR="0">
                        <a:spcBef>
                          <a:spcPts val="0"/>
                        </a:spcBef>
                        <a:spcAft>
                          <a:spcPts val="0"/>
                        </a:spcAft>
                        <a:tabLst>
                          <a:tab pos="646430" algn="l"/>
                        </a:tabLst>
                      </a:pPr>
                      <a:r>
                        <a:rPr lang="en-US" sz="800" dirty="0">
                          <a:effectLst/>
                        </a:rPr>
                        <a:t>2:44 PM	Gluten Free Bread, White</a:t>
                      </a:r>
                      <a:endParaRPr lang="en-US" sz="1200" dirty="0">
                        <a:effectLst/>
                      </a:endParaRPr>
                    </a:p>
                    <a:p>
                      <a:pPr marL="55245" marR="0">
                        <a:spcBef>
                          <a:spcPts val="0"/>
                        </a:spcBef>
                        <a:spcAft>
                          <a:spcPts val="0"/>
                        </a:spcAft>
                        <a:tabLst>
                          <a:tab pos="646430" algn="l"/>
                        </a:tabLst>
                      </a:pPr>
                      <a:r>
                        <a:rPr lang="en-US" sz="800" dirty="0">
                          <a:effectLst/>
                        </a:rPr>
                        <a:t>2:45 PM	Coffee, Prepared From Grounds</a:t>
                      </a:r>
                      <a:endParaRPr lang="en-US" sz="1200" dirty="0">
                        <a:effectLst/>
                      </a:endParaRPr>
                    </a:p>
                    <a:p>
                      <a:pPr marL="55245" marR="0">
                        <a:spcBef>
                          <a:spcPts val="0"/>
                        </a:spcBef>
                        <a:spcAft>
                          <a:spcPts val="0"/>
                        </a:spcAft>
                        <a:tabLst>
                          <a:tab pos="646430" algn="l"/>
                        </a:tabLst>
                      </a:pPr>
                      <a:r>
                        <a:rPr lang="en-US" sz="800" dirty="0">
                          <a:effectLst/>
                        </a:rPr>
                        <a:t>2:45 PM	Half and Half</a:t>
                      </a:r>
                      <a:endParaRPr lang="en-US" sz="1200" dirty="0">
                        <a:effectLst/>
                      </a:endParaRPr>
                    </a:p>
                    <a:p>
                      <a:pPr marL="55245" marR="0">
                        <a:spcBef>
                          <a:spcPts val="0"/>
                        </a:spcBef>
                        <a:spcAft>
                          <a:spcPts val="0"/>
                        </a:spcAft>
                        <a:tabLst>
                          <a:tab pos="646430" algn="l"/>
                        </a:tabLst>
                      </a:pPr>
                      <a:r>
                        <a:rPr lang="en-US" sz="800" dirty="0">
                          <a:effectLst/>
                        </a:rPr>
                        <a:t>2:46 PM	Stevia In The Raw Packets</a:t>
                      </a:r>
                      <a:endParaRPr lang="en-US" sz="1200" dirty="0">
                        <a:effectLst/>
                      </a:endParaRPr>
                    </a:p>
                    <a:p>
                      <a:pPr marL="55245" marR="0">
                        <a:spcBef>
                          <a:spcPts val="0"/>
                        </a:spcBef>
                        <a:spcAft>
                          <a:spcPts val="0"/>
                        </a:spcAft>
                        <a:tabLst>
                          <a:tab pos="646430" algn="l"/>
                        </a:tabLst>
                      </a:pPr>
                      <a:r>
                        <a:rPr lang="en-US" sz="800" dirty="0">
                          <a:effectLst/>
                        </a:rPr>
                        <a:t>8:50 PM	Lettuce, Iceberg</a:t>
                      </a:r>
                      <a:endParaRPr lang="en-US" sz="1200" dirty="0">
                        <a:effectLst/>
                      </a:endParaRPr>
                    </a:p>
                    <a:p>
                      <a:pPr marL="55245" marR="0">
                        <a:spcBef>
                          <a:spcPts val="0"/>
                        </a:spcBef>
                        <a:spcAft>
                          <a:spcPts val="0"/>
                        </a:spcAft>
                        <a:tabLst>
                          <a:tab pos="646430" algn="l"/>
                        </a:tabLst>
                      </a:pPr>
                      <a:r>
                        <a:rPr lang="en-US" sz="800" dirty="0">
                          <a:effectLst/>
                        </a:rPr>
                        <a:t>8:50 PM	Tomato Raw, Includes Cherry, Grape, Roma</a:t>
                      </a:r>
                      <a:endParaRPr lang="en-US" sz="1200" dirty="0">
                        <a:effectLst/>
                      </a:endParaRPr>
                    </a:p>
                    <a:p>
                      <a:pPr marL="55245" marR="0">
                        <a:spcBef>
                          <a:spcPts val="0"/>
                        </a:spcBef>
                        <a:spcAft>
                          <a:spcPts val="0"/>
                        </a:spcAft>
                        <a:tabLst>
                          <a:tab pos="646430" algn="l"/>
                        </a:tabLst>
                      </a:pPr>
                      <a:r>
                        <a:rPr lang="en-US" sz="800" dirty="0">
                          <a:effectLst/>
                        </a:rPr>
                        <a:t>8:51 PM	Chicken Breast, Skin Removed Before Cooking</a:t>
                      </a:r>
                      <a:endParaRPr lang="en-US" sz="1200" dirty="0">
                        <a:effectLst/>
                      </a:endParaRPr>
                    </a:p>
                    <a:p>
                      <a:pPr marL="55245" marR="0">
                        <a:spcBef>
                          <a:spcPts val="0"/>
                        </a:spcBef>
                        <a:spcAft>
                          <a:spcPts val="0"/>
                        </a:spcAft>
                        <a:tabLst>
                          <a:tab pos="646430" algn="l"/>
                        </a:tabLst>
                      </a:pPr>
                      <a:r>
                        <a:rPr lang="en-US" sz="800" dirty="0">
                          <a:effectLst/>
                        </a:rPr>
                        <a:t>8:51 PM	Woodstock, pretzels, yogurt covered</a:t>
                      </a:r>
                      <a:endParaRPr lang="en-US" sz="1200" dirty="0">
                        <a:effectLst/>
                      </a:endParaRPr>
                    </a:p>
                    <a:p>
                      <a:pPr marL="55245" marR="0">
                        <a:spcBef>
                          <a:spcPts val="0"/>
                        </a:spcBef>
                        <a:spcAft>
                          <a:spcPts val="0"/>
                        </a:spcAft>
                        <a:tabLst>
                          <a:tab pos="646430" algn="l"/>
                        </a:tabLst>
                      </a:pPr>
                      <a:r>
                        <a:rPr lang="en-US" sz="800" dirty="0">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27344394"/>
                  </a:ext>
                </a:extLst>
              </a:tr>
            </a:tbl>
          </a:graphicData>
        </a:graphic>
      </p:graphicFrame>
      <p:pic>
        <p:nvPicPr>
          <p:cNvPr id="1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534" y="3413126"/>
            <a:ext cx="6880764" cy="3140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9384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A60A826-9B03-F847-9FCE-59D121E28653}"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pic>
        <p:nvPicPr>
          <p:cNvPr id="5" name="Picture 4"/>
          <p:cNvPicPr>
            <a:picLocks noChangeAspect="1"/>
          </p:cNvPicPr>
          <p:nvPr/>
        </p:nvPicPr>
        <p:blipFill>
          <a:blip r:embed="rId2"/>
          <a:stretch>
            <a:fillRect/>
          </a:stretch>
        </p:blipFill>
        <p:spPr>
          <a:xfrm>
            <a:off x="228600" y="152173"/>
            <a:ext cx="3684460" cy="6553427"/>
          </a:xfrm>
          <a:prstGeom prst="rect">
            <a:avLst/>
          </a:prstGeom>
        </p:spPr>
      </p:pic>
      <p:pic>
        <p:nvPicPr>
          <p:cNvPr id="6" name="Picture 5"/>
          <p:cNvPicPr>
            <a:picLocks noChangeAspect="1"/>
          </p:cNvPicPr>
          <p:nvPr/>
        </p:nvPicPr>
        <p:blipFill>
          <a:blip r:embed="rId3"/>
          <a:stretch>
            <a:fillRect/>
          </a:stretch>
        </p:blipFill>
        <p:spPr>
          <a:xfrm>
            <a:off x="4191000" y="152173"/>
            <a:ext cx="3684461" cy="6553427"/>
          </a:xfrm>
          <a:prstGeom prst="rect">
            <a:avLst/>
          </a:prstGeom>
        </p:spPr>
      </p:pic>
    </p:spTree>
    <p:extLst>
      <p:ext uri="{BB962C8B-B14F-4D97-AF65-F5344CB8AC3E}">
        <p14:creationId xmlns:p14="http://schemas.microsoft.com/office/powerpoint/2010/main" val="42197663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36</a:t>
            </a:fld>
            <a:endParaRPr lang="en-US" dirty="0"/>
          </a:p>
        </p:txBody>
      </p:sp>
      <p:sp>
        <p:nvSpPr>
          <p:cNvPr id="8" name="Title 6"/>
          <p:cNvSpPr txBox="1">
            <a:spLocks/>
          </p:cNvSpPr>
          <p:nvPr/>
        </p:nvSpPr>
        <p:spPr>
          <a:xfrm>
            <a:off x="470647" y="158676"/>
            <a:ext cx="7987553" cy="820496"/>
          </a:xfrm>
          <a:prstGeom prst="rect">
            <a:avLst/>
          </a:prstGeom>
        </p:spPr>
        <p:txBody>
          <a:bodyPr>
            <a:normAutofit/>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r>
              <a:rPr lang="en-US" sz="3600" i="1" dirty="0" smtClean="0">
                <a:solidFill>
                  <a:srgbClr val="0070C0"/>
                </a:solidFill>
                <a:latin typeface="Arial" panose="020B0604020202020204" pitchFamily="34" charset="0"/>
                <a:cs typeface="Arial" panose="020B0604020202020204" pitchFamily="34" charset="0"/>
              </a:rPr>
              <a:t>Mixing Scientific Disciplines</a:t>
            </a:r>
            <a:endParaRPr lang="en-US" sz="3600" i="1" dirty="0">
              <a:solidFill>
                <a:srgbClr val="0070C0"/>
              </a:solidFill>
              <a:latin typeface="Arial" panose="020B0604020202020204" pitchFamily="34" charset="0"/>
              <a:cs typeface="Arial" panose="020B0604020202020204" pitchFamily="34" charset="0"/>
            </a:endParaRPr>
          </a:p>
        </p:txBody>
      </p:sp>
      <p:pic>
        <p:nvPicPr>
          <p:cNvPr id="56" name="Picture 5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64498" y="5592290"/>
            <a:ext cx="199689" cy="126153"/>
          </a:xfrm>
          <a:prstGeom prst="rect">
            <a:avLst/>
          </a:prstGeom>
        </p:spPr>
      </p:pic>
      <p:pic>
        <p:nvPicPr>
          <p:cNvPr id="57" name="Picture 56"/>
          <p:cNvPicPr>
            <a:picLocks noChangeAspect="1"/>
          </p:cNvPicPr>
          <p:nvPr/>
        </p:nvPicPr>
        <p:blipFill>
          <a:blip r:embed="rId3"/>
          <a:stretch>
            <a:fillRect/>
          </a:stretch>
        </p:blipFill>
        <p:spPr>
          <a:xfrm>
            <a:off x="435429" y="1272073"/>
            <a:ext cx="8269760" cy="4666515"/>
          </a:xfrm>
          <a:prstGeom prst="rect">
            <a:avLst/>
          </a:prstGeom>
        </p:spPr>
      </p:pic>
      <p:sp>
        <p:nvSpPr>
          <p:cNvPr id="58" name="TextBox 57"/>
          <p:cNvSpPr txBox="1"/>
          <p:nvPr/>
        </p:nvSpPr>
        <p:spPr>
          <a:xfrm>
            <a:off x="458792" y="956816"/>
            <a:ext cx="2287806" cy="461665"/>
          </a:xfrm>
          <a:prstGeom prst="rect">
            <a:avLst/>
          </a:prstGeom>
          <a:solidFill>
            <a:srgbClr val="FFFFFF"/>
          </a:solidFill>
        </p:spPr>
        <p:txBody>
          <a:bodyPr wrap="none" rtlCol="0">
            <a:spAutoFit/>
          </a:bodyPr>
          <a:lstStyle/>
          <a:p>
            <a:pPr algn="r" defTabSz="685800">
              <a:defRPr/>
            </a:pPr>
            <a:r>
              <a:rPr lang="en-US" sz="2400" b="1" dirty="0" smtClean="0">
                <a:solidFill>
                  <a:srgbClr val="535353">
                    <a:lumMod val="50000"/>
                  </a:srgbClr>
                </a:solidFill>
                <a:latin typeface="Arial"/>
              </a:rPr>
              <a:t>Food Systems</a:t>
            </a:r>
            <a:endParaRPr lang="en-US" sz="2400" b="1" dirty="0">
              <a:solidFill>
                <a:srgbClr val="535353">
                  <a:lumMod val="50000"/>
                </a:srgbClr>
              </a:solidFill>
              <a:latin typeface="Arial"/>
            </a:endParaRPr>
          </a:p>
        </p:txBody>
      </p:sp>
      <p:sp>
        <p:nvSpPr>
          <p:cNvPr id="59" name="TextBox 58"/>
          <p:cNvSpPr txBox="1"/>
          <p:nvPr/>
        </p:nvSpPr>
        <p:spPr>
          <a:xfrm>
            <a:off x="6191794" y="1012473"/>
            <a:ext cx="2536758" cy="400110"/>
          </a:xfrm>
          <a:prstGeom prst="rect">
            <a:avLst/>
          </a:prstGeom>
          <a:solidFill>
            <a:srgbClr val="FFFFFF"/>
          </a:solidFill>
        </p:spPr>
        <p:txBody>
          <a:bodyPr wrap="square" rtlCol="0">
            <a:spAutoFit/>
          </a:bodyPr>
          <a:lstStyle/>
          <a:p>
            <a:pPr defTabSz="685800">
              <a:defRPr/>
            </a:pPr>
            <a:r>
              <a:rPr lang="en-US" sz="2000" i="1" dirty="0" smtClean="0">
                <a:solidFill>
                  <a:srgbClr val="C00000"/>
                </a:solidFill>
                <a:latin typeface="Arial Black" panose="020B0A04020102020204" pitchFamily="34" charset="0"/>
                <a:cs typeface="AngsanaUPC" panose="02020603050405020304" pitchFamily="18" charset="-34"/>
              </a:rPr>
              <a:t>Health </a:t>
            </a:r>
            <a:r>
              <a:rPr lang="en-US" sz="2000" i="1" dirty="0" smtClean="0">
                <a:solidFill>
                  <a:srgbClr val="C00000"/>
                </a:solidFill>
                <a:latin typeface="Arial Black" panose="020B0A04020102020204" pitchFamily="34" charset="0"/>
                <a:cs typeface="AngsanaUPC" panose="02020603050405020304" pitchFamily="18" charset="-34"/>
              </a:rPr>
              <a:t>Systems</a:t>
            </a:r>
            <a:endParaRPr lang="en-US" sz="2400" i="1" dirty="0">
              <a:solidFill>
                <a:srgbClr val="C00000"/>
              </a:solidFill>
              <a:latin typeface="Arial Black" panose="020B0A04020102020204" pitchFamily="34" charset="0"/>
              <a:cs typeface="AngsanaUPC" panose="02020603050405020304" pitchFamily="18" charset="-34"/>
            </a:endParaRPr>
          </a:p>
        </p:txBody>
      </p:sp>
    </p:spTree>
    <p:extLst>
      <p:ext uri="{BB962C8B-B14F-4D97-AF65-F5344CB8AC3E}">
        <p14:creationId xmlns:p14="http://schemas.microsoft.com/office/powerpoint/2010/main" val="24274894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37</a:t>
            </a:fld>
            <a:endParaRPr lang="en-US" dirty="0"/>
          </a:p>
        </p:txBody>
      </p:sp>
      <p:sp>
        <p:nvSpPr>
          <p:cNvPr id="8" name="Title 6"/>
          <p:cNvSpPr txBox="1">
            <a:spLocks/>
          </p:cNvSpPr>
          <p:nvPr/>
        </p:nvSpPr>
        <p:spPr>
          <a:xfrm>
            <a:off x="470647" y="158676"/>
            <a:ext cx="7987553" cy="820496"/>
          </a:xfrm>
          <a:prstGeom prst="rect">
            <a:avLst/>
          </a:prstGeom>
        </p:spPr>
        <p:txBody>
          <a:bodyPr>
            <a:normAutofit/>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r>
              <a:rPr lang="en-US" sz="3600" i="1" dirty="0" smtClean="0">
                <a:solidFill>
                  <a:srgbClr val="0070C0"/>
                </a:solidFill>
                <a:latin typeface="Arial" panose="020B0604020202020204" pitchFamily="34" charset="0"/>
                <a:cs typeface="Arial" panose="020B0604020202020204" pitchFamily="34" charset="0"/>
              </a:rPr>
              <a:t>Mixing Ecosystems</a:t>
            </a:r>
            <a:endParaRPr lang="en-US" sz="3600" i="1" dirty="0">
              <a:solidFill>
                <a:srgbClr val="0070C0"/>
              </a:solidFill>
              <a:latin typeface="Arial" panose="020B0604020202020204" pitchFamily="34" charset="0"/>
              <a:cs typeface="Arial" panose="020B0604020202020204" pitchFamily="34" charset="0"/>
            </a:endParaRPr>
          </a:p>
        </p:txBody>
      </p:sp>
      <p:grpSp>
        <p:nvGrpSpPr>
          <p:cNvPr id="9" name="Group 8"/>
          <p:cNvGrpSpPr/>
          <p:nvPr/>
        </p:nvGrpSpPr>
        <p:grpSpPr>
          <a:xfrm>
            <a:off x="1832891" y="1857482"/>
            <a:ext cx="5129613" cy="3237034"/>
            <a:chOff x="2604452" y="1319280"/>
            <a:chExt cx="7325081" cy="4963561"/>
          </a:xfrm>
        </p:grpSpPr>
        <p:grpSp>
          <p:nvGrpSpPr>
            <p:cNvPr id="10" name="Group 9"/>
            <p:cNvGrpSpPr/>
            <p:nvPr/>
          </p:nvGrpSpPr>
          <p:grpSpPr>
            <a:xfrm>
              <a:off x="2659589" y="2157480"/>
              <a:ext cx="6901098" cy="3512945"/>
              <a:chOff x="984777" y="1905000"/>
              <a:chExt cx="6901098" cy="3512945"/>
            </a:xfrm>
          </p:grpSpPr>
          <p:grpSp>
            <p:nvGrpSpPr>
              <p:cNvPr id="32" name="Group 31"/>
              <p:cNvGrpSpPr/>
              <p:nvPr/>
            </p:nvGrpSpPr>
            <p:grpSpPr>
              <a:xfrm>
                <a:off x="2743200" y="1905000"/>
                <a:ext cx="3512946" cy="3512945"/>
                <a:chOff x="2743200" y="1828800"/>
                <a:chExt cx="3512946" cy="3512945"/>
              </a:xfrm>
            </p:grpSpPr>
            <p:grpSp>
              <p:nvGrpSpPr>
                <p:cNvPr id="41" name="Group 40"/>
                <p:cNvGrpSpPr/>
                <p:nvPr/>
              </p:nvGrpSpPr>
              <p:grpSpPr>
                <a:xfrm>
                  <a:off x="2743200" y="1828800"/>
                  <a:ext cx="3512946" cy="3512945"/>
                  <a:chOff x="2743200" y="1828800"/>
                  <a:chExt cx="3512946" cy="3512945"/>
                </a:xfrm>
              </p:grpSpPr>
              <p:cxnSp>
                <p:nvCxnSpPr>
                  <p:cNvPr id="51" name="Straight Connector 50"/>
                  <p:cNvCxnSpPr/>
                  <p:nvPr/>
                </p:nvCxnSpPr>
                <p:spPr>
                  <a:xfrm>
                    <a:off x="4499673" y="1828800"/>
                    <a:ext cx="0" cy="351294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flipH="1">
                    <a:off x="5890386" y="3219513"/>
                    <a:ext cx="0" cy="73152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a:off x="3108960" y="3219512"/>
                    <a:ext cx="0" cy="73152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3282306" y="2366451"/>
                  <a:ext cx="2503188" cy="2458338"/>
                  <a:chOff x="3282306" y="2366451"/>
                  <a:chExt cx="2503188" cy="2458338"/>
                </a:xfrm>
              </p:grpSpPr>
              <p:sp>
                <p:nvSpPr>
                  <p:cNvPr id="43" name="Right Arrow 42"/>
                  <p:cNvSpPr/>
                  <p:nvPr/>
                </p:nvSpPr>
                <p:spPr>
                  <a:xfrm rot="3960000">
                    <a:off x="3803374" y="2297871"/>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44" name="Right Arrow 43"/>
                  <p:cNvSpPr/>
                  <p:nvPr/>
                </p:nvSpPr>
                <p:spPr>
                  <a:xfrm rot="19620000" flipV="1">
                    <a:off x="3282306" y="3777719"/>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45" name="Right Arrow 44"/>
                  <p:cNvSpPr/>
                  <p:nvPr/>
                </p:nvSpPr>
                <p:spPr>
                  <a:xfrm rot="17640000" flipV="1">
                    <a:off x="3803374" y="4344729"/>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46" name="Right Arrow 45"/>
                  <p:cNvSpPr/>
                  <p:nvPr/>
                </p:nvSpPr>
                <p:spPr>
                  <a:xfrm rot="1980000">
                    <a:off x="3282306" y="2748521"/>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47" name="Right Arrow 46"/>
                  <p:cNvSpPr/>
                  <p:nvPr/>
                </p:nvSpPr>
                <p:spPr>
                  <a:xfrm rot="6840000">
                    <a:off x="4852946" y="2297871"/>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48" name="Right Arrow 47"/>
                  <p:cNvSpPr/>
                  <p:nvPr/>
                </p:nvSpPr>
                <p:spPr>
                  <a:xfrm rot="8760000">
                    <a:off x="5299824" y="2748170"/>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49" name="Right Arrow 48"/>
                  <p:cNvSpPr/>
                  <p:nvPr/>
                </p:nvSpPr>
                <p:spPr>
                  <a:xfrm rot="12780000">
                    <a:off x="5374014" y="3777719"/>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50" name="Right Arrow 49"/>
                  <p:cNvSpPr/>
                  <p:nvPr/>
                </p:nvSpPr>
                <p:spPr>
                  <a:xfrm rot="14760000">
                    <a:off x="4852946" y="4344729"/>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grpSp>
          </p:grpSp>
          <p:sp>
            <p:nvSpPr>
              <p:cNvPr id="33" name="TextBox 32"/>
              <p:cNvSpPr txBox="1"/>
              <p:nvPr/>
            </p:nvSpPr>
            <p:spPr>
              <a:xfrm>
                <a:off x="2010263" y="4838700"/>
                <a:ext cx="3050835" cy="313932"/>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Facilities /</a:t>
                </a:r>
              </a:p>
              <a:p>
                <a:pPr algn="ctr" defTabSz="665665">
                  <a:lnSpc>
                    <a:spcPct val="80000"/>
                  </a:lnSpc>
                </a:pPr>
                <a:r>
                  <a:rPr lang="en-US" sz="1310" dirty="0">
                    <a:solidFill>
                      <a:srgbClr val="5F5F5F"/>
                    </a:solidFill>
                    <a:latin typeface="Comic Sans MS" panose="030F0702030302020204" pitchFamily="66" charset="0"/>
                  </a:rPr>
                  <a:t>Infrastructure</a:t>
                </a:r>
              </a:p>
            </p:txBody>
          </p:sp>
          <p:sp>
            <p:nvSpPr>
              <p:cNvPr id="34" name="TextBox 33"/>
              <p:cNvSpPr txBox="1"/>
              <p:nvPr/>
            </p:nvSpPr>
            <p:spPr>
              <a:xfrm>
                <a:off x="984777" y="2837569"/>
                <a:ext cx="2743200" cy="313932"/>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Entrepreneurial / </a:t>
                </a:r>
              </a:p>
              <a:p>
                <a:pPr algn="ctr" defTabSz="665665">
                  <a:lnSpc>
                    <a:spcPct val="80000"/>
                  </a:lnSpc>
                </a:pPr>
                <a:r>
                  <a:rPr lang="en-US" sz="1310" dirty="0">
                    <a:solidFill>
                      <a:srgbClr val="5F5F5F"/>
                    </a:solidFill>
                    <a:latin typeface="Comic Sans MS" panose="030F0702030302020204" pitchFamily="66" charset="0"/>
                  </a:rPr>
                  <a:t>Business Talent</a:t>
                </a:r>
              </a:p>
            </p:txBody>
          </p:sp>
          <p:sp>
            <p:nvSpPr>
              <p:cNvPr id="35" name="TextBox 34"/>
              <p:cNvSpPr txBox="1"/>
              <p:nvPr/>
            </p:nvSpPr>
            <p:spPr>
              <a:xfrm>
                <a:off x="2759251" y="2001357"/>
                <a:ext cx="1967206" cy="313932"/>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Technical </a:t>
                </a:r>
              </a:p>
              <a:p>
                <a:pPr algn="ctr" defTabSz="665665">
                  <a:lnSpc>
                    <a:spcPct val="80000"/>
                  </a:lnSpc>
                </a:pPr>
                <a:r>
                  <a:rPr lang="en-US" sz="1310" dirty="0">
                    <a:solidFill>
                      <a:srgbClr val="5F5F5F"/>
                    </a:solidFill>
                    <a:latin typeface="Comic Sans MS" panose="030F0702030302020204" pitchFamily="66" charset="0"/>
                  </a:rPr>
                  <a:t>Talent</a:t>
                </a:r>
              </a:p>
            </p:txBody>
          </p:sp>
          <p:sp>
            <p:nvSpPr>
              <p:cNvPr id="36" name="TextBox 35"/>
              <p:cNvSpPr txBox="1"/>
              <p:nvPr/>
            </p:nvSpPr>
            <p:spPr>
              <a:xfrm>
                <a:off x="4349416" y="2001357"/>
                <a:ext cx="2103461" cy="313932"/>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Scientific </a:t>
                </a:r>
              </a:p>
              <a:p>
                <a:pPr algn="ctr" defTabSz="665665">
                  <a:lnSpc>
                    <a:spcPct val="80000"/>
                  </a:lnSpc>
                </a:pPr>
                <a:r>
                  <a:rPr lang="en-US" sz="1310" dirty="0">
                    <a:solidFill>
                      <a:srgbClr val="5F5F5F"/>
                    </a:solidFill>
                    <a:latin typeface="Comic Sans MS" panose="030F0702030302020204" pitchFamily="66" charset="0"/>
                  </a:rPr>
                  <a:t>Insight</a:t>
                </a:r>
              </a:p>
            </p:txBody>
          </p:sp>
          <p:sp>
            <p:nvSpPr>
              <p:cNvPr id="37" name="TextBox 36"/>
              <p:cNvSpPr txBox="1"/>
              <p:nvPr/>
            </p:nvSpPr>
            <p:spPr>
              <a:xfrm>
                <a:off x="5603387" y="2837569"/>
                <a:ext cx="2234907" cy="535531"/>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Market / </a:t>
                </a:r>
              </a:p>
              <a:p>
                <a:pPr algn="ctr" defTabSz="665665">
                  <a:lnSpc>
                    <a:spcPct val="80000"/>
                  </a:lnSpc>
                </a:pPr>
                <a:r>
                  <a:rPr lang="en-US" sz="1310" dirty="0">
                    <a:solidFill>
                      <a:srgbClr val="5F5F5F"/>
                    </a:solidFill>
                    <a:latin typeface="Comic Sans MS" panose="030F0702030302020204" pitchFamily="66" charset="0"/>
                  </a:rPr>
                  <a:t>Application Insight</a:t>
                </a:r>
              </a:p>
            </p:txBody>
          </p:sp>
          <p:sp>
            <p:nvSpPr>
              <p:cNvPr id="38" name="TextBox 37"/>
              <p:cNvSpPr txBox="1"/>
              <p:nvPr/>
            </p:nvSpPr>
            <p:spPr>
              <a:xfrm>
                <a:off x="1446004" y="4134755"/>
                <a:ext cx="2045753" cy="313932"/>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Access to Capital</a:t>
                </a:r>
              </a:p>
            </p:txBody>
          </p:sp>
          <p:sp>
            <p:nvSpPr>
              <p:cNvPr id="39" name="TextBox 38"/>
              <p:cNvSpPr txBox="1"/>
              <p:nvPr/>
            </p:nvSpPr>
            <p:spPr>
              <a:xfrm>
                <a:off x="4729336" y="4838700"/>
                <a:ext cx="1537600" cy="535531"/>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Government </a:t>
                </a:r>
              </a:p>
              <a:p>
                <a:pPr algn="ctr" defTabSz="665665">
                  <a:lnSpc>
                    <a:spcPct val="80000"/>
                  </a:lnSpc>
                </a:pPr>
                <a:r>
                  <a:rPr lang="en-US" sz="1310" dirty="0">
                    <a:solidFill>
                      <a:srgbClr val="5F5F5F"/>
                    </a:solidFill>
                    <a:latin typeface="Comic Sans MS" panose="030F0702030302020204" pitchFamily="66" charset="0"/>
                  </a:rPr>
                  <a:t>&amp; Policy</a:t>
                </a:r>
              </a:p>
            </p:txBody>
          </p:sp>
          <p:sp>
            <p:nvSpPr>
              <p:cNvPr id="40" name="TextBox 39"/>
              <p:cNvSpPr txBox="1"/>
              <p:nvPr/>
            </p:nvSpPr>
            <p:spPr>
              <a:xfrm>
                <a:off x="5482653" y="4038802"/>
                <a:ext cx="2403222" cy="757130"/>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Commercial Partners</a:t>
                </a:r>
              </a:p>
              <a:p>
                <a:pPr algn="ctr" defTabSz="665665">
                  <a:lnSpc>
                    <a:spcPct val="80000"/>
                  </a:lnSpc>
                </a:pPr>
                <a:r>
                  <a:rPr lang="en-US" sz="1310" dirty="0">
                    <a:solidFill>
                      <a:srgbClr val="5F5F5F"/>
                    </a:solidFill>
                    <a:latin typeface="Comic Sans MS" panose="030F0702030302020204" pitchFamily="66" charset="0"/>
                  </a:rPr>
                  <a:t>Go-to-Market / </a:t>
                </a:r>
              </a:p>
              <a:p>
                <a:pPr algn="ctr" defTabSz="665665">
                  <a:lnSpc>
                    <a:spcPct val="80000"/>
                  </a:lnSpc>
                </a:pPr>
                <a:r>
                  <a:rPr lang="en-US" sz="1310" dirty="0">
                    <a:solidFill>
                      <a:srgbClr val="5F5F5F"/>
                    </a:solidFill>
                    <a:latin typeface="Comic Sans MS" panose="030F0702030302020204" pitchFamily="66" charset="0"/>
                  </a:rPr>
                  <a:t>Supply-Chain</a:t>
                </a:r>
              </a:p>
            </p:txBody>
          </p:sp>
        </p:grpSp>
        <p:grpSp>
          <p:nvGrpSpPr>
            <p:cNvPr id="11" name="Group 10"/>
            <p:cNvGrpSpPr/>
            <p:nvPr/>
          </p:nvGrpSpPr>
          <p:grpSpPr>
            <a:xfrm>
              <a:off x="5041767" y="3286069"/>
              <a:ext cx="2286000" cy="914400"/>
              <a:chOff x="3214555" y="3033589"/>
              <a:chExt cx="2286000" cy="914400"/>
            </a:xfrm>
          </p:grpSpPr>
          <p:sp>
            <p:nvSpPr>
              <p:cNvPr id="30" name="Curved Left Arrow 29"/>
              <p:cNvSpPr>
                <a:spLocks/>
              </p:cNvSpPr>
              <p:nvPr/>
            </p:nvSpPr>
            <p:spPr>
              <a:xfrm rot="18801413" flipV="1">
                <a:off x="4038600" y="2622109"/>
                <a:ext cx="914400" cy="1737360"/>
              </a:xfrm>
              <a:prstGeom prst="curvedLeftArrow">
                <a:avLst>
                  <a:gd name="adj1" fmla="val 20976"/>
                  <a:gd name="adj2" fmla="val 46947"/>
                  <a:gd name="adj3" fmla="val 2390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5665"/>
                <a:endParaRPr lang="en-US" sz="1310">
                  <a:solidFill>
                    <a:prstClr val="black"/>
                  </a:solidFill>
                  <a:latin typeface="Comic Sans MS" panose="030F0702030302020204" pitchFamily="66" charset="0"/>
                </a:endParaRPr>
              </a:p>
            </p:txBody>
          </p:sp>
          <p:sp>
            <p:nvSpPr>
              <p:cNvPr id="31" name="TextBox 30"/>
              <p:cNvSpPr txBox="1"/>
              <p:nvPr/>
            </p:nvSpPr>
            <p:spPr>
              <a:xfrm>
                <a:off x="3214555" y="3414919"/>
                <a:ext cx="2286000" cy="493009"/>
              </a:xfrm>
              <a:prstGeom prst="rect">
                <a:avLst/>
              </a:prstGeom>
              <a:solidFill>
                <a:schemeClr val="bg1"/>
              </a:solidFill>
            </p:spPr>
            <p:txBody>
              <a:bodyPr wrap="square" rtlCol="0" anchor="ctr">
                <a:spAutoFit/>
              </a:bodyPr>
              <a:lstStyle/>
              <a:p>
                <a:pPr algn="ctr" defTabSz="665665">
                  <a:lnSpc>
                    <a:spcPct val="85000"/>
                  </a:lnSpc>
                </a:pPr>
                <a:r>
                  <a:rPr lang="en-US" sz="2038" dirty="0">
                    <a:solidFill>
                      <a:prstClr val="black"/>
                    </a:solidFill>
                    <a:latin typeface="Comic Sans MS" panose="030F0702030302020204" pitchFamily="66" charset="0"/>
                  </a:rPr>
                  <a:t>Community</a:t>
                </a:r>
              </a:p>
            </p:txBody>
          </p:sp>
        </p:grpSp>
        <p:grpSp>
          <p:nvGrpSpPr>
            <p:cNvPr id="12" name="Group 11"/>
            <p:cNvGrpSpPr/>
            <p:nvPr/>
          </p:nvGrpSpPr>
          <p:grpSpPr>
            <a:xfrm>
              <a:off x="7679372" y="1319280"/>
              <a:ext cx="1920240" cy="1655962"/>
              <a:chOff x="7679372" y="1066800"/>
              <a:chExt cx="1920240" cy="1655962"/>
            </a:xfrm>
          </p:grpSpPr>
          <p:grpSp>
            <p:nvGrpSpPr>
              <p:cNvPr id="26" name="Group 25"/>
              <p:cNvGrpSpPr/>
              <p:nvPr/>
            </p:nvGrpSpPr>
            <p:grpSpPr>
              <a:xfrm>
                <a:off x="8107364" y="1537700"/>
                <a:ext cx="1064256" cy="1185062"/>
                <a:chOff x="8132417" y="1537700"/>
                <a:chExt cx="1064256" cy="1185062"/>
              </a:xfrm>
            </p:grpSpPr>
            <p:sp>
              <p:nvSpPr>
                <p:cNvPr id="28" name="Freeform 27"/>
                <p:cNvSpPr/>
                <p:nvPr/>
              </p:nvSpPr>
              <p:spPr>
                <a:xfrm>
                  <a:off x="8341629" y="1804577"/>
                  <a:ext cx="569229" cy="899261"/>
                </a:xfrm>
                <a:custGeom>
                  <a:avLst/>
                  <a:gdLst>
                    <a:gd name="connsiteX0" fmla="*/ 93862 w 569229"/>
                    <a:gd name="connsiteY0" fmla="*/ 868983 h 899261"/>
                    <a:gd name="connsiteX1" fmla="*/ 93862 w 569229"/>
                    <a:gd name="connsiteY1" fmla="*/ 711537 h 899261"/>
                    <a:gd name="connsiteX2" fmla="*/ 133224 w 569229"/>
                    <a:gd name="connsiteY2" fmla="*/ 696398 h 899261"/>
                    <a:gd name="connsiteX3" fmla="*/ 172586 w 569229"/>
                    <a:gd name="connsiteY3" fmla="*/ 505646 h 899261"/>
                    <a:gd name="connsiteX4" fmla="*/ 87807 w 569229"/>
                    <a:gd name="connsiteY4" fmla="*/ 436006 h 899261"/>
                    <a:gd name="connsiteX5" fmla="*/ 0 w 569229"/>
                    <a:gd name="connsiteY5" fmla="*/ 260393 h 899261"/>
                    <a:gd name="connsiteX6" fmla="*/ 27250 w 569229"/>
                    <a:gd name="connsiteY6" fmla="*/ 139280 h 899261"/>
                    <a:gd name="connsiteX7" fmla="*/ 151391 w 569229"/>
                    <a:gd name="connsiteY7" fmla="*/ 3028 h 899261"/>
                    <a:gd name="connsiteX8" fmla="*/ 375449 w 569229"/>
                    <a:gd name="connsiteY8" fmla="*/ 0 h 899261"/>
                    <a:gd name="connsiteX9" fmla="*/ 487478 w 569229"/>
                    <a:gd name="connsiteY9" fmla="*/ 42390 h 899261"/>
                    <a:gd name="connsiteX10" fmla="*/ 554090 w 569229"/>
                    <a:gd name="connsiteY10" fmla="*/ 184697 h 899261"/>
                    <a:gd name="connsiteX11" fmla="*/ 569229 w 569229"/>
                    <a:gd name="connsiteY11" fmla="*/ 278559 h 899261"/>
                    <a:gd name="connsiteX12" fmla="*/ 448117 w 569229"/>
                    <a:gd name="connsiteY12" fmla="*/ 436006 h 899261"/>
                    <a:gd name="connsiteX13" fmla="*/ 339115 w 569229"/>
                    <a:gd name="connsiteY13" fmla="*/ 496562 h 899261"/>
                    <a:gd name="connsiteX14" fmla="*/ 296726 w 569229"/>
                    <a:gd name="connsiteY14" fmla="*/ 517757 h 899261"/>
                    <a:gd name="connsiteX15" fmla="*/ 311865 w 569229"/>
                    <a:gd name="connsiteY15" fmla="*/ 681259 h 899261"/>
                    <a:gd name="connsiteX16" fmla="*/ 351227 w 569229"/>
                    <a:gd name="connsiteY16" fmla="*/ 696398 h 899261"/>
                    <a:gd name="connsiteX17" fmla="*/ 357282 w 569229"/>
                    <a:gd name="connsiteY17" fmla="*/ 847789 h 899261"/>
                    <a:gd name="connsiteX18" fmla="*/ 260392 w 569229"/>
                    <a:gd name="connsiteY18" fmla="*/ 899261 h 899261"/>
                    <a:gd name="connsiteX19" fmla="*/ 181669 w 569229"/>
                    <a:gd name="connsiteY19" fmla="*/ 884122 h 899261"/>
                    <a:gd name="connsiteX20" fmla="*/ 93862 w 569229"/>
                    <a:gd name="connsiteY20" fmla="*/ 868983 h 89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9229" h="899261">
                      <a:moveTo>
                        <a:pt x="93862" y="868983"/>
                      </a:moveTo>
                      <a:lnTo>
                        <a:pt x="93862" y="711537"/>
                      </a:lnTo>
                      <a:lnTo>
                        <a:pt x="133224" y="696398"/>
                      </a:lnTo>
                      <a:lnTo>
                        <a:pt x="172586" y="505646"/>
                      </a:lnTo>
                      <a:lnTo>
                        <a:pt x="87807" y="436006"/>
                      </a:lnTo>
                      <a:lnTo>
                        <a:pt x="0" y="260393"/>
                      </a:lnTo>
                      <a:lnTo>
                        <a:pt x="27250" y="139280"/>
                      </a:lnTo>
                      <a:lnTo>
                        <a:pt x="151391" y="3028"/>
                      </a:lnTo>
                      <a:lnTo>
                        <a:pt x="375449" y="0"/>
                      </a:lnTo>
                      <a:lnTo>
                        <a:pt x="487478" y="42390"/>
                      </a:lnTo>
                      <a:lnTo>
                        <a:pt x="554090" y="184697"/>
                      </a:lnTo>
                      <a:lnTo>
                        <a:pt x="569229" y="278559"/>
                      </a:lnTo>
                      <a:lnTo>
                        <a:pt x="448117" y="436006"/>
                      </a:lnTo>
                      <a:lnTo>
                        <a:pt x="339115" y="496562"/>
                      </a:lnTo>
                      <a:lnTo>
                        <a:pt x="296726" y="517757"/>
                      </a:lnTo>
                      <a:lnTo>
                        <a:pt x="311865" y="681259"/>
                      </a:lnTo>
                      <a:lnTo>
                        <a:pt x="351227" y="696398"/>
                      </a:lnTo>
                      <a:lnTo>
                        <a:pt x="357282" y="847789"/>
                      </a:lnTo>
                      <a:lnTo>
                        <a:pt x="260392" y="899261"/>
                      </a:lnTo>
                      <a:lnTo>
                        <a:pt x="181669" y="884122"/>
                      </a:lnTo>
                      <a:lnTo>
                        <a:pt x="93862" y="868983"/>
                      </a:lnTo>
                      <a:close/>
                    </a:path>
                  </a:pathLst>
                </a:cu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5665"/>
                  <a:endParaRPr lang="en-US" sz="1310">
                    <a:solidFill>
                      <a:prstClr val="white"/>
                    </a:solidFill>
                    <a:latin typeface="Calibri" panose="020F0502020204030204"/>
                  </a:endParaRPr>
                </a:p>
              </p:txBody>
            </p:sp>
            <p:pic>
              <p:nvPicPr>
                <p:cNvPr id="29" name="Picture 2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32417" y="1537700"/>
                  <a:ext cx="1064256" cy="1185062"/>
                </a:xfrm>
                <a:prstGeom prst="rect">
                  <a:avLst/>
                </a:prstGeom>
              </p:spPr>
            </p:pic>
          </p:grpSp>
          <p:sp>
            <p:nvSpPr>
              <p:cNvPr id="27" name="TextBox 26"/>
              <p:cNvSpPr txBox="1"/>
              <p:nvPr/>
            </p:nvSpPr>
            <p:spPr>
              <a:xfrm>
                <a:off x="7679372" y="1066800"/>
                <a:ext cx="1920240" cy="557662"/>
              </a:xfrm>
              <a:prstGeom prst="rect">
                <a:avLst/>
              </a:prstGeom>
              <a:noFill/>
            </p:spPr>
            <p:txBody>
              <a:bodyPr wrap="square" rtlCol="0">
                <a:spAutoFit/>
              </a:bodyPr>
              <a:lstStyle/>
              <a:p>
                <a:pPr algn="ctr" defTabSz="665665"/>
                <a:r>
                  <a:rPr lang="en-US" sz="2038" dirty="0">
                    <a:solidFill>
                      <a:prstClr val="black"/>
                    </a:solidFill>
                    <a:latin typeface="Comic Sans MS" panose="030F0702030302020204" pitchFamily="66" charset="0"/>
                  </a:rPr>
                  <a:t>Ideas</a:t>
                </a:r>
              </a:p>
            </p:txBody>
          </p:sp>
        </p:grpSp>
        <p:grpSp>
          <p:nvGrpSpPr>
            <p:cNvPr id="13" name="Group 12"/>
            <p:cNvGrpSpPr/>
            <p:nvPr/>
          </p:nvGrpSpPr>
          <p:grpSpPr>
            <a:xfrm>
              <a:off x="2745998" y="1319280"/>
              <a:ext cx="1911469" cy="1655962"/>
              <a:chOff x="2665412" y="1066800"/>
              <a:chExt cx="1911469" cy="1655962"/>
            </a:xfrm>
          </p:grpSpPr>
          <p:grpSp>
            <p:nvGrpSpPr>
              <p:cNvPr id="22" name="Group 21"/>
              <p:cNvGrpSpPr/>
              <p:nvPr/>
            </p:nvGrpSpPr>
            <p:grpSpPr>
              <a:xfrm>
                <a:off x="3314382" y="1537700"/>
                <a:ext cx="718872" cy="1185062"/>
                <a:chOff x="3314382" y="1537700"/>
                <a:chExt cx="718872" cy="1185062"/>
              </a:xfrm>
            </p:grpSpPr>
            <p:sp>
              <p:nvSpPr>
                <p:cNvPr id="24" name="Freeform 23"/>
                <p:cNvSpPr/>
                <p:nvPr/>
              </p:nvSpPr>
              <p:spPr>
                <a:xfrm>
                  <a:off x="3323122" y="1552074"/>
                  <a:ext cx="529390" cy="1102092"/>
                </a:xfrm>
                <a:custGeom>
                  <a:avLst/>
                  <a:gdLst>
                    <a:gd name="connsiteX0" fmla="*/ 134754 w 529390"/>
                    <a:gd name="connsiteY0" fmla="*/ 125128 h 1102092"/>
                    <a:gd name="connsiteX1" fmla="*/ 129941 w 529390"/>
                    <a:gd name="connsiteY1" fmla="*/ 60158 h 1102092"/>
                    <a:gd name="connsiteX2" fmla="*/ 197318 w 529390"/>
                    <a:gd name="connsiteY2" fmla="*/ 0 h 1102092"/>
                    <a:gd name="connsiteX3" fmla="*/ 286352 w 529390"/>
                    <a:gd name="connsiteY3" fmla="*/ 0 h 1102092"/>
                    <a:gd name="connsiteX4" fmla="*/ 346510 w 529390"/>
                    <a:gd name="connsiteY4" fmla="*/ 52939 h 1102092"/>
                    <a:gd name="connsiteX5" fmla="*/ 351322 w 529390"/>
                    <a:gd name="connsiteY5" fmla="*/ 129941 h 1102092"/>
                    <a:gd name="connsiteX6" fmla="*/ 327259 w 529390"/>
                    <a:gd name="connsiteY6" fmla="*/ 221381 h 1102092"/>
                    <a:gd name="connsiteX7" fmla="*/ 380198 w 529390"/>
                    <a:gd name="connsiteY7" fmla="*/ 269507 h 1102092"/>
                    <a:gd name="connsiteX8" fmla="*/ 462013 w 529390"/>
                    <a:gd name="connsiteY8" fmla="*/ 344103 h 1102092"/>
                    <a:gd name="connsiteX9" fmla="*/ 529390 w 529390"/>
                    <a:gd name="connsiteY9" fmla="*/ 447574 h 1102092"/>
                    <a:gd name="connsiteX10" fmla="*/ 454794 w 529390"/>
                    <a:gd name="connsiteY10" fmla="*/ 543827 h 1102092"/>
                    <a:gd name="connsiteX11" fmla="*/ 404261 w 529390"/>
                    <a:gd name="connsiteY11" fmla="*/ 589547 h 1102092"/>
                    <a:gd name="connsiteX12" fmla="*/ 425918 w 529390"/>
                    <a:gd name="connsiteY12" fmla="*/ 632861 h 1102092"/>
                    <a:gd name="connsiteX13" fmla="*/ 382604 w 529390"/>
                    <a:gd name="connsiteY13" fmla="*/ 789271 h 1102092"/>
                    <a:gd name="connsiteX14" fmla="*/ 375385 w 529390"/>
                    <a:gd name="connsiteY14" fmla="*/ 964932 h 1102092"/>
                    <a:gd name="connsiteX15" fmla="*/ 409074 w 529390"/>
                    <a:gd name="connsiteY15" fmla="*/ 1044341 h 1102092"/>
                    <a:gd name="connsiteX16" fmla="*/ 433137 w 529390"/>
                    <a:gd name="connsiteY16" fmla="*/ 1080435 h 1102092"/>
                    <a:gd name="connsiteX17" fmla="*/ 370573 w 529390"/>
                    <a:gd name="connsiteY17" fmla="*/ 1102092 h 1102092"/>
                    <a:gd name="connsiteX18" fmla="*/ 211756 w 529390"/>
                    <a:gd name="connsiteY18" fmla="*/ 1099686 h 1102092"/>
                    <a:gd name="connsiteX19" fmla="*/ 134754 w 529390"/>
                    <a:gd name="connsiteY19" fmla="*/ 1008246 h 1102092"/>
                    <a:gd name="connsiteX20" fmla="*/ 151598 w 529390"/>
                    <a:gd name="connsiteY20" fmla="*/ 849429 h 1102092"/>
                    <a:gd name="connsiteX21" fmla="*/ 173255 w 529390"/>
                    <a:gd name="connsiteY21" fmla="*/ 680987 h 1102092"/>
                    <a:gd name="connsiteX22" fmla="*/ 139566 w 529390"/>
                    <a:gd name="connsiteY22" fmla="*/ 635267 h 1102092"/>
                    <a:gd name="connsiteX23" fmla="*/ 84221 w 529390"/>
                    <a:gd name="connsiteY23" fmla="*/ 616017 h 1102092"/>
                    <a:gd name="connsiteX24" fmla="*/ 84221 w 529390"/>
                    <a:gd name="connsiteY24" fmla="*/ 565484 h 1102092"/>
                    <a:gd name="connsiteX25" fmla="*/ 0 w 529390"/>
                    <a:gd name="connsiteY25" fmla="*/ 478857 h 1102092"/>
                    <a:gd name="connsiteX26" fmla="*/ 98659 w 529390"/>
                    <a:gd name="connsiteY26" fmla="*/ 346509 h 1102092"/>
                    <a:gd name="connsiteX27" fmla="*/ 146785 w 529390"/>
                    <a:gd name="connsiteY27" fmla="*/ 247850 h 1102092"/>
                    <a:gd name="connsiteX28" fmla="*/ 194912 w 529390"/>
                    <a:gd name="connsiteY28" fmla="*/ 228600 h 1102092"/>
                    <a:gd name="connsiteX29" fmla="*/ 144379 w 529390"/>
                    <a:gd name="connsiteY29" fmla="*/ 180473 h 1102092"/>
                    <a:gd name="connsiteX30" fmla="*/ 134754 w 529390"/>
                    <a:gd name="connsiteY30" fmla="*/ 125128 h 1102092"/>
                    <a:gd name="connsiteX0" fmla="*/ 134754 w 529390"/>
                    <a:gd name="connsiteY0" fmla="*/ 125128 h 1102092"/>
                    <a:gd name="connsiteX1" fmla="*/ 129941 w 529390"/>
                    <a:gd name="connsiteY1" fmla="*/ 60158 h 1102092"/>
                    <a:gd name="connsiteX2" fmla="*/ 197318 w 529390"/>
                    <a:gd name="connsiteY2" fmla="*/ 0 h 1102092"/>
                    <a:gd name="connsiteX3" fmla="*/ 286352 w 529390"/>
                    <a:gd name="connsiteY3" fmla="*/ 0 h 1102092"/>
                    <a:gd name="connsiteX4" fmla="*/ 346510 w 529390"/>
                    <a:gd name="connsiteY4" fmla="*/ 52939 h 1102092"/>
                    <a:gd name="connsiteX5" fmla="*/ 351322 w 529390"/>
                    <a:gd name="connsiteY5" fmla="*/ 129941 h 1102092"/>
                    <a:gd name="connsiteX6" fmla="*/ 327259 w 529390"/>
                    <a:gd name="connsiteY6" fmla="*/ 221381 h 1102092"/>
                    <a:gd name="connsiteX7" fmla="*/ 380198 w 529390"/>
                    <a:gd name="connsiteY7" fmla="*/ 269507 h 1102092"/>
                    <a:gd name="connsiteX8" fmla="*/ 462013 w 529390"/>
                    <a:gd name="connsiteY8" fmla="*/ 344103 h 1102092"/>
                    <a:gd name="connsiteX9" fmla="*/ 529390 w 529390"/>
                    <a:gd name="connsiteY9" fmla="*/ 447574 h 1102092"/>
                    <a:gd name="connsiteX10" fmla="*/ 454794 w 529390"/>
                    <a:gd name="connsiteY10" fmla="*/ 543827 h 1102092"/>
                    <a:gd name="connsiteX11" fmla="*/ 404261 w 529390"/>
                    <a:gd name="connsiteY11" fmla="*/ 589547 h 1102092"/>
                    <a:gd name="connsiteX12" fmla="*/ 425918 w 529390"/>
                    <a:gd name="connsiteY12" fmla="*/ 632861 h 1102092"/>
                    <a:gd name="connsiteX13" fmla="*/ 382604 w 529390"/>
                    <a:gd name="connsiteY13" fmla="*/ 789271 h 1102092"/>
                    <a:gd name="connsiteX14" fmla="*/ 375385 w 529390"/>
                    <a:gd name="connsiteY14" fmla="*/ 964932 h 1102092"/>
                    <a:gd name="connsiteX15" fmla="*/ 409074 w 529390"/>
                    <a:gd name="connsiteY15" fmla="*/ 1044341 h 1102092"/>
                    <a:gd name="connsiteX16" fmla="*/ 433137 w 529390"/>
                    <a:gd name="connsiteY16" fmla="*/ 1080435 h 1102092"/>
                    <a:gd name="connsiteX17" fmla="*/ 370573 w 529390"/>
                    <a:gd name="connsiteY17" fmla="*/ 1102092 h 1102092"/>
                    <a:gd name="connsiteX18" fmla="*/ 211756 w 529390"/>
                    <a:gd name="connsiteY18" fmla="*/ 1099686 h 1102092"/>
                    <a:gd name="connsiteX19" fmla="*/ 134754 w 529390"/>
                    <a:gd name="connsiteY19" fmla="*/ 1008246 h 1102092"/>
                    <a:gd name="connsiteX20" fmla="*/ 151598 w 529390"/>
                    <a:gd name="connsiteY20" fmla="*/ 849429 h 1102092"/>
                    <a:gd name="connsiteX21" fmla="*/ 173255 w 529390"/>
                    <a:gd name="connsiteY21" fmla="*/ 680987 h 1102092"/>
                    <a:gd name="connsiteX22" fmla="*/ 139566 w 529390"/>
                    <a:gd name="connsiteY22" fmla="*/ 635267 h 1102092"/>
                    <a:gd name="connsiteX23" fmla="*/ 84221 w 529390"/>
                    <a:gd name="connsiteY23" fmla="*/ 616017 h 1102092"/>
                    <a:gd name="connsiteX24" fmla="*/ 84221 w 529390"/>
                    <a:gd name="connsiteY24" fmla="*/ 565484 h 1102092"/>
                    <a:gd name="connsiteX25" fmla="*/ 0 w 529390"/>
                    <a:gd name="connsiteY25" fmla="*/ 478857 h 1102092"/>
                    <a:gd name="connsiteX26" fmla="*/ 98659 w 529390"/>
                    <a:gd name="connsiteY26" fmla="*/ 346509 h 1102092"/>
                    <a:gd name="connsiteX27" fmla="*/ 146785 w 529390"/>
                    <a:gd name="connsiteY27" fmla="*/ 247850 h 1102092"/>
                    <a:gd name="connsiteX28" fmla="*/ 194912 w 529390"/>
                    <a:gd name="connsiteY28" fmla="*/ 228600 h 1102092"/>
                    <a:gd name="connsiteX29" fmla="*/ 144379 w 529390"/>
                    <a:gd name="connsiteY29" fmla="*/ 180473 h 1102092"/>
                    <a:gd name="connsiteX30" fmla="*/ 115367 w 529390"/>
                    <a:gd name="connsiteY30" fmla="*/ 161132 h 1102092"/>
                    <a:gd name="connsiteX31" fmla="*/ 134754 w 529390"/>
                    <a:gd name="connsiteY31" fmla="*/ 125128 h 1102092"/>
                    <a:gd name="connsiteX0" fmla="*/ 134754 w 529390"/>
                    <a:gd name="connsiteY0" fmla="*/ 125128 h 1102092"/>
                    <a:gd name="connsiteX1" fmla="*/ 129941 w 529390"/>
                    <a:gd name="connsiteY1" fmla="*/ 60158 h 1102092"/>
                    <a:gd name="connsiteX2" fmla="*/ 197318 w 529390"/>
                    <a:gd name="connsiteY2" fmla="*/ 0 h 1102092"/>
                    <a:gd name="connsiteX3" fmla="*/ 286352 w 529390"/>
                    <a:gd name="connsiteY3" fmla="*/ 0 h 1102092"/>
                    <a:gd name="connsiteX4" fmla="*/ 346510 w 529390"/>
                    <a:gd name="connsiteY4" fmla="*/ 52939 h 1102092"/>
                    <a:gd name="connsiteX5" fmla="*/ 351322 w 529390"/>
                    <a:gd name="connsiteY5" fmla="*/ 129941 h 1102092"/>
                    <a:gd name="connsiteX6" fmla="*/ 327259 w 529390"/>
                    <a:gd name="connsiteY6" fmla="*/ 221381 h 1102092"/>
                    <a:gd name="connsiteX7" fmla="*/ 380198 w 529390"/>
                    <a:gd name="connsiteY7" fmla="*/ 269507 h 1102092"/>
                    <a:gd name="connsiteX8" fmla="*/ 462013 w 529390"/>
                    <a:gd name="connsiteY8" fmla="*/ 344103 h 1102092"/>
                    <a:gd name="connsiteX9" fmla="*/ 529390 w 529390"/>
                    <a:gd name="connsiteY9" fmla="*/ 447574 h 1102092"/>
                    <a:gd name="connsiteX10" fmla="*/ 454794 w 529390"/>
                    <a:gd name="connsiteY10" fmla="*/ 543827 h 1102092"/>
                    <a:gd name="connsiteX11" fmla="*/ 404261 w 529390"/>
                    <a:gd name="connsiteY11" fmla="*/ 589547 h 1102092"/>
                    <a:gd name="connsiteX12" fmla="*/ 425918 w 529390"/>
                    <a:gd name="connsiteY12" fmla="*/ 632861 h 1102092"/>
                    <a:gd name="connsiteX13" fmla="*/ 382604 w 529390"/>
                    <a:gd name="connsiteY13" fmla="*/ 789271 h 1102092"/>
                    <a:gd name="connsiteX14" fmla="*/ 375385 w 529390"/>
                    <a:gd name="connsiteY14" fmla="*/ 964932 h 1102092"/>
                    <a:gd name="connsiteX15" fmla="*/ 409074 w 529390"/>
                    <a:gd name="connsiteY15" fmla="*/ 1044341 h 1102092"/>
                    <a:gd name="connsiteX16" fmla="*/ 433137 w 529390"/>
                    <a:gd name="connsiteY16" fmla="*/ 1080435 h 1102092"/>
                    <a:gd name="connsiteX17" fmla="*/ 370573 w 529390"/>
                    <a:gd name="connsiteY17" fmla="*/ 1102092 h 1102092"/>
                    <a:gd name="connsiteX18" fmla="*/ 211756 w 529390"/>
                    <a:gd name="connsiteY18" fmla="*/ 1099686 h 1102092"/>
                    <a:gd name="connsiteX19" fmla="*/ 134754 w 529390"/>
                    <a:gd name="connsiteY19" fmla="*/ 1008246 h 1102092"/>
                    <a:gd name="connsiteX20" fmla="*/ 151598 w 529390"/>
                    <a:gd name="connsiteY20" fmla="*/ 849429 h 1102092"/>
                    <a:gd name="connsiteX21" fmla="*/ 173255 w 529390"/>
                    <a:gd name="connsiteY21" fmla="*/ 680987 h 1102092"/>
                    <a:gd name="connsiteX22" fmla="*/ 139566 w 529390"/>
                    <a:gd name="connsiteY22" fmla="*/ 635267 h 1102092"/>
                    <a:gd name="connsiteX23" fmla="*/ 84221 w 529390"/>
                    <a:gd name="connsiteY23" fmla="*/ 616017 h 1102092"/>
                    <a:gd name="connsiteX24" fmla="*/ 84221 w 529390"/>
                    <a:gd name="connsiteY24" fmla="*/ 565484 h 1102092"/>
                    <a:gd name="connsiteX25" fmla="*/ 0 w 529390"/>
                    <a:gd name="connsiteY25" fmla="*/ 478857 h 1102092"/>
                    <a:gd name="connsiteX26" fmla="*/ 98659 w 529390"/>
                    <a:gd name="connsiteY26" fmla="*/ 346509 h 1102092"/>
                    <a:gd name="connsiteX27" fmla="*/ 146785 w 529390"/>
                    <a:gd name="connsiteY27" fmla="*/ 247850 h 1102092"/>
                    <a:gd name="connsiteX28" fmla="*/ 194912 w 529390"/>
                    <a:gd name="connsiteY28" fmla="*/ 228600 h 1102092"/>
                    <a:gd name="connsiteX29" fmla="*/ 144379 w 529390"/>
                    <a:gd name="connsiteY29" fmla="*/ 190825 h 1102092"/>
                    <a:gd name="connsiteX30" fmla="*/ 115367 w 529390"/>
                    <a:gd name="connsiteY30" fmla="*/ 161132 h 1102092"/>
                    <a:gd name="connsiteX31" fmla="*/ 134754 w 529390"/>
                    <a:gd name="connsiteY31" fmla="*/ 125128 h 1102092"/>
                    <a:gd name="connsiteX0" fmla="*/ 134754 w 529390"/>
                    <a:gd name="connsiteY0" fmla="*/ 125128 h 1102092"/>
                    <a:gd name="connsiteX1" fmla="*/ 129941 w 529390"/>
                    <a:gd name="connsiteY1" fmla="*/ 60158 h 1102092"/>
                    <a:gd name="connsiteX2" fmla="*/ 197318 w 529390"/>
                    <a:gd name="connsiteY2" fmla="*/ 0 h 1102092"/>
                    <a:gd name="connsiteX3" fmla="*/ 286352 w 529390"/>
                    <a:gd name="connsiteY3" fmla="*/ 0 h 1102092"/>
                    <a:gd name="connsiteX4" fmla="*/ 346510 w 529390"/>
                    <a:gd name="connsiteY4" fmla="*/ 52939 h 1102092"/>
                    <a:gd name="connsiteX5" fmla="*/ 351322 w 529390"/>
                    <a:gd name="connsiteY5" fmla="*/ 129941 h 1102092"/>
                    <a:gd name="connsiteX6" fmla="*/ 327259 w 529390"/>
                    <a:gd name="connsiteY6" fmla="*/ 221381 h 1102092"/>
                    <a:gd name="connsiteX7" fmla="*/ 380198 w 529390"/>
                    <a:gd name="connsiteY7" fmla="*/ 269507 h 1102092"/>
                    <a:gd name="connsiteX8" fmla="*/ 462013 w 529390"/>
                    <a:gd name="connsiteY8" fmla="*/ 344103 h 1102092"/>
                    <a:gd name="connsiteX9" fmla="*/ 529390 w 529390"/>
                    <a:gd name="connsiteY9" fmla="*/ 447574 h 1102092"/>
                    <a:gd name="connsiteX10" fmla="*/ 454794 w 529390"/>
                    <a:gd name="connsiteY10" fmla="*/ 543827 h 1102092"/>
                    <a:gd name="connsiteX11" fmla="*/ 424964 w 529390"/>
                    <a:gd name="connsiteY11" fmla="*/ 589547 h 1102092"/>
                    <a:gd name="connsiteX12" fmla="*/ 425918 w 529390"/>
                    <a:gd name="connsiteY12" fmla="*/ 632861 h 1102092"/>
                    <a:gd name="connsiteX13" fmla="*/ 382604 w 529390"/>
                    <a:gd name="connsiteY13" fmla="*/ 789271 h 1102092"/>
                    <a:gd name="connsiteX14" fmla="*/ 375385 w 529390"/>
                    <a:gd name="connsiteY14" fmla="*/ 964932 h 1102092"/>
                    <a:gd name="connsiteX15" fmla="*/ 409074 w 529390"/>
                    <a:gd name="connsiteY15" fmla="*/ 1044341 h 1102092"/>
                    <a:gd name="connsiteX16" fmla="*/ 433137 w 529390"/>
                    <a:gd name="connsiteY16" fmla="*/ 1080435 h 1102092"/>
                    <a:gd name="connsiteX17" fmla="*/ 370573 w 529390"/>
                    <a:gd name="connsiteY17" fmla="*/ 1102092 h 1102092"/>
                    <a:gd name="connsiteX18" fmla="*/ 211756 w 529390"/>
                    <a:gd name="connsiteY18" fmla="*/ 1099686 h 1102092"/>
                    <a:gd name="connsiteX19" fmla="*/ 134754 w 529390"/>
                    <a:gd name="connsiteY19" fmla="*/ 1008246 h 1102092"/>
                    <a:gd name="connsiteX20" fmla="*/ 151598 w 529390"/>
                    <a:gd name="connsiteY20" fmla="*/ 849429 h 1102092"/>
                    <a:gd name="connsiteX21" fmla="*/ 173255 w 529390"/>
                    <a:gd name="connsiteY21" fmla="*/ 680987 h 1102092"/>
                    <a:gd name="connsiteX22" fmla="*/ 139566 w 529390"/>
                    <a:gd name="connsiteY22" fmla="*/ 635267 h 1102092"/>
                    <a:gd name="connsiteX23" fmla="*/ 84221 w 529390"/>
                    <a:gd name="connsiteY23" fmla="*/ 616017 h 1102092"/>
                    <a:gd name="connsiteX24" fmla="*/ 84221 w 529390"/>
                    <a:gd name="connsiteY24" fmla="*/ 565484 h 1102092"/>
                    <a:gd name="connsiteX25" fmla="*/ 0 w 529390"/>
                    <a:gd name="connsiteY25" fmla="*/ 478857 h 1102092"/>
                    <a:gd name="connsiteX26" fmla="*/ 98659 w 529390"/>
                    <a:gd name="connsiteY26" fmla="*/ 346509 h 1102092"/>
                    <a:gd name="connsiteX27" fmla="*/ 146785 w 529390"/>
                    <a:gd name="connsiteY27" fmla="*/ 247850 h 1102092"/>
                    <a:gd name="connsiteX28" fmla="*/ 194912 w 529390"/>
                    <a:gd name="connsiteY28" fmla="*/ 228600 h 1102092"/>
                    <a:gd name="connsiteX29" fmla="*/ 144379 w 529390"/>
                    <a:gd name="connsiteY29" fmla="*/ 190825 h 1102092"/>
                    <a:gd name="connsiteX30" fmla="*/ 115367 w 529390"/>
                    <a:gd name="connsiteY30" fmla="*/ 161132 h 1102092"/>
                    <a:gd name="connsiteX31" fmla="*/ 134754 w 529390"/>
                    <a:gd name="connsiteY31" fmla="*/ 125128 h 1102092"/>
                    <a:gd name="connsiteX0" fmla="*/ 134754 w 529390"/>
                    <a:gd name="connsiteY0" fmla="*/ 125128 h 1102092"/>
                    <a:gd name="connsiteX1" fmla="*/ 129941 w 529390"/>
                    <a:gd name="connsiteY1" fmla="*/ 60158 h 1102092"/>
                    <a:gd name="connsiteX2" fmla="*/ 197318 w 529390"/>
                    <a:gd name="connsiteY2" fmla="*/ 0 h 1102092"/>
                    <a:gd name="connsiteX3" fmla="*/ 286352 w 529390"/>
                    <a:gd name="connsiteY3" fmla="*/ 0 h 1102092"/>
                    <a:gd name="connsiteX4" fmla="*/ 346510 w 529390"/>
                    <a:gd name="connsiteY4" fmla="*/ 52939 h 1102092"/>
                    <a:gd name="connsiteX5" fmla="*/ 351322 w 529390"/>
                    <a:gd name="connsiteY5" fmla="*/ 129941 h 1102092"/>
                    <a:gd name="connsiteX6" fmla="*/ 327259 w 529390"/>
                    <a:gd name="connsiteY6" fmla="*/ 221381 h 1102092"/>
                    <a:gd name="connsiteX7" fmla="*/ 380198 w 529390"/>
                    <a:gd name="connsiteY7" fmla="*/ 269507 h 1102092"/>
                    <a:gd name="connsiteX8" fmla="*/ 462013 w 529390"/>
                    <a:gd name="connsiteY8" fmla="*/ 344103 h 1102092"/>
                    <a:gd name="connsiteX9" fmla="*/ 529390 w 529390"/>
                    <a:gd name="connsiteY9" fmla="*/ 447574 h 1102092"/>
                    <a:gd name="connsiteX10" fmla="*/ 454794 w 529390"/>
                    <a:gd name="connsiteY10" fmla="*/ 555904 h 1102092"/>
                    <a:gd name="connsiteX11" fmla="*/ 424964 w 529390"/>
                    <a:gd name="connsiteY11" fmla="*/ 589547 h 1102092"/>
                    <a:gd name="connsiteX12" fmla="*/ 425918 w 529390"/>
                    <a:gd name="connsiteY12" fmla="*/ 632861 h 1102092"/>
                    <a:gd name="connsiteX13" fmla="*/ 382604 w 529390"/>
                    <a:gd name="connsiteY13" fmla="*/ 789271 h 1102092"/>
                    <a:gd name="connsiteX14" fmla="*/ 375385 w 529390"/>
                    <a:gd name="connsiteY14" fmla="*/ 964932 h 1102092"/>
                    <a:gd name="connsiteX15" fmla="*/ 409074 w 529390"/>
                    <a:gd name="connsiteY15" fmla="*/ 1044341 h 1102092"/>
                    <a:gd name="connsiteX16" fmla="*/ 433137 w 529390"/>
                    <a:gd name="connsiteY16" fmla="*/ 1080435 h 1102092"/>
                    <a:gd name="connsiteX17" fmla="*/ 370573 w 529390"/>
                    <a:gd name="connsiteY17" fmla="*/ 1102092 h 1102092"/>
                    <a:gd name="connsiteX18" fmla="*/ 211756 w 529390"/>
                    <a:gd name="connsiteY18" fmla="*/ 1099686 h 1102092"/>
                    <a:gd name="connsiteX19" fmla="*/ 134754 w 529390"/>
                    <a:gd name="connsiteY19" fmla="*/ 1008246 h 1102092"/>
                    <a:gd name="connsiteX20" fmla="*/ 151598 w 529390"/>
                    <a:gd name="connsiteY20" fmla="*/ 849429 h 1102092"/>
                    <a:gd name="connsiteX21" fmla="*/ 173255 w 529390"/>
                    <a:gd name="connsiteY21" fmla="*/ 680987 h 1102092"/>
                    <a:gd name="connsiteX22" fmla="*/ 139566 w 529390"/>
                    <a:gd name="connsiteY22" fmla="*/ 635267 h 1102092"/>
                    <a:gd name="connsiteX23" fmla="*/ 84221 w 529390"/>
                    <a:gd name="connsiteY23" fmla="*/ 616017 h 1102092"/>
                    <a:gd name="connsiteX24" fmla="*/ 84221 w 529390"/>
                    <a:gd name="connsiteY24" fmla="*/ 565484 h 1102092"/>
                    <a:gd name="connsiteX25" fmla="*/ 0 w 529390"/>
                    <a:gd name="connsiteY25" fmla="*/ 478857 h 1102092"/>
                    <a:gd name="connsiteX26" fmla="*/ 98659 w 529390"/>
                    <a:gd name="connsiteY26" fmla="*/ 346509 h 1102092"/>
                    <a:gd name="connsiteX27" fmla="*/ 146785 w 529390"/>
                    <a:gd name="connsiteY27" fmla="*/ 247850 h 1102092"/>
                    <a:gd name="connsiteX28" fmla="*/ 194912 w 529390"/>
                    <a:gd name="connsiteY28" fmla="*/ 228600 h 1102092"/>
                    <a:gd name="connsiteX29" fmla="*/ 144379 w 529390"/>
                    <a:gd name="connsiteY29" fmla="*/ 190825 h 1102092"/>
                    <a:gd name="connsiteX30" fmla="*/ 115367 w 529390"/>
                    <a:gd name="connsiteY30" fmla="*/ 161132 h 1102092"/>
                    <a:gd name="connsiteX31" fmla="*/ 134754 w 529390"/>
                    <a:gd name="connsiteY31" fmla="*/ 125128 h 110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9390" h="1102092">
                      <a:moveTo>
                        <a:pt x="134754" y="125128"/>
                      </a:moveTo>
                      <a:lnTo>
                        <a:pt x="129941" y="60158"/>
                      </a:lnTo>
                      <a:lnTo>
                        <a:pt x="197318" y="0"/>
                      </a:lnTo>
                      <a:lnTo>
                        <a:pt x="286352" y="0"/>
                      </a:lnTo>
                      <a:lnTo>
                        <a:pt x="346510" y="52939"/>
                      </a:lnTo>
                      <a:lnTo>
                        <a:pt x="351322" y="129941"/>
                      </a:lnTo>
                      <a:lnTo>
                        <a:pt x="327259" y="221381"/>
                      </a:lnTo>
                      <a:lnTo>
                        <a:pt x="380198" y="269507"/>
                      </a:lnTo>
                      <a:lnTo>
                        <a:pt x="462013" y="344103"/>
                      </a:lnTo>
                      <a:lnTo>
                        <a:pt x="529390" y="447574"/>
                      </a:lnTo>
                      <a:lnTo>
                        <a:pt x="454794" y="555904"/>
                      </a:lnTo>
                      <a:lnTo>
                        <a:pt x="424964" y="589547"/>
                      </a:lnTo>
                      <a:lnTo>
                        <a:pt x="425918" y="632861"/>
                      </a:lnTo>
                      <a:lnTo>
                        <a:pt x="382604" y="789271"/>
                      </a:lnTo>
                      <a:lnTo>
                        <a:pt x="375385" y="964932"/>
                      </a:lnTo>
                      <a:lnTo>
                        <a:pt x="409074" y="1044341"/>
                      </a:lnTo>
                      <a:lnTo>
                        <a:pt x="433137" y="1080435"/>
                      </a:lnTo>
                      <a:lnTo>
                        <a:pt x="370573" y="1102092"/>
                      </a:lnTo>
                      <a:lnTo>
                        <a:pt x="211756" y="1099686"/>
                      </a:lnTo>
                      <a:lnTo>
                        <a:pt x="134754" y="1008246"/>
                      </a:lnTo>
                      <a:lnTo>
                        <a:pt x="151598" y="849429"/>
                      </a:lnTo>
                      <a:lnTo>
                        <a:pt x="173255" y="680987"/>
                      </a:lnTo>
                      <a:lnTo>
                        <a:pt x="139566" y="635267"/>
                      </a:lnTo>
                      <a:lnTo>
                        <a:pt x="84221" y="616017"/>
                      </a:lnTo>
                      <a:lnTo>
                        <a:pt x="84221" y="565484"/>
                      </a:lnTo>
                      <a:lnTo>
                        <a:pt x="0" y="478857"/>
                      </a:lnTo>
                      <a:lnTo>
                        <a:pt x="98659" y="346509"/>
                      </a:lnTo>
                      <a:lnTo>
                        <a:pt x="146785" y="247850"/>
                      </a:lnTo>
                      <a:lnTo>
                        <a:pt x="194912" y="228600"/>
                      </a:lnTo>
                      <a:lnTo>
                        <a:pt x="144379" y="190825"/>
                      </a:lnTo>
                      <a:cubicBezTo>
                        <a:pt x="142760" y="184378"/>
                        <a:pt x="116986" y="167579"/>
                        <a:pt x="115367" y="161132"/>
                      </a:cubicBezTo>
                      <a:lnTo>
                        <a:pt x="134754" y="125128"/>
                      </a:lnTo>
                      <a:close/>
                    </a:path>
                  </a:pathLst>
                </a:cu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5665"/>
                  <a:endParaRPr lang="en-US" sz="1310">
                    <a:solidFill>
                      <a:prstClr val="white"/>
                    </a:solidFill>
                    <a:latin typeface="Calibri" panose="020F0502020204030204"/>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14382" y="1537700"/>
                  <a:ext cx="718872" cy="1185062"/>
                </a:xfrm>
                <a:prstGeom prst="rect">
                  <a:avLst/>
                </a:prstGeom>
              </p:spPr>
            </p:pic>
          </p:grpSp>
          <p:sp>
            <p:nvSpPr>
              <p:cNvPr id="23" name="TextBox 22"/>
              <p:cNvSpPr txBox="1"/>
              <p:nvPr/>
            </p:nvSpPr>
            <p:spPr>
              <a:xfrm>
                <a:off x="2665412" y="1066800"/>
                <a:ext cx="1911469" cy="557662"/>
              </a:xfrm>
              <a:prstGeom prst="rect">
                <a:avLst/>
              </a:prstGeom>
              <a:noFill/>
            </p:spPr>
            <p:txBody>
              <a:bodyPr wrap="square" rtlCol="0">
                <a:spAutoFit/>
              </a:bodyPr>
              <a:lstStyle/>
              <a:p>
                <a:pPr algn="ctr" defTabSz="665665"/>
                <a:r>
                  <a:rPr lang="en-US" sz="2038" dirty="0">
                    <a:solidFill>
                      <a:prstClr val="black"/>
                    </a:solidFill>
                    <a:latin typeface="Comic Sans MS" panose="030F0702030302020204" pitchFamily="66" charset="0"/>
                  </a:rPr>
                  <a:t>Talent</a:t>
                </a:r>
              </a:p>
            </p:txBody>
          </p:sp>
        </p:grpSp>
        <p:grpSp>
          <p:nvGrpSpPr>
            <p:cNvPr id="14" name="Group 13"/>
            <p:cNvGrpSpPr/>
            <p:nvPr/>
          </p:nvGrpSpPr>
          <p:grpSpPr>
            <a:xfrm>
              <a:off x="2604452" y="5028067"/>
              <a:ext cx="2194560" cy="1254774"/>
              <a:chOff x="2604452" y="4775587"/>
              <a:chExt cx="2194560" cy="1254774"/>
            </a:xfrm>
          </p:grpSpPr>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818" y="4775587"/>
                <a:ext cx="1257829" cy="790042"/>
              </a:xfrm>
              <a:prstGeom prst="rect">
                <a:avLst/>
              </a:prstGeom>
            </p:spPr>
          </p:pic>
          <p:sp>
            <p:nvSpPr>
              <p:cNvPr id="21" name="TextBox 20"/>
              <p:cNvSpPr txBox="1"/>
              <p:nvPr/>
            </p:nvSpPr>
            <p:spPr>
              <a:xfrm>
                <a:off x="2604452" y="5472699"/>
                <a:ext cx="2194560" cy="557662"/>
              </a:xfrm>
              <a:prstGeom prst="rect">
                <a:avLst/>
              </a:prstGeom>
              <a:noFill/>
            </p:spPr>
            <p:txBody>
              <a:bodyPr wrap="square" rtlCol="0">
                <a:spAutoFit/>
              </a:bodyPr>
              <a:lstStyle/>
              <a:p>
                <a:pPr algn="ctr" defTabSz="665665"/>
                <a:r>
                  <a:rPr lang="en-US" sz="2038" dirty="0">
                    <a:solidFill>
                      <a:prstClr val="black"/>
                    </a:solidFill>
                    <a:latin typeface="Comic Sans MS" panose="030F0702030302020204" pitchFamily="66" charset="0"/>
                  </a:rPr>
                  <a:t>Resources</a:t>
                </a:r>
              </a:p>
            </p:txBody>
          </p:sp>
        </p:grpSp>
        <p:grpSp>
          <p:nvGrpSpPr>
            <p:cNvPr id="15" name="Group 14"/>
            <p:cNvGrpSpPr/>
            <p:nvPr/>
          </p:nvGrpSpPr>
          <p:grpSpPr>
            <a:xfrm>
              <a:off x="7551958" y="5028067"/>
              <a:ext cx="2377575" cy="1220333"/>
              <a:chOff x="7551958" y="4775587"/>
              <a:chExt cx="2377575" cy="1220333"/>
            </a:xfrm>
          </p:grpSpPr>
          <p:grpSp>
            <p:nvGrpSpPr>
              <p:cNvPr id="16" name="Group 15"/>
              <p:cNvGrpSpPr/>
              <p:nvPr/>
            </p:nvGrpSpPr>
            <p:grpSpPr>
              <a:xfrm>
                <a:off x="8110327" y="4775587"/>
                <a:ext cx="1260839" cy="790042"/>
                <a:chOff x="8110327" y="4775587"/>
                <a:chExt cx="1260839" cy="790042"/>
              </a:xfrm>
            </p:grpSpPr>
            <p:sp>
              <p:nvSpPr>
                <p:cNvPr id="18" name="Freeform 17"/>
                <p:cNvSpPr/>
                <p:nvPr/>
              </p:nvSpPr>
              <p:spPr>
                <a:xfrm>
                  <a:off x="8238683" y="4862670"/>
                  <a:ext cx="1014318" cy="672175"/>
                </a:xfrm>
                <a:custGeom>
                  <a:avLst/>
                  <a:gdLst>
                    <a:gd name="connsiteX0" fmla="*/ 181669 w 1014318"/>
                    <a:gd name="connsiteY0" fmla="*/ 21195 h 672175"/>
                    <a:gd name="connsiteX1" fmla="*/ 290671 w 1014318"/>
                    <a:gd name="connsiteY1" fmla="*/ 90835 h 672175"/>
                    <a:gd name="connsiteX2" fmla="*/ 384533 w 1014318"/>
                    <a:gd name="connsiteY2" fmla="*/ 93862 h 672175"/>
                    <a:gd name="connsiteX3" fmla="*/ 448117 w 1014318"/>
                    <a:gd name="connsiteY3" fmla="*/ 96890 h 672175"/>
                    <a:gd name="connsiteX4" fmla="*/ 538951 w 1014318"/>
                    <a:gd name="connsiteY4" fmla="*/ 145335 h 672175"/>
                    <a:gd name="connsiteX5" fmla="*/ 623730 w 1014318"/>
                    <a:gd name="connsiteY5" fmla="*/ 115057 h 672175"/>
                    <a:gd name="connsiteX6" fmla="*/ 750898 w 1014318"/>
                    <a:gd name="connsiteY6" fmla="*/ 133224 h 672175"/>
                    <a:gd name="connsiteX7" fmla="*/ 729704 w 1014318"/>
                    <a:gd name="connsiteY7" fmla="*/ 57529 h 672175"/>
                    <a:gd name="connsiteX8" fmla="*/ 844761 w 1014318"/>
                    <a:gd name="connsiteY8" fmla="*/ 0 h 672175"/>
                    <a:gd name="connsiteX9" fmla="*/ 1014318 w 1014318"/>
                    <a:gd name="connsiteY9" fmla="*/ 302782 h 672175"/>
                    <a:gd name="connsiteX10" fmla="*/ 926512 w 1014318"/>
                    <a:gd name="connsiteY10" fmla="*/ 348199 h 672175"/>
                    <a:gd name="connsiteX11" fmla="*/ 899261 w 1014318"/>
                    <a:gd name="connsiteY11" fmla="*/ 317921 h 672175"/>
                    <a:gd name="connsiteX12" fmla="*/ 832649 w 1014318"/>
                    <a:gd name="connsiteY12" fmla="*/ 429950 h 672175"/>
                    <a:gd name="connsiteX13" fmla="*/ 832649 w 1014318"/>
                    <a:gd name="connsiteY13" fmla="*/ 484451 h 672175"/>
                    <a:gd name="connsiteX14" fmla="*/ 769065 w 1014318"/>
                    <a:gd name="connsiteY14" fmla="*/ 520784 h 672175"/>
                    <a:gd name="connsiteX15" fmla="*/ 750898 w 1014318"/>
                    <a:gd name="connsiteY15" fmla="*/ 545007 h 672175"/>
                    <a:gd name="connsiteX16" fmla="*/ 714565 w 1014318"/>
                    <a:gd name="connsiteY16" fmla="*/ 581341 h 672175"/>
                    <a:gd name="connsiteX17" fmla="*/ 663092 w 1014318"/>
                    <a:gd name="connsiteY17" fmla="*/ 584368 h 672175"/>
                    <a:gd name="connsiteX18" fmla="*/ 660064 w 1014318"/>
                    <a:gd name="connsiteY18" fmla="*/ 650980 h 672175"/>
                    <a:gd name="connsiteX19" fmla="*/ 587396 w 1014318"/>
                    <a:gd name="connsiteY19" fmla="*/ 672175 h 672175"/>
                    <a:gd name="connsiteX20" fmla="*/ 563174 w 1014318"/>
                    <a:gd name="connsiteY20" fmla="*/ 629786 h 672175"/>
                    <a:gd name="connsiteX21" fmla="*/ 475367 w 1014318"/>
                    <a:gd name="connsiteY21" fmla="*/ 672175 h 672175"/>
                    <a:gd name="connsiteX22" fmla="*/ 448117 w 1014318"/>
                    <a:gd name="connsiteY22" fmla="*/ 626758 h 672175"/>
                    <a:gd name="connsiteX23" fmla="*/ 375449 w 1014318"/>
                    <a:gd name="connsiteY23" fmla="*/ 644925 h 672175"/>
                    <a:gd name="connsiteX24" fmla="*/ 354255 w 1014318"/>
                    <a:gd name="connsiteY24" fmla="*/ 590424 h 672175"/>
                    <a:gd name="connsiteX25" fmla="*/ 281587 w 1014318"/>
                    <a:gd name="connsiteY25" fmla="*/ 596480 h 672175"/>
                    <a:gd name="connsiteX26" fmla="*/ 269476 w 1014318"/>
                    <a:gd name="connsiteY26" fmla="*/ 523812 h 672175"/>
                    <a:gd name="connsiteX27" fmla="*/ 196808 w 1014318"/>
                    <a:gd name="connsiteY27" fmla="*/ 532896 h 672175"/>
                    <a:gd name="connsiteX28" fmla="*/ 199836 w 1014318"/>
                    <a:gd name="connsiteY28" fmla="*/ 478395 h 672175"/>
                    <a:gd name="connsiteX29" fmla="*/ 221031 w 1014318"/>
                    <a:gd name="connsiteY29" fmla="*/ 429950 h 672175"/>
                    <a:gd name="connsiteX30" fmla="*/ 178642 w 1014318"/>
                    <a:gd name="connsiteY30" fmla="*/ 390588 h 672175"/>
                    <a:gd name="connsiteX31" fmla="*/ 130196 w 1014318"/>
                    <a:gd name="connsiteY31" fmla="*/ 293698 h 672175"/>
                    <a:gd name="connsiteX32" fmla="*/ 78724 w 1014318"/>
                    <a:gd name="connsiteY32" fmla="*/ 375449 h 672175"/>
                    <a:gd name="connsiteX33" fmla="*/ 0 w 1014318"/>
                    <a:gd name="connsiteY33" fmla="*/ 302782 h 672175"/>
                    <a:gd name="connsiteX34" fmla="*/ 181669 w 1014318"/>
                    <a:gd name="connsiteY34" fmla="*/ 21195 h 67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14318" h="672175">
                      <a:moveTo>
                        <a:pt x="181669" y="21195"/>
                      </a:moveTo>
                      <a:lnTo>
                        <a:pt x="290671" y="90835"/>
                      </a:lnTo>
                      <a:lnTo>
                        <a:pt x="384533" y="93862"/>
                      </a:lnTo>
                      <a:lnTo>
                        <a:pt x="448117" y="96890"/>
                      </a:lnTo>
                      <a:lnTo>
                        <a:pt x="538951" y="145335"/>
                      </a:lnTo>
                      <a:lnTo>
                        <a:pt x="623730" y="115057"/>
                      </a:lnTo>
                      <a:lnTo>
                        <a:pt x="750898" y="133224"/>
                      </a:lnTo>
                      <a:lnTo>
                        <a:pt x="729704" y="57529"/>
                      </a:lnTo>
                      <a:lnTo>
                        <a:pt x="844761" y="0"/>
                      </a:lnTo>
                      <a:lnTo>
                        <a:pt x="1014318" y="302782"/>
                      </a:lnTo>
                      <a:lnTo>
                        <a:pt x="926512" y="348199"/>
                      </a:lnTo>
                      <a:lnTo>
                        <a:pt x="899261" y="317921"/>
                      </a:lnTo>
                      <a:lnTo>
                        <a:pt x="832649" y="429950"/>
                      </a:lnTo>
                      <a:lnTo>
                        <a:pt x="832649" y="484451"/>
                      </a:lnTo>
                      <a:lnTo>
                        <a:pt x="769065" y="520784"/>
                      </a:lnTo>
                      <a:lnTo>
                        <a:pt x="750898" y="545007"/>
                      </a:lnTo>
                      <a:lnTo>
                        <a:pt x="714565" y="581341"/>
                      </a:lnTo>
                      <a:lnTo>
                        <a:pt x="663092" y="584368"/>
                      </a:lnTo>
                      <a:lnTo>
                        <a:pt x="660064" y="650980"/>
                      </a:lnTo>
                      <a:lnTo>
                        <a:pt x="587396" y="672175"/>
                      </a:lnTo>
                      <a:lnTo>
                        <a:pt x="563174" y="629786"/>
                      </a:lnTo>
                      <a:lnTo>
                        <a:pt x="475367" y="672175"/>
                      </a:lnTo>
                      <a:lnTo>
                        <a:pt x="448117" y="626758"/>
                      </a:lnTo>
                      <a:lnTo>
                        <a:pt x="375449" y="644925"/>
                      </a:lnTo>
                      <a:lnTo>
                        <a:pt x="354255" y="590424"/>
                      </a:lnTo>
                      <a:lnTo>
                        <a:pt x="281587" y="596480"/>
                      </a:lnTo>
                      <a:lnTo>
                        <a:pt x="269476" y="523812"/>
                      </a:lnTo>
                      <a:lnTo>
                        <a:pt x="196808" y="532896"/>
                      </a:lnTo>
                      <a:lnTo>
                        <a:pt x="199836" y="478395"/>
                      </a:lnTo>
                      <a:lnTo>
                        <a:pt x="221031" y="429950"/>
                      </a:lnTo>
                      <a:lnTo>
                        <a:pt x="178642" y="390588"/>
                      </a:lnTo>
                      <a:lnTo>
                        <a:pt x="130196" y="293698"/>
                      </a:lnTo>
                      <a:lnTo>
                        <a:pt x="78724" y="375449"/>
                      </a:lnTo>
                      <a:lnTo>
                        <a:pt x="0" y="302782"/>
                      </a:lnTo>
                      <a:lnTo>
                        <a:pt x="181669" y="21195"/>
                      </a:lnTo>
                      <a:close/>
                    </a:path>
                  </a:pathLst>
                </a:cu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5665"/>
                  <a:endParaRPr lang="en-US" sz="1310">
                    <a:solidFill>
                      <a:prstClr val="white"/>
                    </a:solidFill>
                    <a:latin typeface="Calibri" panose="020F0502020204030204"/>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10327" y="4775587"/>
                  <a:ext cx="1260839" cy="790042"/>
                </a:xfrm>
                <a:prstGeom prst="rect">
                  <a:avLst/>
                </a:prstGeom>
              </p:spPr>
            </p:pic>
          </p:grpSp>
          <p:sp>
            <p:nvSpPr>
              <p:cNvPr id="17" name="TextBox 16"/>
              <p:cNvSpPr txBox="1"/>
              <p:nvPr/>
            </p:nvSpPr>
            <p:spPr>
              <a:xfrm>
                <a:off x="7551958" y="5472700"/>
                <a:ext cx="2377575" cy="523220"/>
              </a:xfrm>
              <a:prstGeom prst="rect">
                <a:avLst/>
              </a:prstGeom>
              <a:noFill/>
            </p:spPr>
            <p:txBody>
              <a:bodyPr wrap="none" rtlCol="0">
                <a:noAutofit/>
              </a:bodyPr>
              <a:lstStyle/>
              <a:p>
                <a:pPr algn="ctr" defTabSz="665665"/>
                <a:r>
                  <a:rPr lang="en-US" sz="2038" dirty="0">
                    <a:solidFill>
                      <a:prstClr val="black"/>
                    </a:solidFill>
                    <a:latin typeface="Comic Sans MS" panose="030F0702030302020204" pitchFamily="66" charset="0"/>
                  </a:rPr>
                  <a:t>Collaborators</a:t>
                </a:r>
              </a:p>
            </p:txBody>
          </p:sp>
        </p:grpSp>
      </p:grpSp>
      <p:pic>
        <p:nvPicPr>
          <p:cNvPr id="56" name="Picture 55"/>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64498" y="5592290"/>
            <a:ext cx="199689" cy="126153"/>
          </a:xfrm>
          <a:prstGeom prst="rect">
            <a:avLst/>
          </a:prstGeom>
        </p:spPr>
      </p:pic>
      <p:sp>
        <p:nvSpPr>
          <p:cNvPr id="57" name="TextBox 56"/>
          <p:cNvSpPr txBox="1"/>
          <p:nvPr/>
        </p:nvSpPr>
        <p:spPr>
          <a:xfrm rot="19642806">
            <a:off x="110929" y="1523979"/>
            <a:ext cx="2843022" cy="523220"/>
          </a:xfrm>
          <a:prstGeom prst="rect">
            <a:avLst/>
          </a:prstGeom>
          <a:noFill/>
        </p:spPr>
        <p:txBody>
          <a:bodyPr wrap="none" rtlCol="0">
            <a:spAutoFit/>
          </a:bodyPr>
          <a:lstStyle/>
          <a:p>
            <a:pPr defTabSz="685800">
              <a:defRPr/>
            </a:pPr>
            <a:r>
              <a:rPr lang="en-US" sz="2800" i="1" dirty="0" smtClean="0">
                <a:solidFill>
                  <a:srgbClr val="C00000"/>
                </a:solidFill>
                <a:latin typeface="Arial Black" panose="020B0A04020102020204" pitchFamily="34" charset="0"/>
                <a:cs typeface="AngsanaUPC" panose="02020603050405020304" pitchFamily="18" charset="-34"/>
              </a:rPr>
              <a:t>Silicon Valley</a:t>
            </a:r>
            <a:endParaRPr lang="en-US" sz="2800" i="1" dirty="0">
              <a:solidFill>
                <a:srgbClr val="C00000"/>
              </a:solidFill>
              <a:latin typeface="Arial Black" panose="020B0A04020102020204" pitchFamily="34" charset="0"/>
              <a:cs typeface="AngsanaUPC" panose="02020603050405020304" pitchFamily="18" charset="-34"/>
            </a:endParaRPr>
          </a:p>
        </p:txBody>
      </p:sp>
      <p:sp>
        <p:nvSpPr>
          <p:cNvPr id="58" name="TextBox 57"/>
          <p:cNvSpPr txBox="1"/>
          <p:nvPr/>
        </p:nvSpPr>
        <p:spPr>
          <a:xfrm rot="1396086">
            <a:off x="5605102" y="1359142"/>
            <a:ext cx="3043718" cy="646331"/>
          </a:xfrm>
          <a:prstGeom prst="rect">
            <a:avLst/>
          </a:prstGeom>
          <a:noFill/>
        </p:spPr>
        <p:txBody>
          <a:bodyPr wrap="none" rtlCol="0">
            <a:spAutoFit/>
          </a:bodyPr>
          <a:lstStyle/>
          <a:p>
            <a:pPr defTabSz="685800">
              <a:defRPr/>
            </a:pPr>
            <a:r>
              <a:rPr lang="en-US" sz="3600" b="1" i="1" dirty="0" smtClean="0">
                <a:solidFill>
                  <a:srgbClr val="535353">
                    <a:lumMod val="50000"/>
                  </a:srgbClr>
                </a:solidFill>
                <a:latin typeface="Batang" panose="02030600000101010101" pitchFamily="18" charset="-127"/>
                <a:ea typeface="Batang" panose="02030600000101010101" pitchFamily="18" charset="-127"/>
              </a:rPr>
              <a:t>Central Valley</a:t>
            </a:r>
            <a:endParaRPr lang="en-US" sz="3600" b="1" i="1" dirty="0">
              <a:solidFill>
                <a:srgbClr val="535353">
                  <a:lumMod val="50000"/>
                </a:srgbClr>
              </a:solidFill>
              <a:latin typeface="Batang" panose="02030600000101010101" pitchFamily="18" charset="-127"/>
              <a:ea typeface="Batang" panose="02030600000101010101" pitchFamily="18" charset="-127"/>
            </a:endParaRPr>
          </a:p>
        </p:txBody>
      </p:sp>
      <p:sp>
        <p:nvSpPr>
          <p:cNvPr id="59" name="Title 6"/>
          <p:cNvSpPr txBox="1">
            <a:spLocks/>
          </p:cNvSpPr>
          <p:nvPr/>
        </p:nvSpPr>
        <p:spPr>
          <a:xfrm>
            <a:off x="0" y="5469491"/>
            <a:ext cx="9144000" cy="612513"/>
          </a:xfrm>
          <a:prstGeom prst="rect">
            <a:avLst/>
          </a:prstGeom>
        </p:spPr>
        <p:txBody>
          <a:bodyPr>
            <a:noAutofit/>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algn="ctr"/>
            <a:r>
              <a:rPr lang="en-US" sz="3600" b="1" dirty="0" smtClean="0">
                <a:solidFill>
                  <a:srgbClr val="0070C0"/>
                </a:solidFill>
                <a:latin typeface="Arial" panose="020B0604020202020204" pitchFamily="34" charset="0"/>
                <a:cs typeface="Arial" panose="020B0604020202020204" pitchFamily="34" charset="0"/>
              </a:rPr>
              <a:t>Sick Care  </a:t>
            </a:r>
            <a:r>
              <a:rPr lang="en-US" sz="3600" b="1" dirty="0" smtClean="0">
                <a:solidFill>
                  <a:srgbClr val="0070C0"/>
                </a:solidFill>
                <a:latin typeface="Arial" panose="020B0604020202020204" pitchFamily="34" charset="0"/>
                <a:cs typeface="Arial" panose="020B0604020202020204" pitchFamily="34" charset="0"/>
                <a:sym typeface="Wingdings" panose="05000000000000000000" pitchFamily="2" charset="2"/>
              </a:rPr>
              <a:t> </a:t>
            </a:r>
            <a:r>
              <a:rPr lang="en-US" sz="3600" b="1" dirty="0" smtClean="0">
                <a:solidFill>
                  <a:srgbClr val="0070C0"/>
                </a:solidFill>
                <a:latin typeface="Arial" panose="020B0604020202020204" pitchFamily="34" charset="0"/>
                <a:cs typeface="Arial" panose="020B0604020202020204" pitchFamily="34" charset="0"/>
              </a:rPr>
              <a:t>Health Care</a:t>
            </a:r>
            <a:endParaRPr lang="en-US" sz="3600" b="1" dirty="0">
              <a:solidFill>
                <a:srgbClr val="0070C0"/>
              </a:solidFill>
              <a:latin typeface="Arial" panose="020B0604020202020204" pitchFamily="34" charset="0"/>
              <a:cs typeface="Arial" panose="020B0604020202020204" pitchFamily="34" charset="0"/>
            </a:endParaRPr>
          </a:p>
        </p:txBody>
      </p:sp>
      <p:sp>
        <p:nvSpPr>
          <p:cNvPr id="54" name="TextBox 53"/>
          <p:cNvSpPr txBox="1"/>
          <p:nvPr/>
        </p:nvSpPr>
        <p:spPr>
          <a:xfrm>
            <a:off x="6231602" y="5132273"/>
            <a:ext cx="1699519" cy="276999"/>
          </a:xfrm>
          <a:prstGeom prst="rect">
            <a:avLst/>
          </a:prstGeom>
          <a:noFill/>
        </p:spPr>
        <p:txBody>
          <a:bodyPr wrap="square" tIns="0" bIns="0" rtlCol="0">
            <a:spAutoFit/>
          </a:bodyPr>
          <a:lstStyle/>
          <a:p>
            <a:pPr algn="r" defTabSz="665665">
              <a:defRPr/>
            </a:pPr>
            <a:r>
              <a:rPr lang="en-US" sz="900" dirty="0">
                <a:solidFill>
                  <a:prstClr val="black"/>
                </a:solidFill>
                <a:latin typeface="Calibri" panose="020F0502020204030204"/>
              </a:rPr>
              <a:t>© 2018  </a:t>
            </a:r>
            <a:r>
              <a:rPr lang="en-US" sz="900" dirty="0" smtClean="0">
                <a:solidFill>
                  <a:prstClr val="black"/>
                </a:solidFill>
                <a:latin typeface="Calibri" panose="020F0502020204030204"/>
              </a:rPr>
              <a:t>Insight </a:t>
            </a:r>
            <a:r>
              <a:rPr lang="en-US" sz="900" dirty="0">
                <a:solidFill>
                  <a:prstClr val="black"/>
                </a:solidFill>
                <a:latin typeface="Calibri" panose="020F0502020204030204"/>
              </a:rPr>
              <a:t>&amp; Execution</a:t>
            </a:r>
          </a:p>
          <a:p>
            <a:pPr algn="r" defTabSz="665665">
              <a:defRPr/>
            </a:pPr>
            <a:r>
              <a:rPr lang="en-US" sz="900" dirty="0">
                <a:solidFill>
                  <a:prstClr val="black"/>
                </a:solidFill>
                <a:latin typeface="Calibri" panose="020F0502020204030204"/>
              </a:rPr>
              <a:t>    used with permission</a:t>
            </a:r>
          </a:p>
        </p:txBody>
      </p:sp>
    </p:spTree>
    <p:extLst>
      <p:ext uri="{BB962C8B-B14F-4D97-AF65-F5344CB8AC3E}">
        <p14:creationId xmlns:p14="http://schemas.microsoft.com/office/powerpoint/2010/main" val="25524987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38</a:t>
            </a:fld>
            <a:endParaRPr lang="en-US" dirty="0"/>
          </a:p>
        </p:txBody>
      </p:sp>
      <p:sp>
        <p:nvSpPr>
          <p:cNvPr id="60" name="Title 6"/>
          <p:cNvSpPr txBox="1">
            <a:spLocks/>
          </p:cNvSpPr>
          <p:nvPr/>
        </p:nvSpPr>
        <p:spPr>
          <a:xfrm>
            <a:off x="431457" y="201706"/>
            <a:ext cx="7987553" cy="806824"/>
          </a:xfrm>
          <a:prstGeom prst="rect">
            <a:avLst/>
          </a:prstGeom>
        </p:spPr>
        <p:txBody>
          <a:bodyPr>
            <a:normAutofit/>
          </a:bodyPr>
          <a:lstStyle>
            <a:lvl1pPr>
              <a:defRPr>
                <a:latin typeface="+mj-lt"/>
                <a:ea typeface="+mj-ea"/>
                <a:cs typeface="+mj-cs"/>
              </a:defRPr>
            </a:lvl1pPr>
          </a:lstStyle>
          <a:p>
            <a:pPr algn="l"/>
            <a:r>
              <a:rPr lang="en-US" sz="3600" i="1" kern="0" dirty="0" smtClean="0">
                <a:solidFill>
                  <a:srgbClr val="0070C0"/>
                </a:solidFill>
                <a:latin typeface="Arial" panose="020B0604020202020204" pitchFamily="34" charset="0"/>
                <a:cs typeface="Arial" panose="020B0604020202020204" pitchFamily="34" charset="0"/>
              </a:rPr>
              <a:t>Food as Therapy – Different Paradigm</a:t>
            </a:r>
            <a:endParaRPr lang="en-US" sz="3600" i="1" kern="0" dirty="0">
              <a:solidFill>
                <a:srgbClr val="0070C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B45D4E9-BE8E-6541-9752-C7C0373A249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24200" y="2082090"/>
            <a:ext cx="3010535" cy="2991175"/>
          </a:xfrm>
          <a:prstGeom prst="rect">
            <a:avLst/>
          </a:prstGeom>
        </p:spPr>
      </p:pic>
      <p:sp>
        <p:nvSpPr>
          <p:cNvPr id="9" name="TextBox 8">
            <a:extLst>
              <a:ext uri="{FF2B5EF4-FFF2-40B4-BE49-F238E27FC236}">
                <a16:creationId xmlns:a16="http://schemas.microsoft.com/office/drawing/2014/main" id="{991A0A21-FFAB-6F47-83F6-DCF8454BAC07}"/>
              </a:ext>
            </a:extLst>
          </p:cNvPr>
          <p:cNvSpPr txBox="1"/>
          <p:nvPr/>
        </p:nvSpPr>
        <p:spPr>
          <a:xfrm>
            <a:off x="367676" y="1101319"/>
            <a:ext cx="2514600" cy="4616648"/>
          </a:xfrm>
          <a:prstGeom prst="rect">
            <a:avLst/>
          </a:prstGeom>
          <a:noFill/>
        </p:spPr>
        <p:txBody>
          <a:bodyPr wrap="square" rtlCol="0">
            <a:spAutoFit/>
          </a:bodyPr>
          <a:lstStyle/>
          <a:p>
            <a:pPr algn="ctr"/>
            <a:r>
              <a:rPr lang="en-US" sz="2400" b="1" i="1" dirty="0">
                <a:solidFill>
                  <a:srgbClr val="000000"/>
                </a:solidFill>
              </a:rPr>
              <a:t>Current </a:t>
            </a:r>
            <a:r>
              <a:rPr lang="en-US" sz="2400" b="1" i="1" dirty="0" smtClean="0">
                <a:solidFill>
                  <a:srgbClr val="000000"/>
                </a:solidFill>
              </a:rPr>
              <a:t>State</a:t>
            </a:r>
          </a:p>
          <a:p>
            <a:pPr algn="ctr"/>
            <a:endParaRPr lang="en-US" b="1" dirty="0">
              <a:solidFill>
                <a:srgbClr val="000000"/>
              </a:solidFill>
            </a:endParaRPr>
          </a:p>
          <a:p>
            <a:pPr marL="285750" indent="-285750">
              <a:buFont typeface="Arial" panose="020B0604020202020204" pitchFamily="34" charset="0"/>
              <a:buChar char="•"/>
            </a:pPr>
            <a:r>
              <a:rPr lang="en-US" dirty="0">
                <a:solidFill>
                  <a:srgbClr val="000000"/>
                </a:solidFill>
              </a:rPr>
              <a:t>Generalized guidelines promote non specific “better health”</a:t>
            </a:r>
          </a:p>
          <a:p>
            <a:pPr marL="285750" indent="-285750">
              <a:buFont typeface="Arial" panose="020B0604020202020204" pitchFamily="34" charset="0"/>
              <a:buChar char="•"/>
            </a:pPr>
            <a:r>
              <a:rPr lang="en-US" dirty="0">
                <a:solidFill>
                  <a:srgbClr val="000000"/>
                </a:solidFill>
              </a:rPr>
              <a:t>Standardized, </a:t>
            </a:r>
            <a:r>
              <a:rPr lang="en-US" i="1" dirty="0">
                <a:solidFill>
                  <a:srgbClr val="000000"/>
                </a:solidFill>
              </a:rPr>
              <a:t>2D guidelines</a:t>
            </a:r>
            <a:r>
              <a:rPr lang="en-US" dirty="0">
                <a:solidFill>
                  <a:srgbClr val="000000"/>
                </a:solidFill>
              </a:rPr>
              <a:t> for a few diseases (i.e., diabetes)</a:t>
            </a:r>
          </a:p>
          <a:p>
            <a:pPr marL="285750" indent="-285750">
              <a:buFont typeface="Arial" panose="020B0604020202020204" pitchFamily="34" charset="0"/>
              <a:buChar char="•"/>
            </a:pPr>
            <a:r>
              <a:rPr lang="en-US" dirty="0">
                <a:solidFill>
                  <a:srgbClr val="000000"/>
                </a:solidFill>
              </a:rPr>
              <a:t>Nutrition is typically “non-medical” and viewed as a health and wellness lifestyle factor</a:t>
            </a:r>
          </a:p>
          <a:p>
            <a:pPr marL="285750" indent="-285750">
              <a:buFont typeface="Arial" panose="020B0604020202020204" pitchFamily="34" charset="0"/>
              <a:buChar char="•"/>
            </a:pPr>
            <a:endParaRPr lang="en-US" dirty="0">
              <a:solidFill>
                <a:srgbClr val="000000"/>
              </a:solidFill>
            </a:endParaRPr>
          </a:p>
        </p:txBody>
      </p:sp>
      <p:sp>
        <p:nvSpPr>
          <p:cNvPr id="10" name="TextBox 9">
            <a:extLst>
              <a:ext uri="{FF2B5EF4-FFF2-40B4-BE49-F238E27FC236}">
                <a16:creationId xmlns:a16="http://schemas.microsoft.com/office/drawing/2014/main" id="{6B554D52-1013-5941-AB31-A3EB9D1FEFD7}"/>
              </a:ext>
            </a:extLst>
          </p:cNvPr>
          <p:cNvSpPr txBox="1"/>
          <p:nvPr/>
        </p:nvSpPr>
        <p:spPr>
          <a:xfrm>
            <a:off x="6376659" y="1101319"/>
            <a:ext cx="2514600" cy="4893647"/>
          </a:xfrm>
          <a:prstGeom prst="rect">
            <a:avLst/>
          </a:prstGeom>
          <a:noFill/>
        </p:spPr>
        <p:txBody>
          <a:bodyPr wrap="square" rtlCol="0">
            <a:spAutoFit/>
          </a:bodyPr>
          <a:lstStyle/>
          <a:p>
            <a:pPr algn="ctr"/>
            <a:r>
              <a:rPr lang="en-US" sz="2400" b="1" i="1" dirty="0">
                <a:solidFill>
                  <a:srgbClr val="000000"/>
                </a:solidFill>
              </a:rPr>
              <a:t>Future </a:t>
            </a:r>
            <a:r>
              <a:rPr lang="en-US" sz="2400" b="1" i="1" dirty="0" smtClean="0">
                <a:solidFill>
                  <a:srgbClr val="000000"/>
                </a:solidFill>
              </a:rPr>
              <a:t>State</a:t>
            </a:r>
          </a:p>
          <a:p>
            <a:pPr algn="ctr"/>
            <a:endParaRPr lang="en-US" b="1" dirty="0">
              <a:solidFill>
                <a:srgbClr val="000000"/>
              </a:solidFill>
            </a:endParaRPr>
          </a:p>
          <a:p>
            <a:pPr marL="285750" indent="-285750">
              <a:buFont typeface="Arial" panose="020B0604020202020204" pitchFamily="34" charset="0"/>
              <a:buChar char="•"/>
            </a:pPr>
            <a:r>
              <a:rPr lang="en-US" dirty="0">
                <a:solidFill>
                  <a:srgbClr val="000000"/>
                </a:solidFill>
              </a:rPr>
              <a:t>Phenotypic guidelines provided to prevent disease based on individual Digital Fingerprints</a:t>
            </a:r>
          </a:p>
          <a:p>
            <a:pPr marL="285750" indent="-285750">
              <a:buFont typeface="Arial" panose="020B0604020202020204" pitchFamily="34" charset="0"/>
              <a:buChar char="•"/>
            </a:pPr>
            <a:r>
              <a:rPr lang="en-US" dirty="0">
                <a:solidFill>
                  <a:srgbClr val="000000"/>
                </a:solidFill>
              </a:rPr>
              <a:t>Personalized nutritional therapy to prevent and treat most diseases</a:t>
            </a:r>
          </a:p>
          <a:p>
            <a:pPr marL="285750" indent="-285750">
              <a:buFont typeface="Arial" panose="020B0604020202020204" pitchFamily="34" charset="0"/>
              <a:buChar char="•"/>
            </a:pPr>
            <a:r>
              <a:rPr lang="en-US" dirty="0">
                <a:solidFill>
                  <a:srgbClr val="000000"/>
                </a:solidFill>
              </a:rPr>
              <a:t>Nutrition is holistic part of medicine and health and interrelated with Enhanced Patient Evidence</a:t>
            </a:r>
          </a:p>
        </p:txBody>
      </p:sp>
      <p:sp>
        <p:nvSpPr>
          <p:cNvPr id="2" name="Right Arrow 1"/>
          <p:cNvSpPr/>
          <p:nvPr/>
        </p:nvSpPr>
        <p:spPr>
          <a:xfrm>
            <a:off x="3825779" y="1338580"/>
            <a:ext cx="1606732" cy="544527"/>
          </a:xfrm>
          <a:prstGeom prst="rightArrow">
            <a:avLst/>
          </a:prstGeom>
          <a:solidFill>
            <a:srgbClr val="33CC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3825779" y="5052236"/>
            <a:ext cx="1606732" cy="544527"/>
          </a:xfrm>
          <a:prstGeom prst="rightArrow">
            <a:avLst/>
          </a:prstGeom>
          <a:solidFill>
            <a:srgbClr val="33CC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4769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39</a:t>
            </a:fld>
            <a:endParaRPr lang="en-US" dirty="0"/>
          </a:p>
        </p:txBody>
      </p:sp>
      <p:sp>
        <p:nvSpPr>
          <p:cNvPr id="60" name="Title 6"/>
          <p:cNvSpPr txBox="1">
            <a:spLocks/>
          </p:cNvSpPr>
          <p:nvPr/>
        </p:nvSpPr>
        <p:spPr>
          <a:xfrm>
            <a:off x="431457" y="201706"/>
            <a:ext cx="7987553" cy="806824"/>
          </a:xfrm>
          <a:prstGeom prst="rect">
            <a:avLst/>
          </a:prstGeom>
        </p:spPr>
        <p:txBody>
          <a:bodyPr>
            <a:normAutofit/>
          </a:bodyPr>
          <a:lstStyle>
            <a:lvl1pPr>
              <a:defRPr>
                <a:latin typeface="+mj-lt"/>
                <a:ea typeface="+mj-ea"/>
                <a:cs typeface="+mj-cs"/>
              </a:defRPr>
            </a:lvl1pPr>
          </a:lstStyle>
          <a:p>
            <a:pPr algn="l"/>
            <a:r>
              <a:rPr lang="en-US" sz="3600" i="1" kern="0" dirty="0" smtClean="0">
                <a:solidFill>
                  <a:srgbClr val="0070C0"/>
                </a:solidFill>
                <a:latin typeface="Arial" panose="020B0604020202020204" pitchFamily="34" charset="0"/>
                <a:cs typeface="Arial" panose="020B0604020202020204" pitchFamily="34" charset="0"/>
              </a:rPr>
              <a:t>Food as Therapy – Different Paradigm</a:t>
            </a:r>
            <a:endParaRPr lang="en-US" sz="3600" i="1" kern="0" dirty="0">
              <a:solidFill>
                <a:srgbClr val="0070C0"/>
              </a:solidFill>
              <a:latin typeface="Arial" panose="020B0604020202020204" pitchFamily="34" charset="0"/>
              <a:cs typeface="Arial" panose="020B0604020202020204" pitchFamily="34" charset="0"/>
            </a:endParaRPr>
          </a:p>
        </p:txBody>
      </p:sp>
      <p:graphicFrame>
        <p:nvGraphicFramePr>
          <p:cNvPr id="12" name="Content Placeholder 4">
            <a:extLst>
              <a:ext uri="{FF2B5EF4-FFF2-40B4-BE49-F238E27FC236}">
                <a16:creationId xmlns:a16="http://schemas.microsoft.com/office/drawing/2014/main" id="{75D85B44-CC97-684C-B08E-136DBBAE0DAE}"/>
              </a:ext>
            </a:extLst>
          </p:cNvPr>
          <p:cNvGraphicFramePr>
            <a:graphicFrameLocks/>
          </p:cNvGraphicFramePr>
          <p:nvPr>
            <p:extLst>
              <p:ext uri="{D42A27DB-BD31-4B8C-83A1-F6EECF244321}">
                <p14:modId xmlns:p14="http://schemas.microsoft.com/office/powerpoint/2010/main" val="519782309"/>
              </p:ext>
            </p:extLst>
          </p:nvPr>
        </p:nvGraphicFramePr>
        <p:xfrm>
          <a:off x="291737" y="1197425"/>
          <a:ext cx="8382000" cy="4733114"/>
        </p:xfrm>
        <a:graphic>
          <a:graphicData uri="http://schemas.openxmlformats.org/drawingml/2006/table">
            <a:tbl>
              <a:tblPr firstRow="1" bandRow="1"/>
              <a:tblGrid>
                <a:gridCol w="4171050">
                  <a:extLst>
                    <a:ext uri="{9D8B030D-6E8A-4147-A177-3AD203B41FA5}">
                      <a16:colId xmlns:a16="http://schemas.microsoft.com/office/drawing/2014/main" val="3950057420"/>
                    </a:ext>
                  </a:extLst>
                </a:gridCol>
                <a:gridCol w="4210950">
                  <a:extLst>
                    <a:ext uri="{9D8B030D-6E8A-4147-A177-3AD203B41FA5}">
                      <a16:colId xmlns:a16="http://schemas.microsoft.com/office/drawing/2014/main" val="894070207"/>
                    </a:ext>
                  </a:extLst>
                </a:gridCol>
              </a:tblGrid>
              <a:tr h="766631">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2000" b="1" dirty="0" smtClean="0">
                          <a:solidFill>
                            <a:schemeClr val="bg1"/>
                          </a:solidFill>
                        </a:rPr>
                        <a:t>Differentiated</a:t>
                      </a:r>
                      <a:r>
                        <a:rPr lang="en-US" sz="2000" b="1" baseline="0" dirty="0" smtClean="0">
                          <a:solidFill>
                            <a:schemeClr val="bg1"/>
                          </a:solidFill>
                        </a:rPr>
                        <a:t> Approaches</a:t>
                      </a:r>
                      <a:endParaRPr lang="en-US" sz="2000" b="1" dirty="0">
                        <a:solidFill>
                          <a:schemeClr val="bg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35353">
                        <a:lumMod val="6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2000" b="1" dirty="0" smtClean="0">
                          <a:solidFill>
                            <a:schemeClr val="bg1"/>
                          </a:solidFill>
                        </a:rPr>
                        <a:t>Data-Driven Insights &amp; Innovations</a:t>
                      </a:r>
                      <a:endParaRPr lang="en-US" sz="2000" b="1" dirty="0">
                        <a:solidFill>
                          <a:schemeClr val="bg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35353">
                        <a:lumMod val="65000"/>
                      </a:srgbClr>
                    </a:solidFill>
                  </a:tcPr>
                </a:tc>
                <a:extLst>
                  <a:ext uri="{0D108BD9-81ED-4DB2-BD59-A6C34878D82A}">
                    <a16:rowId xmlns:a16="http://schemas.microsoft.com/office/drawing/2014/main" val="2554932688"/>
                  </a:ext>
                </a:extLst>
              </a:tr>
              <a:tr h="799963">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2000" b="1" dirty="0">
                          <a:solidFill>
                            <a:srgbClr val="0070C0"/>
                          </a:solidFill>
                        </a:rPr>
                        <a:t>Enhanced Patient Data Set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400" dirty="0">
                          <a:solidFill>
                            <a:srgbClr val="000000"/>
                          </a:solidFill>
                        </a:rPr>
                        <a:t>Longitudinal, integrated, state-of-the art multimodal health and medical data </a:t>
                      </a:r>
                      <a:r>
                        <a:rPr lang="en-US" sz="1400" b="0" dirty="0">
                          <a:solidFill>
                            <a:srgbClr val="000000"/>
                          </a:solidFill>
                        </a:rPr>
                        <a:t>on </a:t>
                      </a:r>
                      <a:r>
                        <a:rPr lang="en-US" sz="1400" b="0" dirty="0" smtClean="0">
                          <a:solidFill>
                            <a:srgbClr val="000000"/>
                          </a:solidFill>
                        </a:rPr>
                        <a:t>individuals</a:t>
                      </a:r>
                      <a:r>
                        <a:rPr lang="en-US" sz="1400" dirty="0" smtClean="0">
                          <a:solidFill>
                            <a:srgbClr val="000000"/>
                          </a:solidFill>
                        </a:rPr>
                        <a:t> </a:t>
                      </a:r>
                    </a:p>
                    <a:p>
                      <a:endParaRPr lang="en-US" sz="1400" dirty="0">
                        <a:solidFill>
                          <a:srgbClr val="00000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539170237"/>
                  </a:ext>
                </a:extLst>
              </a:tr>
              <a:tr h="799963">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2000" b="1" dirty="0">
                          <a:solidFill>
                            <a:srgbClr val="0070C0"/>
                          </a:solidFill>
                        </a:rPr>
                        <a:t>Dynamic Ontologies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400" dirty="0" smtClean="0">
                          <a:solidFill>
                            <a:srgbClr val="000000"/>
                          </a:solidFill>
                        </a:rPr>
                        <a:t>Cross-industry </a:t>
                      </a:r>
                      <a:r>
                        <a:rPr lang="en-US" sz="1400" dirty="0">
                          <a:solidFill>
                            <a:srgbClr val="000000"/>
                          </a:solidFill>
                        </a:rPr>
                        <a:t>defining</a:t>
                      </a:r>
                      <a:r>
                        <a:rPr lang="en-US" sz="1400" baseline="0" dirty="0">
                          <a:solidFill>
                            <a:srgbClr val="000000"/>
                          </a:solidFill>
                        </a:rPr>
                        <a:t>, process based </a:t>
                      </a:r>
                      <a:r>
                        <a:rPr lang="en-US" sz="1400" dirty="0">
                          <a:solidFill>
                            <a:srgbClr val="000000"/>
                          </a:solidFill>
                        </a:rPr>
                        <a:t>ontologies</a:t>
                      </a:r>
                      <a:r>
                        <a:rPr lang="en-US" sz="1400" dirty="0" smtClean="0">
                          <a:solidFill>
                            <a:srgbClr val="000000"/>
                          </a:solidFill>
                        </a:rPr>
                        <a:t>.</a:t>
                      </a:r>
                    </a:p>
                    <a:p>
                      <a:endParaRPr lang="en-US" sz="1400" dirty="0" smtClean="0">
                        <a:solidFill>
                          <a:srgbClr val="000000"/>
                        </a:solidFill>
                      </a:endParaRPr>
                    </a:p>
                    <a:p>
                      <a:r>
                        <a:rPr lang="en-US" sz="1400" dirty="0" smtClean="0">
                          <a:solidFill>
                            <a:srgbClr val="000000"/>
                          </a:solidFill>
                        </a:rPr>
                        <a:t> </a:t>
                      </a:r>
                      <a:endParaRPr lang="en-US" sz="1400" dirty="0">
                        <a:solidFill>
                          <a:srgbClr val="00000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846122334"/>
                  </a:ext>
                </a:extLst>
              </a:tr>
              <a:tr h="799963">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2000" b="1" dirty="0">
                          <a:solidFill>
                            <a:srgbClr val="0070C0"/>
                          </a:solidFill>
                        </a:rPr>
                        <a:t>Digital Fingerprint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400" dirty="0" smtClean="0">
                          <a:solidFill>
                            <a:srgbClr val="000000"/>
                          </a:solidFill>
                        </a:rPr>
                        <a:t>Consumer </a:t>
                      </a:r>
                      <a:r>
                        <a:rPr lang="en-US" sz="1400" dirty="0">
                          <a:solidFill>
                            <a:srgbClr val="000000"/>
                          </a:solidFill>
                        </a:rPr>
                        <a:t>phenotypes utilized to identify and validate personalize nutritional </a:t>
                      </a:r>
                      <a:r>
                        <a:rPr lang="en-US" sz="1400" dirty="0" smtClean="0">
                          <a:solidFill>
                            <a:srgbClr val="000000"/>
                          </a:solidFill>
                        </a:rPr>
                        <a:t>therapy options.</a:t>
                      </a:r>
                    </a:p>
                    <a:p>
                      <a:endParaRPr lang="en-US" sz="1400" dirty="0">
                        <a:solidFill>
                          <a:srgbClr val="00000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593491276"/>
                  </a:ext>
                </a:extLst>
              </a:tr>
              <a:tr h="799963">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2000" b="1" dirty="0">
                          <a:solidFill>
                            <a:srgbClr val="0070C0"/>
                          </a:solidFill>
                        </a:rPr>
                        <a:t>Digital Biomarkers </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400" dirty="0" smtClean="0">
                          <a:solidFill>
                            <a:srgbClr val="000000"/>
                          </a:solidFill>
                        </a:rPr>
                        <a:t>Predictive</a:t>
                      </a:r>
                      <a:r>
                        <a:rPr lang="en-US" sz="1400" baseline="0" dirty="0" smtClean="0">
                          <a:solidFill>
                            <a:srgbClr val="000000"/>
                          </a:solidFill>
                        </a:rPr>
                        <a:t> metrics </a:t>
                      </a:r>
                      <a:r>
                        <a:rPr lang="en-US" sz="1400" baseline="0" dirty="0">
                          <a:solidFill>
                            <a:srgbClr val="000000"/>
                          </a:solidFill>
                        </a:rPr>
                        <a:t>for defining the correct personalized treatment </a:t>
                      </a:r>
                      <a:r>
                        <a:rPr lang="en-US" sz="1400" baseline="0" dirty="0" smtClean="0">
                          <a:solidFill>
                            <a:srgbClr val="000000"/>
                          </a:solidFill>
                        </a:rPr>
                        <a:t>pathway</a:t>
                      </a:r>
                    </a:p>
                    <a:p>
                      <a:endParaRPr lang="en-US" sz="1400" dirty="0">
                        <a:solidFill>
                          <a:srgbClr val="00000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463227836"/>
                  </a:ext>
                </a:extLst>
              </a:tr>
              <a:tr h="766631">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2000" b="1" dirty="0">
                          <a:solidFill>
                            <a:srgbClr val="0070C0"/>
                          </a:solidFill>
                        </a:rPr>
                        <a:t>Nutritional Therapeutic Validation</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US" sz="1400" dirty="0">
                          <a:solidFill>
                            <a:srgbClr val="000000"/>
                          </a:solidFill>
                        </a:rPr>
                        <a:t>Validation </a:t>
                      </a:r>
                      <a:r>
                        <a:rPr lang="en-US" sz="1400" dirty="0" smtClean="0">
                          <a:solidFill>
                            <a:srgbClr val="000000"/>
                          </a:solidFill>
                        </a:rPr>
                        <a:t>path provided from/to – lab, model, test bed, pilot, food option, table, stomach</a:t>
                      </a:r>
                      <a:endParaRPr lang="en-US" sz="1400" dirty="0">
                        <a:solidFill>
                          <a:srgbClr val="00000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687580199"/>
                  </a:ext>
                </a:extLst>
              </a:tr>
            </a:tbl>
          </a:graphicData>
        </a:graphic>
      </p:graphicFrame>
    </p:spTree>
    <p:extLst>
      <p:ext uri="{BB962C8B-B14F-4D97-AF65-F5344CB8AC3E}">
        <p14:creationId xmlns:p14="http://schemas.microsoft.com/office/powerpoint/2010/main" val="9073584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4</a:t>
            </a:fld>
            <a:endParaRPr lang="en-US" dirty="0"/>
          </a:p>
        </p:txBody>
      </p:sp>
      <p:pic>
        <p:nvPicPr>
          <p:cNvPr id="5" name="Picture 4"/>
          <p:cNvPicPr>
            <a:picLocks noChangeAspect="1"/>
          </p:cNvPicPr>
          <p:nvPr/>
        </p:nvPicPr>
        <p:blipFill rotWithShape="1">
          <a:blip r:embed="rId2"/>
          <a:srcRect r="20357" b="8177"/>
          <a:stretch/>
        </p:blipFill>
        <p:spPr>
          <a:xfrm>
            <a:off x="53731" y="1658693"/>
            <a:ext cx="4195539" cy="4219022"/>
          </a:xfrm>
          <a:prstGeom prst="rect">
            <a:avLst/>
          </a:prstGeom>
        </p:spPr>
      </p:pic>
      <p:pic>
        <p:nvPicPr>
          <p:cNvPr id="6" name="Picture 5"/>
          <p:cNvPicPr>
            <a:picLocks noChangeAspect="1"/>
          </p:cNvPicPr>
          <p:nvPr/>
        </p:nvPicPr>
        <p:blipFill rotWithShape="1">
          <a:blip r:embed="rId3"/>
          <a:srcRect t="6880"/>
          <a:stretch/>
        </p:blipFill>
        <p:spPr>
          <a:xfrm>
            <a:off x="4343400" y="1573963"/>
            <a:ext cx="4768274" cy="4322376"/>
          </a:xfrm>
          <a:prstGeom prst="rect">
            <a:avLst/>
          </a:prstGeom>
        </p:spPr>
      </p:pic>
      <p:sp>
        <p:nvSpPr>
          <p:cNvPr id="7" name="Title 1"/>
          <p:cNvSpPr txBox="1">
            <a:spLocks/>
          </p:cNvSpPr>
          <p:nvPr/>
        </p:nvSpPr>
        <p:spPr>
          <a:xfrm>
            <a:off x="256616" y="257147"/>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Research Excellence &amp; Innovation</a:t>
            </a:r>
            <a:endParaRPr kumimoji="0" lang="en-US" sz="3600" b="0" i="1" u="none" strike="noStrike" kern="1200" cap="none" spc="0" normalizeH="0" baseline="0" noProof="0" dirty="0" smtClean="0">
              <a:ln>
                <a:noFill/>
              </a:ln>
              <a:solidFill>
                <a:srgbClr val="0070C0"/>
              </a:solidFill>
              <a:effectLst/>
              <a:uLnTx/>
              <a:uFillTx/>
              <a:latin typeface="Arial"/>
              <a:ea typeface="+mj-ea"/>
            </a:endParaRPr>
          </a:p>
        </p:txBody>
      </p:sp>
    </p:spTree>
    <p:extLst>
      <p:ext uri="{BB962C8B-B14F-4D97-AF65-F5344CB8AC3E}">
        <p14:creationId xmlns:p14="http://schemas.microsoft.com/office/powerpoint/2010/main" val="5517143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40</a:t>
            </a:fld>
            <a:endParaRPr lang="en-US" dirty="0"/>
          </a:p>
        </p:txBody>
      </p:sp>
      <p:pic>
        <p:nvPicPr>
          <p:cNvPr id="57" name="Picture 56"/>
          <p:cNvPicPr>
            <a:picLocks noChangeAspect="1"/>
          </p:cNvPicPr>
          <p:nvPr/>
        </p:nvPicPr>
        <p:blipFill>
          <a:blip r:embed="rId2"/>
          <a:stretch>
            <a:fillRect/>
          </a:stretch>
        </p:blipFill>
        <p:spPr>
          <a:xfrm>
            <a:off x="442600" y="1061176"/>
            <a:ext cx="5042647" cy="4980926"/>
          </a:xfrm>
          <a:prstGeom prst="rect">
            <a:avLst/>
          </a:prstGeom>
        </p:spPr>
      </p:pic>
      <p:pic>
        <p:nvPicPr>
          <p:cNvPr id="58" name="Picture 57"/>
          <p:cNvPicPr>
            <a:picLocks noChangeAspect="1"/>
          </p:cNvPicPr>
          <p:nvPr/>
        </p:nvPicPr>
        <p:blipFill>
          <a:blip r:embed="rId3"/>
          <a:stretch>
            <a:fillRect/>
          </a:stretch>
        </p:blipFill>
        <p:spPr>
          <a:xfrm>
            <a:off x="5517814" y="1283246"/>
            <a:ext cx="1626254" cy="678129"/>
          </a:xfrm>
          <a:prstGeom prst="rect">
            <a:avLst/>
          </a:prstGeom>
        </p:spPr>
      </p:pic>
      <p:pic>
        <p:nvPicPr>
          <p:cNvPr id="59" name="Picture 58"/>
          <p:cNvPicPr>
            <a:picLocks noChangeAspect="1"/>
          </p:cNvPicPr>
          <p:nvPr/>
        </p:nvPicPr>
        <p:blipFill>
          <a:blip r:embed="rId4"/>
          <a:stretch>
            <a:fillRect/>
          </a:stretch>
        </p:blipFill>
        <p:spPr>
          <a:xfrm>
            <a:off x="2167605" y="2756647"/>
            <a:ext cx="6635284" cy="3141342"/>
          </a:xfrm>
          <a:prstGeom prst="rect">
            <a:avLst/>
          </a:prstGeom>
        </p:spPr>
      </p:pic>
      <p:sp>
        <p:nvSpPr>
          <p:cNvPr id="60" name="Title 6"/>
          <p:cNvSpPr txBox="1">
            <a:spLocks/>
          </p:cNvSpPr>
          <p:nvPr/>
        </p:nvSpPr>
        <p:spPr>
          <a:xfrm>
            <a:off x="509835" y="201706"/>
            <a:ext cx="7987553" cy="806824"/>
          </a:xfrm>
          <a:prstGeom prst="rect">
            <a:avLst/>
          </a:prstGeom>
        </p:spPr>
        <p:txBody>
          <a:bodyPr>
            <a:normAutofit/>
          </a:bodyPr>
          <a:lstStyle>
            <a:lvl1pPr>
              <a:defRPr>
                <a:latin typeface="+mj-lt"/>
                <a:ea typeface="+mj-ea"/>
                <a:cs typeface="+mj-cs"/>
              </a:defRPr>
            </a:lvl1pPr>
          </a:lstStyle>
          <a:p>
            <a:pPr algn="l"/>
            <a:r>
              <a:rPr lang="en-US" sz="3600" i="1" kern="0" dirty="0" smtClean="0">
                <a:solidFill>
                  <a:srgbClr val="0070C0"/>
                </a:solidFill>
                <a:latin typeface="Arial" panose="020B0604020202020204" pitchFamily="34" charset="0"/>
                <a:cs typeface="Arial" panose="020B0604020202020204" pitchFamily="34" charset="0"/>
              </a:rPr>
              <a:t>Food as Therapy – Proof Points</a:t>
            </a:r>
            <a:endParaRPr lang="en-US" sz="3600" i="1" kern="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98585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41</a:t>
            </a:fld>
            <a:endParaRPr lang="en-US" dirty="0"/>
          </a:p>
        </p:txBody>
      </p:sp>
      <p:sp>
        <p:nvSpPr>
          <p:cNvPr id="60" name="Title 6"/>
          <p:cNvSpPr txBox="1">
            <a:spLocks/>
          </p:cNvSpPr>
          <p:nvPr/>
        </p:nvSpPr>
        <p:spPr>
          <a:xfrm>
            <a:off x="509835" y="201706"/>
            <a:ext cx="7987553" cy="806824"/>
          </a:xfrm>
          <a:prstGeom prst="rect">
            <a:avLst/>
          </a:prstGeom>
        </p:spPr>
        <p:txBody>
          <a:bodyPr>
            <a:normAutofit/>
          </a:bodyPr>
          <a:lstStyle>
            <a:lvl1pPr>
              <a:defRPr>
                <a:latin typeface="+mj-lt"/>
                <a:ea typeface="+mj-ea"/>
                <a:cs typeface="+mj-cs"/>
              </a:defRPr>
            </a:lvl1pPr>
          </a:lstStyle>
          <a:p>
            <a:pPr algn="l"/>
            <a:r>
              <a:rPr lang="en-US" sz="3600" i="1" kern="0" dirty="0" smtClean="0">
                <a:solidFill>
                  <a:srgbClr val="0070C0"/>
                </a:solidFill>
                <a:latin typeface="Arial" panose="020B0604020202020204" pitchFamily="34" charset="0"/>
                <a:cs typeface="Arial" panose="020B0604020202020204" pitchFamily="34" charset="0"/>
              </a:rPr>
              <a:t>Food as Therapy – Proof Points</a:t>
            </a:r>
            <a:endParaRPr lang="en-US" sz="3600" i="1" kern="0" dirty="0">
              <a:solidFill>
                <a:srgbClr val="0070C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527582" y="1443445"/>
            <a:ext cx="8073103" cy="4225834"/>
          </a:xfrm>
          <a:prstGeom prst="rect">
            <a:avLst/>
          </a:prstGeom>
        </p:spPr>
      </p:pic>
    </p:spTree>
    <p:extLst>
      <p:ext uri="{BB962C8B-B14F-4D97-AF65-F5344CB8AC3E}">
        <p14:creationId xmlns:p14="http://schemas.microsoft.com/office/powerpoint/2010/main" val="5310523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42</a:t>
            </a:fld>
            <a:endParaRPr lang="en-US" dirty="0"/>
          </a:p>
        </p:txBody>
      </p:sp>
      <p:pic>
        <p:nvPicPr>
          <p:cNvPr id="5" name="Picture 4"/>
          <p:cNvPicPr>
            <a:picLocks noChangeAspect="1"/>
          </p:cNvPicPr>
          <p:nvPr/>
        </p:nvPicPr>
        <p:blipFill>
          <a:blip r:embed="rId2"/>
          <a:stretch>
            <a:fillRect/>
          </a:stretch>
        </p:blipFill>
        <p:spPr>
          <a:xfrm>
            <a:off x="26125" y="723523"/>
            <a:ext cx="3000927" cy="5337647"/>
          </a:xfrm>
          <a:prstGeom prst="rect">
            <a:avLst/>
          </a:prstGeom>
        </p:spPr>
      </p:pic>
      <p:pic>
        <p:nvPicPr>
          <p:cNvPr id="7" name="Picture 6"/>
          <p:cNvPicPr>
            <a:picLocks noChangeAspect="1"/>
          </p:cNvPicPr>
          <p:nvPr/>
        </p:nvPicPr>
        <p:blipFill>
          <a:blip r:embed="rId3"/>
          <a:stretch>
            <a:fillRect/>
          </a:stretch>
        </p:blipFill>
        <p:spPr>
          <a:xfrm>
            <a:off x="3095204" y="723523"/>
            <a:ext cx="3000927" cy="5337648"/>
          </a:xfrm>
          <a:prstGeom prst="rect">
            <a:avLst/>
          </a:prstGeom>
        </p:spPr>
      </p:pic>
      <p:pic>
        <p:nvPicPr>
          <p:cNvPr id="8" name="Picture 7"/>
          <p:cNvPicPr>
            <a:picLocks noChangeAspect="1"/>
          </p:cNvPicPr>
          <p:nvPr/>
        </p:nvPicPr>
        <p:blipFill>
          <a:blip r:embed="rId4"/>
          <a:stretch>
            <a:fillRect/>
          </a:stretch>
        </p:blipFill>
        <p:spPr>
          <a:xfrm>
            <a:off x="6174509" y="723523"/>
            <a:ext cx="3000927" cy="5337648"/>
          </a:xfrm>
          <a:prstGeom prst="rect">
            <a:avLst/>
          </a:prstGeom>
        </p:spPr>
      </p:pic>
      <p:sp>
        <p:nvSpPr>
          <p:cNvPr id="9" name="Title 6"/>
          <p:cNvSpPr txBox="1">
            <a:spLocks/>
          </p:cNvSpPr>
          <p:nvPr/>
        </p:nvSpPr>
        <p:spPr>
          <a:xfrm>
            <a:off x="131008" y="84139"/>
            <a:ext cx="7987553" cy="806824"/>
          </a:xfrm>
          <a:prstGeom prst="rect">
            <a:avLst/>
          </a:prstGeom>
        </p:spPr>
        <p:txBody>
          <a:bodyPr>
            <a:normAutofit/>
          </a:bodyPr>
          <a:lstStyle>
            <a:lvl1pPr>
              <a:defRPr>
                <a:latin typeface="+mj-lt"/>
                <a:ea typeface="+mj-ea"/>
                <a:cs typeface="+mj-cs"/>
              </a:defRPr>
            </a:lvl1pPr>
          </a:lstStyle>
          <a:p>
            <a:pPr algn="l"/>
            <a:r>
              <a:rPr lang="en-US" sz="3600" i="1" kern="0" dirty="0" smtClean="0">
                <a:solidFill>
                  <a:srgbClr val="0070C0"/>
                </a:solidFill>
                <a:latin typeface="Arial" panose="020B0604020202020204" pitchFamily="34" charset="0"/>
                <a:cs typeface="Arial" panose="020B0604020202020204" pitchFamily="34" charset="0"/>
              </a:rPr>
              <a:t>Empowered Health Consumer</a:t>
            </a:r>
            <a:endParaRPr lang="en-US" sz="3600" i="1" kern="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5329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totalcloudconnections.com/wp-content/uploads/2013/02/10905732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1"/>
            <a:ext cx="9144000" cy="68589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80161" y="9963"/>
            <a:ext cx="7828014" cy="707886"/>
          </a:xfrm>
          <a:prstGeom prst="rect">
            <a:avLst/>
          </a:prstGeom>
          <a:solidFill>
            <a:schemeClr val="tx1">
              <a:alpha val="52000"/>
            </a:schemeClr>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smtClean="0">
                <a:ln>
                  <a:noFill/>
                </a:ln>
                <a:solidFill>
                  <a:srgbClr val="FF0000"/>
                </a:solidFill>
                <a:effectLst/>
                <a:uLnTx/>
                <a:uFillTx/>
                <a:latin typeface="Segoe Script" panose="020B0504020000000003" pitchFamily="34" charset="0"/>
                <a:ea typeface="+mn-ea"/>
                <a:cs typeface="+mn-cs"/>
              </a:rPr>
              <a:t>Thank you</a:t>
            </a:r>
            <a:endParaRPr kumimoji="0" lang="en-US" sz="4000" b="1" i="1" u="none" strike="noStrike" kern="1200" cap="none" spc="0" normalizeH="0" baseline="0" noProof="0" dirty="0" smtClean="0">
              <a:ln>
                <a:noFill/>
              </a:ln>
              <a:solidFill>
                <a:srgbClr val="FF0000"/>
              </a:solidFill>
              <a:effectLst/>
              <a:uLnTx/>
              <a:uFillTx/>
              <a:latin typeface="Segoe Script" panose="020B0504020000000003" pitchFamily="34" charset="0"/>
              <a:ea typeface="+mn-ea"/>
              <a:cs typeface="+mn-cs"/>
            </a:endParaRPr>
          </a:p>
        </p:txBody>
      </p:sp>
      <p:sp>
        <p:nvSpPr>
          <p:cNvPr id="3" name="TextBox 2"/>
          <p:cNvSpPr txBox="1"/>
          <p:nvPr/>
        </p:nvSpPr>
        <p:spPr>
          <a:xfrm>
            <a:off x="6138537" y="4558560"/>
            <a:ext cx="2977097" cy="206210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Tom Andriola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Vice President &amp; CIO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University of California System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CIO, UC Health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Advisor, </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Calit2 at UCSD</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EIR, </a:t>
            </a:r>
            <a:r>
              <a:rPr kumimoji="0" lang="en-US" sz="1600" b="0" i="0" u="none" strike="noStrike" kern="1200" cap="none" spc="0" normalizeH="0" baseline="0" noProof="0" dirty="0" smtClean="0">
                <a:ln>
                  <a:noFill/>
                </a:ln>
                <a:solidFill>
                  <a:srgbClr val="000000"/>
                </a:solidFill>
                <a:effectLst/>
                <a:uLnTx/>
                <a:uFillTx/>
                <a:latin typeface="Arial"/>
                <a:ea typeface="+mn-ea"/>
                <a:cs typeface="+mn-cs"/>
              </a:rPr>
              <a:t>CDHI at </a:t>
            </a:r>
            <a:r>
              <a:rPr kumimoji="0" lang="en-US" sz="1600" b="0" i="0" u="none" strike="noStrike" kern="1200" cap="none" spc="0" normalizeH="0" baseline="0" noProof="0" dirty="0">
                <a:ln>
                  <a:noFill/>
                </a:ln>
                <a:solidFill>
                  <a:srgbClr val="000000"/>
                </a:solidFill>
                <a:effectLst/>
                <a:uLnTx/>
                <a:uFillTx/>
                <a:latin typeface="Arial"/>
                <a:ea typeface="+mn-ea"/>
                <a:cs typeface="+mn-cs"/>
              </a:rPr>
              <a:t>UCSF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535353"/>
                </a:solidFill>
                <a:effectLst/>
                <a:uLnTx/>
                <a:uFillTx/>
                <a:latin typeface="Arial"/>
                <a:ea typeface="+mn-ea"/>
                <a:cs typeface="+mn-cs"/>
                <a:hlinkClick r:id="rId3"/>
              </a:rPr>
              <a:t>tom.andriola@ucop.edu</a:t>
            </a:r>
            <a:endParaRPr kumimoji="0" lang="en-US" sz="1600" b="0" i="0" u="none" strike="noStrike" kern="1200" cap="none" spc="0" normalizeH="0" baseline="0" noProof="0" dirty="0" smtClean="0">
              <a:ln>
                <a:noFill/>
              </a:ln>
              <a:solidFill>
                <a:srgbClr val="535353"/>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35353"/>
              </a:solidFill>
              <a:effectLst/>
              <a:uLnTx/>
              <a:uFillTx/>
              <a:latin typeface="Arial"/>
              <a:ea typeface="+mn-ea"/>
              <a:cs typeface="+mn-cs"/>
            </a:endParaRPr>
          </a:p>
        </p:txBody>
      </p:sp>
      <p:sp>
        <p:nvSpPr>
          <p:cNvPr id="5" name="Slide Number Placeholder 5"/>
          <p:cNvSpPr txBox="1">
            <a:spLocks/>
          </p:cNvSpPr>
          <p:nvPr/>
        </p:nvSpPr>
        <p:spPr>
          <a:xfrm>
            <a:off x="7965160" y="6577147"/>
            <a:ext cx="1190872" cy="169277"/>
          </a:xfrm>
          <a:prstGeom prst="rect">
            <a:avLst/>
          </a:prstGeom>
        </p:spPr>
        <p:txBody>
          <a:bodyPr wrap="square" lIns="0" tIns="0" rIns="0" bIns="0" anchor="t" anchorCtr="0">
            <a:spAutoFit/>
          </a:bodyPr>
          <a:lstStyle>
            <a:defPPr>
              <a:defRPr lang="en-US"/>
            </a:defPPr>
            <a:lvl1pPr marL="0" algn="l" defTabSz="457200" rtl="0" eaLnBrk="1" latinLnBrk="0" hangingPunct="1">
              <a:defRPr sz="900" kern="1200" baseline="0">
                <a:solidFill>
                  <a:schemeClr val="bg2">
                    <a:lumMod val="5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535353">
                    <a:lumMod val="50000"/>
                  </a:srgbClr>
                </a:solidFill>
                <a:effectLst/>
                <a:uLnTx/>
                <a:uFillTx/>
                <a:latin typeface="Arial"/>
                <a:ea typeface="+mn-ea"/>
                <a:cs typeface="Arial"/>
              </a:rPr>
              <a:t>@</a:t>
            </a:r>
            <a:r>
              <a:rPr kumimoji="0" lang="en-US" sz="1100" b="0" i="0" u="none" strike="noStrike" kern="1200" cap="none" spc="0" normalizeH="0" baseline="0" noProof="0" dirty="0" err="1" smtClean="0">
                <a:ln>
                  <a:noFill/>
                </a:ln>
                <a:solidFill>
                  <a:srgbClr val="535353">
                    <a:lumMod val="50000"/>
                  </a:srgbClr>
                </a:solidFill>
                <a:effectLst/>
                <a:uLnTx/>
                <a:uFillTx/>
                <a:latin typeface="Arial"/>
                <a:ea typeface="+mn-ea"/>
                <a:cs typeface="Arial"/>
              </a:rPr>
              <a:t>Andriola_UC</a:t>
            </a:r>
            <a:endParaRPr kumimoji="0" lang="en-US" sz="1100" b="0" i="0" u="none" strike="noStrike" kern="1200" cap="none" spc="0" normalizeH="0" baseline="0" noProof="0" dirty="0">
              <a:ln>
                <a:noFill/>
              </a:ln>
              <a:solidFill>
                <a:srgbClr val="535353">
                  <a:lumMod val="50000"/>
                </a:srgbClr>
              </a:solidFill>
              <a:effectLst/>
              <a:uLnTx/>
              <a:uFillTx/>
              <a:latin typeface="Arial"/>
              <a:ea typeface="+mn-ea"/>
              <a:cs typeface="Arial"/>
            </a:endParaRPr>
          </a:p>
        </p:txBody>
      </p:sp>
    </p:spTree>
    <p:extLst>
      <p:ext uri="{BB962C8B-B14F-4D97-AF65-F5344CB8AC3E}">
        <p14:creationId xmlns:p14="http://schemas.microsoft.com/office/powerpoint/2010/main" val="6687082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9411" y="259319"/>
            <a:ext cx="6858000" cy="392736"/>
          </a:xfrm>
        </p:spPr>
        <p:txBody>
          <a:bodyPr>
            <a:noAutofit/>
          </a:bodyPr>
          <a:lstStyle/>
          <a:p>
            <a:pPr algn="l"/>
            <a:r>
              <a:rPr lang="en-US" sz="3600" dirty="0">
                <a:solidFill>
                  <a:srgbClr val="7030A0"/>
                </a:solidFill>
                <a:latin typeface="Arial" panose="020B0604020202020204" pitchFamily="34" charset="0"/>
                <a:cs typeface="Arial" panose="020B0604020202020204" pitchFamily="34" charset="0"/>
              </a:rPr>
              <a:t>UC Health Patients (since January 2012)</a:t>
            </a:r>
          </a:p>
        </p:txBody>
      </p:sp>
      <p:pic>
        <p:nvPicPr>
          <p:cNvPr id="3" name="Picture 2">
            <a:extLst>
              <a:ext uri="{FF2B5EF4-FFF2-40B4-BE49-F238E27FC236}">
                <a16:creationId xmlns:a16="http://schemas.microsoft.com/office/drawing/2014/main" id="{D4E1456F-D040-9240-A6DE-8BCE7BA930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29325"/>
            <a:ext cx="9144000" cy="5014325"/>
          </a:xfrm>
          <a:prstGeom prst="rect">
            <a:avLst/>
          </a:prstGeom>
        </p:spPr>
      </p:pic>
    </p:spTree>
    <p:extLst>
      <p:ext uri="{BB962C8B-B14F-4D97-AF65-F5344CB8AC3E}">
        <p14:creationId xmlns:p14="http://schemas.microsoft.com/office/powerpoint/2010/main" val="29382166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6-08 at 10.16.15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5105" y="3689866"/>
            <a:ext cx="1089234" cy="482796"/>
          </a:xfrm>
          <a:prstGeom prst="rect">
            <a:avLst/>
          </a:prstGeom>
        </p:spPr>
      </p:pic>
      <p:sp>
        <p:nvSpPr>
          <p:cNvPr id="56" name="Can 55"/>
          <p:cNvSpPr/>
          <p:nvPr/>
        </p:nvSpPr>
        <p:spPr>
          <a:xfrm>
            <a:off x="186736" y="1913698"/>
            <a:ext cx="829892" cy="366512"/>
          </a:xfrm>
          <a:prstGeom prst="can">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900" dirty="0">
                <a:solidFill>
                  <a:srgbClr val="000000"/>
                </a:solidFill>
                <a:latin typeface="Garamond"/>
              </a:rPr>
              <a:t>Training Data Set</a:t>
            </a:r>
          </a:p>
        </p:txBody>
      </p:sp>
      <p:sp>
        <p:nvSpPr>
          <p:cNvPr id="57" name="Can 56"/>
          <p:cNvSpPr/>
          <p:nvPr/>
        </p:nvSpPr>
        <p:spPr>
          <a:xfrm>
            <a:off x="1880400" y="1915801"/>
            <a:ext cx="829892" cy="366512"/>
          </a:xfrm>
          <a:prstGeom prst="can">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000" dirty="0">
                <a:solidFill>
                  <a:srgbClr val="000000"/>
                </a:solidFill>
                <a:latin typeface="Garamond"/>
              </a:rPr>
              <a:t>Raw Data</a:t>
            </a:r>
          </a:p>
        </p:txBody>
      </p:sp>
      <p:sp>
        <p:nvSpPr>
          <p:cNvPr id="59" name="Can 58"/>
          <p:cNvSpPr/>
          <p:nvPr/>
        </p:nvSpPr>
        <p:spPr>
          <a:xfrm>
            <a:off x="3535140" y="1913698"/>
            <a:ext cx="829892" cy="366512"/>
          </a:xfrm>
          <a:prstGeom prst="can">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000" dirty="0">
                <a:solidFill>
                  <a:srgbClr val="000000"/>
                </a:solidFill>
                <a:latin typeface="Garamond"/>
              </a:rPr>
              <a:t>Validation</a:t>
            </a:r>
          </a:p>
        </p:txBody>
      </p:sp>
      <p:sp>
        <p:nvSpPr>
          <p:cNvPr id="61" name="Rectangle 60"/>
          <p:cNvSpPr/>
          <p:nvPr/>
        </p:nvSpPr>
        <p:spPr>
          <a:xfrm>
            <a:off x="6913679" y="2578158"/>
            <a:ext cx="1429588" cy="334838"/>
          </a:xfrm>
          <a:prstGeom prst="rect">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000" dirty="0">
                <a:solidFill>
                  <a:srgbClr val="000000"/>
                </a:solidFill>
                <a:latin typeface="Garamond"/>
              </a:rPr>
              <a:t>Is the problem clinically relevant and doable?</a:t>
            </a:r>
          </a:p>
        </p:txBody>
      </p:sp>
      <p:cxnSp>
        <p:nvCxnSpPr>
          <p:cNvPr id="62" name="Straight Arrow Connector 61"/>
          <p:cNvCxnSpPr/>
          <p:nvPr/>
        </p:nvCxnSpPr>
        <p:spPr>
          <a:xfrm>
            <a:off x="7642039" y="2912995"/>
            <a:ext cx="0" cy="269150"/>
          </a:xfrm>
          <a:prstGeom prst="straightConnector1">
            <a:avLst/>
          </a:prstGeom>
          <a:ln>
            <a:solidFill>
              <a:srgbClr val="0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6927246" y="3243327"/>
            <a:ext cx="1429588" cy="334838"/>
          </a:xfrm>
          <a:prstGeom prst="rect">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000" dirty="0">
                <a:solidFill>
                  <a:srgbClr val="000000"/>
                </a:solidFill>
                <a:latin typeface="Garamond"/>
              </a:rPr>
              <a:t>Can we get the data (internally &amp; externally)?</a:t>
            </a:r>
          </a:p>
        </p:txBody>
      </p:sp>
      <p:cxnSp>
        <p:nvCxnSpPr>
          <p:cNvPr id="64" name="Straight Arrow Connector 63"/>
          <p:cNvCxnSpPr/>
          <p:nvPr/>
        </p:nvCxnSpPr>
        <p:spPr>
          <a:xfrm>
            <a:off x="7668648" y="3615396"/>
            <a:ext cx="0" cy="240575"/>
          </a:xfrm>
          <a:prstGeom prst="straightConnector1">
            <a:avLst/>
          </a:prstGeom>
          <a:ln>
            <a:solidFill>
              <a:srgbClr val="0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6913677" y="3855970"/>
            <a:ext cx="1443156" cy="688251"/>
          </a:xfrm>
          <a:prstGeom prst="rect">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000" dirty="0">
                <a:solidFill>
                  <a:srgbClr val="000000"/>
                </a:solidFill>
                <a:latin typeface="Garamond"/>
              </a:rPr>
              <a:t>Do we have the approvals to get the data?  (IRB template, security template, governance?) </a:t>
            </a:r>
          </a:p>
        </p:txBody>
      </p:sp>
      <p:cxnSp>
        <p:nvCxnSpPr>
          <p:cNvPr id="66" name="Shape 293"/>
          <p:cNvCxnSpPr/>
          <p:nvPr/>
        </p:nvCxnSpPr>
        <p:spPr>
          <a:xfrm flipH="1">
            <a:off x="6389343" y="4216419"/>
            <a:ext cx="524334" cy="0"/>
          </a:xfrm>
          <a:prstGeom prst="straightConnector1">
            <a:avLst/>
          </a:prstGeom>
          <a:solidFill>
            <a:schemeClr val="lt2"/>
          </a:solidFill>
          <a:ln w="9525" cap="flat" cmpd="sng">
            <a:solidFill>
              <a:srgbClr val="000000"/>
            </a:solidFill>
            <a:prstDash val="dash"/>
            <a:round/>
            <a:headEnd type="none" w="lg" len="lg"/>
            <a:tailEnd type="triangle" w="lg" len="lg"/>
          </a:ln>
        </p:spPr>
      </p:cxnSp>
      <p:sp>
        <p:nvSpPr>
          <p:cNvPr id="67" name="Rectangle 66"/>
          <p:cNvSpPr/>
          <p:nvPr/>
        </p:nvSpPr>
        <p:spPr>
          <a:xfrm>
            <a:off x="4959756" y="4049001"/>
            <a:ext cx="1429588" cy="334838"/>
          </a:xfrm>
          <a:prstGeom prst="rect">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000" dirty="0">
                <a:solidFill>
                  <a:srgbClr val="000000"/>
                </a:solidFill>
                <a:latin typeface="Garamond"/>
              </a:rPr>
              <a:t>Go get the data</a:t>
            </a:r>
          </a:p>
        </p:txBody>
      </p:sp>
      <p:cxnSp>
        <p:nvCxnSpPr>
          <p:cNvPr id="68" name="Straight Connector 67"/>
          <p:cNvCxnSpPr/>
          <p:nvPr/>
        </p:nvCxnSpPr>
        <p:spPr>
          <a:xfrm flipV="1">
            <a:off x="5686249" y="4400141"/>
            <a:ext cx="0" cy="367746"/>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69" name="Shape 293"/>
          <p:cNvCxnSpPr/>
          <p:nvPr/>
        </p:nvCxnSpPr>
        <p:spPr>
          <a:xfrm flipH="1">
            <a:off x="4588126" y="4754974"/>
            <a:ext cx="1098125" cy="0"/>
          </a:xfrm>
          <a:prstGeom prst="straightConnector1">
            <a:avLst/>
          </a:prstGeom>
          <a:solidFill>
            <a:schemeClr val="lt2"/>
          </a:solidFill>
          <a:ln w="9525" cap="flat" cmpd="sng">
            <a:solidFill>
              <a:srgbClr val="000000"/>
            </a:solidFill>
            <a:prstDash val="dash"/>
            <a:round/>
            <a:headEnd type="none" w="lg" len="lg"/>
            <a:tailEnd type="triangle" w="lg" len="lg"/>
          </a:ln>
        </p:spPr>
      </p:cxnSp>
      <p:sp>
        <p:nvSpPr>
          <p:cNvPr id="70" name="Rectangle 69"/>
          <p:cNvSpPr/>
          <p:nvPr/>
        </p:nvSpPr>
        <p:spPr>
          <a:xfrm>
            <a:off x="3158537" y="4587556"/>
            <a:ext cx="1429588" cy="334838"/>
          </a:xfrm>
          <a:prstGeom prst="rect">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000" dirty="0">
                <a:solidFill>
                  <a:srgbClr val="000000"/>
                </a:solidFill>
                <a:latin typeface="Garamond"/>
              </a:rPr>
              <a:t>Data Production</a:t>
            </a:r>
          </a:p>
        </p:txBody>
      </p:sp>
      <p:cxnSp>
        <p:nvCxnSpPr>
          <p:cNvPr id="71" name="Straight Connector 70"/>
          <p:cNvCxnSpPr/>
          <p:nvPr/>
        </p:nvCxnSpPr>
        <p:spPr>
          <a:xfrm flipH="1">
            <a:off x="2268342" y="4754974"/>
            <a:ext cx="890194" cy="12914"/>
          </a:xfrm>
          <a:prstGeom prst="line">
            <a:avLst/>
          </a:prstGeom>
          <a:ln>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72" name="Shape 293"/>
          <p:cNvCxnSpPr/>
          <p:nvPr/>
        </p:nvCxnSpPr>
        <p:spPr>
          <a:xfrm flipV="1">
            <a:off x="2268342" y="4368171"/>
            <a:ext cx="0" cy="413828"/>
          </a:xfrm>
          <a:prstGeom prst="straightConnector1">
            <a:avLst/>
          </a:prstGeom>
          <a:solidFill>
            <a:schemeClr val="lt2"/>
          </a:solidFill>
          <a:ln w="9525" cap="flat" cmpd="sng">
            <a:solidFill>
              <a:srgbClr val="000000"/>
            </a:solidFill>
            <a:prstDash val="dash"/>
            <a:round/>
            <a:headEnd type="none" w="lg" len="lg"/>
            <a:tailEnd type="triangle" w="lg" len="lg"/>
          </a:ln>
        </p:spPr>
      </p:cxnSp>
      <p:sp>
        <p:nvSpPr>
          <p:cNvPr id="73" name="Rectangle 72"/>
          <p:cNvSpPr/>
          <p:nvPr/>
        </p:nvSpPr>
        <p:spPr>
          <a:xfrm>
            <a:off x="1593857" y="4033332"/>
            <a:ext cx="1429588" cy="334838"/>
          </a:xfrm>
          <a:prstGeom prst="rect">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000" dirty="0">
                <a:solidFill>
                  <a:srgbClr val="000000"/>
                </a:solidFill>
                <a:latin typeface="Garamond"/>
              </a:rPr>
              <a:t>Environment to hold data</a:t>
            </a:r>
          </a:p>
        </p:txBody>
      </p:sp>
      <p:cxnSp>
        <p:nvCxnSpPr>
          <p:cNvPr id="74" name="Shape 293"/>
          <p:cNvCxnSpPr/>
          <p:nvPr/>
        </p:nvCxnSpPr>
        <p:spPr>
          <a:xfrm flipV="1">
            <a:off x="2268342" y="3681350"/>
            <a:ext cx="0" cy="319479"/>
          </a:xfrm>
          <a:prstGeom prst="straightConnector1">
            <a:avLst/>
          </a:prstGeom>
          <a:solidFill>
            <a:schemeClr val="lt2"/>
          </a:solidFill>
          <a:ln w="9525" cap="flat" cmpd="sng">
            <a:solidFill>
              <a:srgbClr val="000000"/>
            </a:solidFill>
            <a:prstDash val="dash"/>
            <a:round/>
            <a:headEnd type="none" w="lg" len="lg"/>
            <a:tailEnd type="triangle" w="lg" len="lg"/>
          </a:ln>
        </p:spPr>
      </p:cxnSp>
      <p:grpSp>
        <p:nvGrpSpPr>
          <p:cNvPr id="75" name="Group 74"/>
          <p:cNvGrpSpPr/>
          <p:nvPr/>
        </p:nvGrpSpPr>
        <p:grpSpPr>
          <a:xfrm>
            <a:off x="3675905" y="3793794"/>
            <a:ext cx="912220" cy="585788"/>
            <a:chOff x="4034203" y="3600450"/>
            <a:chExt cx="912220" cy="781050"/>
          </a:xfrm>
        </p:grpSpPr>
        <p:sp>
          <p:nvSpPr>
            <p:cNvPr id="76" name="Shape 280"/>
            <p:cNvSpPr/>
            <p:nvPr/>
          </p:nvSpPr>
          <p:spPr>
            <a:xfrm>
              <a:off x="4034203" y="3600450"/>
              <a:ext cx="912220" cy="781050"/>
            </a:xfrm>
            <a:prstGeom prst="ellipse">
              <a:avLst/>
            </a:prstGeom>
            <a:noFill/>
            <a:ln w="9525" cap="flat" cmpd="sng">
              <a:solidFill>
                <a:srgbClr val="000000"/>
              </a:solidFill>
              <a:prstDash val="dot"/>
              <a:round/>
              <a:headEnd type="none" w="med" len="med"/>
              <a:tailEnd type="none" w="med" len="med"/>
            </a:ln>
          </p:spPr>
          <p:txBody>
            <a:bodyPr lIns="91425" tIns="91425" rIns="91425" bIns="91425" anchor="ctr" anchorCtr="0">
              <a:noAutofit/>
            </a:bodyPr>
            <a:lstStyle/>
            <a:p>
              <a:pPr algn="ctr" defTabSz="914378"/>
              <a:endParaRPr lang="en-US" sz="1000" dirty="0">
                <a:solidFill>
                  <a:srgbClr val="000000"/>
                </a:solidFill>
                <a:latin typeface="Garamond"/>
                <a:ea typeface="Helvetica Neue"/>
                <a:cs typeface="Helvetica Neue"/>
                <a:sym typeface="Helvetica Neue"/>
              </a:endParaRPr>
            </a:p>
          </p:txBody>
        </p:sp>
        <p:sp>
          <p:nvSpPr>
            <p:cNvPr id="77" name="TextBox 76"/>
            <p:cNvSpPr txBox="1"/>
            <p:nvPr/>
          </p:nvSpPr>
          <p:spPr>
            <a:xfrm>
              <a:off x="4034203" y="3853911"/>
              <a:ext cx="912219" cy="328294"/>
            </a:xfrm>
            <a:prstGeom prst="rect">
              <a:avLst/>
            </a:prstGeom>
            <a:noFill/>
            <a:ln>
              <a:noFill/>
            </a:ln>
          </p:spPr>
          <p:txBody>
            <a:bodyPr wrap="square" rtlCol="0">
              <a:spAutoFit/>
            </a:bodyPr>
            <a:lstStyle/>
            <a:p>
              <a:pPr defTabSz="914378"/>
              <a:r>
                <a:rPr lang="en-US" sz="1000" dirty="0">
                  <a:solidFill>
                    <a:srgbClr val="000000"/>
                  </a:solidFill>
                  <a:latin typeface="Garamond"/>
                </a:rPr>
                <a:t>Retrospective</a:t>
              </a:r>
            </a:p>
          </p:txBody>
        </p:sp>
      </p:grpSp>
      <p:sp>
        <p:nvSpPr>
          <p:cNvPr id="78" name="Rectangle 77"/>
          <p:cNvSpPr/>
          <p:nvPr/>
        </p:nvSpPr>
        <p:spPr>
          <a:xfrm>
            <a:off x="1591649" y="2713603"/>
            <a:ext cx="1429588" cy="334838"/>
          </a:xfrm>
          <a:prstGeom prst="rect">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000" dirty="0">
                <a:solidFill>
                  <a:srgbClr val="000000"/>
                </a:solidFill>
                <a:latin typeface="Garamond"/>
              </a:rPr>
              <a:t>Enriched Data</a:t>
            </a:r>
          </a:p>
        </p:txBody>
      </p:sp>
      <p:sp>
        <p:nvSpPr>
          <p:cNvPr id="79" name="Rectangle 78"/>
          <p:cNvSpPr/>
          <p:nvPr/>
        </p:nvSpPr>
        <p:spPr>
          <a:xfrm>
            <a:off x="1593857" y="3326386"/>
            <a:ext cx="1429588" cy="340016"/>
          </a:xfrm>
          <a:prstGeom prst="rect">
            <a:avLst/>
          </a:prstGeom>
          <a:no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000" dirty="0">
                <a:solidFill>
                  <a:srgbClr val="000000"/>
                </a:solidFill>
                <a:latin typeface="Garamond"/>
              </a:rPr>
              <a:t>Data Management &amp; Transformation</a:t>
            </a:r>
          </a:p>
        </p:txBody>
      </p:sp>
      <p:cxnSp>
        <p:nvCxnSpPr>
          <p:cNvPr id="80" name="Shape 293"/>
          <p:cNvCxnSpPr/>
          <p:nvPr/>
        </p:nvCxnSpPr>
        <p:spPr>
          <a:xfrm flipV="1">
            <a:off x="2268342" y="3051616"/>
            <a:ext cx="0" cy="274771"/>
          </a:xfrm>
          <a:prstGeom prst="straightConnector1">
            <a:avLst/>
          </a:prstGeom>
          <a:solidFill>
            <a:schemeClr val="lt2"/>
          </a:solidFill>
          <a:ln w="9525" cap="flat" cmpd="sng">
            <a:solidFill>
              <a:srgbClr val="000000"/>
            </a:solidFill>
            <a:prstDash val="dash"/>
            <a:round/>
            <a:headEnd type="none" w="lg" len="lg"/>
            <a:tailEnd type="triangle" w="lg" len="lg"/>
          </a:ln>
        </p:spPr>
      </p:cxnSp>
      <p:grpSp>
        <p:nvGrpSpPr>
          <p:cNvPr id="81" name="Group 80"/>
          <p:cNvGrpSpPr/>
          <p:nvPr/>
        </p:nvGrpSpPr>
        <p:grpSpPr>
          <a:xfrm>
            <a:off x="5374837" y="4640113"/>
            <a:ext cx="1014507" cy="585788"/>
            <a:chOff x="3983402" y="3600450"/>
            <a:chExt cx="1014507" cy="781050"/>
          </a:xfrm>
        </p:grpSpPr>
        <p:sp>
          <p:nvSpPr>
            <p:cNvPr id="82" name="Shape 280"/>
            <p:cNvSpPr/>
            <p:nvPr/>
          </p:nvSpPr>
          <p:spPr>
            <a:xfrm>
              <a:off x="4034203" y="3600450"/>
              <a:ext cx="912220" cy="781050"/>
            </a:xfrm>
            <a:prstGeom prst="ellipse">
              <a:avLst/>
            </a:prstGeom>
            <a:noFill/>
            <a:ln w="9525" cap="flat" cmpd="sng">
              <a:solidFill>
                <a:srgbClr val="000000"/>
              </a:solidFill>
              <a:prstDash val="dot"/>
              <a:round/>
              <a:headEnd type="none" w="med" len="med"/>
              <a:tailEnd type="none" w="med" len="med"/>
            </a:ln>
          </p:spPr>
          <p:txBody>
            <a:bodyPr lIns="91425" tIns="91425" rIns="91425" bIns="91425" anchor="ctr" anchorCtr="0">
              <a:noAutofit/>
            </a:bodyPr>
            <a:lstStyle/>
            <a:p>
              <a:pPr algn="ctr" defTabSz="914378"/>
              <a:endParaRPr lang="en-US" sz="1000" dirty="0">
                <a:solidFill>
                  <a:srgbClr val="000000"/>
                </a:solidFill>
                <a:latin typeface="Garamond"/>
                <a:ea typeface="Helvetica Neue"/>
                <a:cs typeface="Helvetica Neue"/>
                <a:sym typeface="Helvetica Neue"/>
              </a:endParaRPr>
            </a:p>
          </p:txBody>
        </p:sp>
        <p:sp>
          <p:nvSpPr>
            <p:cNvPr id="83" name="TextBox 82"/>
            <p:cNvSpPr txBox="1"/>
            <p:nvPr/>
          </p:nvSpPr>
          <p:spPr>
            <a:xfrm>
              <a:off x="3983402" y="3710087"/>
              <a:ext cx="1014507" cy="533480"/>
            </a:xfrm>
            <a:prstGeom prst="rect">
              <a:avLst/>
            </a:prstGeom>
            <a:noFill/>
            <a:ln>
              <a:noFill/>
            </a:ln>
          </p:spPr>
          <p:txBody>
            <a:bodyPr wrap="square" rtlCol="0">
              <a:spAutoFit/>
            </a:bodyPr>
            <a:lstStyle/>
            <a:p>
              <a:pPr algn="ctr" defTabSz="914378"/>
              <a:r>
                <a:rPr lang="en-US" sz="1000" dirty="0">
                  <a:solidFill>
                    <a:srgbClr val="000000"/>
                  </a:solidFill>
                  <a:latin typeface="Garamond"/>
                </a:rPr>
                <a:t>Prospective (Point-of-Care)</a:t>
              </a:r>
            </a:p>
          </p:txBody>
        </p:sp>
      </p:grpSp>
      <p:sp>
        <p:nvSpPr>
          <p:cNvPr id="84" name="Right Brace 83"/>
          <p:cNvSpPr/>
          <p:nvPr/>
        </p:nvSpPr>
        <p:spPr>
          <a:xfrm rot="5400000">
            <a:off x="2080428" y="720410"/>
            <a:ext cx="367104" cy="3490911"/>
          </a:xfrm>
          <a:prstGeom prst="rightBrac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378"/>
            <a:endParaRPr lang="en-US" dirty="0">
              <a:solidFill>
                <a:srgbClr val="000000"/>
              </a:solidFill>
              <a:latin typeface="Garamond"/>
            </a:endParaRPr>
          </a:p>
        </p:txBody>
      </p:sp>
      <p:grpSp>
        <p:nvGrpSpPr>
          <p:cNvPr id="85" name="Group 84"/>
          <p:cNvGrpSpPr/>
          <p:nvPr/>
        </p:nvGrpSpPr>
        <p:grpSpPr>
          <a:xfrm>
            <a:off x="3158537" y="2540677"/>
            <a:ext cx="1206495" cy="585788"/>
            <a:chOff x="4034203" y="3600450"/>
            <a:chExt cx="963019" cy="781050"/>
          </a:xfrm>
        </p:grpSpPr>
        <p:sp>
          <p:nvSpPr>
            <p:cNvPr id="86" name="Shape 280"/>
            <p:cNvSpPr/>
            <p:nvPr/>
          </p:nvSpPr>
          <p:spPr>
            <a:xfrm>
              <a:off x="4034203" y="3600450"/>
              <a:ext cx="912220" cy="781050"/>
            </a:xfrm>
            <a:prstGeom prst="ellipse">
              <a:avLst/>
            </a:prstGeom>
            <a:noFill/>
            <a:ln w="9525" cap="flat" cmpd="sng">
              <a:solidFill>
                <a:srgbClr val="000000"/>
              </a:solidFill>
              <a:prstDash val="dot"/>
              <a:round/>
              <a:headEnd type="none" w="med" len="med"/>
              <a:tailEnd type="none" w="med" len="med"/>
            </a:ln>
          </p:spPr>
          <p:txBody>
            <a:bodyPr lIns="91425" tIns="91425" rIns="91425" bIns="91425" anchor="ctr" anchorCtr="0">
              <a:noAutofit/>
            </a:bodyPr>
            <a:lstStyle/>
            <a:p>
              <a:pPr algn="ctr" defTabSz="914378"/>
              <a:endParaRPr lang="en-US" sz="1000" dirty="0">
                <a:solidFill>
                  <a:srgbClr val="000000"/>
                </a:solidFill>
                <a:latin typeface="Garamond"/>
                <a:ea typeface="Helvetica Neue"/>
                <a:cs typeface="Helvetica Neue"/>
                <a:sym typeface="Helvetica Neue"/>
              </a:endParaRPr>
            </a:p>
          </p:txBody>
        </p:sp>
        <p:sp>
          <p:nvSpPr>
            <p:cNvPr id="87" name="TextBox 86"/>
            <p:cNvSpPr txBox="1"/>
            <p:nvPr/>
          </p:nvSpPr>
          <p:spPr>
            <a:xfrm>
              <a:off x="4085003" y="3790411"/>
              <a:ext cx="912219" cy="533480"/>
            </a:xfrm>
            <a:prstGeom prst="rect">
              <a:avLst/>
            </a:prstGeom>
            <a:noFill/>
            <a:ln>
              <a:noFill/>
            </a:ln>
          </p:spPr>
          <p:txBody>
            <a:bodyPr wrap="square" rtlCol="0">
              <a:spAutoFit/>
            </a:bodyPr>
            <a:lstStyle/>
            <a:p>
              <a:pPr defTabSz="914378"/>
              <a:r>
                <a:rPr lang="en-US" sz="1000" dirty="0">
                  <a:solidFill>
                    <a:srgbClr val="000000"/>
                  </a:solidFill>
                  <a:latin typeface="Garamond"/>
                </a:rPr>
                <a:t>Linking multi-modal data</a:t>
              </a:r>
            </a:p>
          </p:txBody>
        </p:sp>
      </p:grpSp>
      <p:grpSp>
        <p:nvGrpSpPr>
          <p:cNvPr id="88" name="Group 87"/>
          <p:cNvGrpSpPr/>
          <p:nvPr/>
        </p:nvGrpSpPr>
        <p:grpSpPr>
          <a:xfrm>
            <a:off x="8030304" y="4594228"/>
            <a:ext cx="947494" cy="585788"/>
            <a:chOff x="4034203" y="3600450"/>
            <a:chExt cx="947494" cy="781050"/>
          </a:xfrm>
        </p:grpSpPr>
        <p:sp>
          <p:nvSpPr>
            <p:cNvPr id="89" name="Shape 280"/>
            <p:cNvSpPr/>
            <p:nvPr/>
          </p:nvSpPr>
          <p:spPr>
            <a:xfrm>
              <a:off x="4034203" y="3600450"/>
              <a:ext cx="912220" cy="781050"/>
            </a:xfrm>
            <a:prstGeom prst="ellipse">
              <a:avLst/>
            </a:prstGeom>
            <a:noFill/>
            <a:ln w="9525" cap="flat" cmpd="sng">
              <a:solidFill>
                <a:srgbClr val="000000"/>
              </a:solidFill>
              <a:prstDash val="dot"/>
              <a:round/>
              <a:headEnd type="none" w="med" len="med"/>
              <a:tailEnd type="none" w="med" len="med"/>
            </a:ln>
          </p:spPr>
          <p:txBody>
            <a:bodyPr lIns="91425" tIns="91425" rIns="91425" bIns="91425" anchor="ctr" anchorCtr="0">
              <a:noAutofit/>
            </a:bodyPr>
            <a:lstStyle/>
            <a:p>
              <a:pPr algn="ctr" defTabSz="914378"/>
              <a:endParaRPr lang="en-US" sz="1000" dirty="0">
                <a:solidFill>
                  <a:srgbClr val="000000"/>
                </a:solidFill>
                <a:latin typeface="Garamond"/>
                <a:ea typeface="Helvetica Neue"/>
                <a:cs typeface="Helvetica Neue"/>
                <a:sym typeface="Helvetica Neue"/>
              </a:endParaRPr>
            </a:p>
          </p:txBody>
        </p:sp>
        <p:sp>
          <p:nvSpPr>
            <p:cNvPr id="90" name="TextBox 89"/>
            <p:cNvSpPr txBox="1"/>
            <p:nvPr/>
          </p:nvSpPr>
          <p:spPr>
            <a:xfrm>
              <a:off x="4069478" y="3601473"/>
              <a:ext cx="912219" cy="738663"/>
            </a:xfrm>
            <a:prstGeom prst="rect">
              <a:avLst/>
            </a:prstGeom>
            <a:noFill/>
            <a:ln>
              <a:noFill/>
            </a:ln>
          </p:spPr>
          <p:txBody>
            <a:bodyPr wrap="square" rtlCol="0">
              <a:spAutoFit/>
            </a:bodyPr>
            <a:lstStyle/>
            <a:p>
              <a:pPr algn="ctr" defTabSz="914378"/>
              <a:r>
                <a:rPr lang="en-US" sz="1000" dirty="0">
                  <a:solidFill>
                    <a:srgbClr val="000000"/>
                  </a:solidFill>
                  <a:latin typeface="Garamond"/>
                </a:rPr>
                <a:t>Data Discovery Process </a:t>
              </a:r>
            </a:p>
          </p:txBody>
        </p:sp>
      </p:grpSp>
      <p:cxnSp>
        <p:nvCxnSpPr>
          <p:cNvPr id="91" name="Shape 293"/>
          <p:cNvCxnSpPr/>
          <p:nvPr/>
        </p:nvCxnSpPr>
        <p:spPr>
          <a:xfrm flipH="1">
            <a:off x="3023445" y="4235469"/>
            <a:ext cx="1890650" cy="0"/>
          </a:xfrm>
          <a:prstGeom prst="straightConnector1">
            <a:avLst/>
          </a:prstGeom>
          <a:solidFill>
            <a:schemeClr val="lt2"/>
          </a:solidFill>
          <a:ln w="9525" cap="flat" cmpd="sng">
            <a:solidFill>
              <a:srgbClr val="000000"/>
            </a:solidFill>
            <a:prstDash val="dash"/>
            <a:round/>
            <a:headEnd type="none" w="lg" len="lg"/>
            <a:tailEnd type="triangle" w="lg" len="lg"/>
          </a:ln>
        </p:spPr>
      </p:cxnSp>
      <p:grpSp>
        <p:nvGrpSpPr>
          <p:cNvPr id="92" name="Group 91"/>
          <p:cNvGrpSpPr/>
          <p:nvPr/>
        </p:nvGrpSpPr>
        <p:grpSpPr>
          <a:xfrm>
            <a:off x="337183" y="3220978"/>
            <a:ext cx="1339045" cy="634994"/>
            <a:chOff x="4034203" y="3600450"/>
            <a:chExt cx="1343333" cy="781050"/>
          </a:xfrm>
        </p:grpSpPr>
        <p:sp>
          <p:nvSpPr>
            <p:cNvPr id="93" name="Shape 280"/>
            <p:cNvSpPr/>
            <p:nvPr/>
          </p:nvSpPr>
          <p:spPr>
            <a:xfrm>
              <a:off x="4034203" y="3600450"/>
              <a:ext cx="1141941" cy="781050"/>
            </a:xfrm>
            <a:prstGeom prst="ellipse">
              <a:avLst/>
            </a:prstGeom>
            <a:noFill/>
            <a:ln w="9525" cap="flat" cmpd="sng">
              <a:solidFill>
                <a:schemeClr val="tx1"/>
              </a:solidFill>
              <a:prstDash val="dot"/>
              <a:round/>
              <a:headEnd type="none" w="med" len="med"/>
              <a:tailEnd type="none" w="med" len="med"/>
            </a:ln>
          </p:spPr>
          <p:txBody>
            <a:bodyPr lIns="91425" tIns="91425" rIns="91425" bIns="91425" anchor="ctr" anchorCtr="0">
              <a:noAutofit/>
            </a:bodyPr>
            <a:lstStyle/>
            <a:p>
              <a:pPr algn="ctr" defTabSz="914378"/>
              <a:endParaRPr lang="en-US" sz="1000" dirty="0">
                <a:solidFill>
                  <a:srgbClr val="000000"/>
                </a:solidFill>
                <a:latin typeface="Garamond"/>
                <a:ea typeface="Helvetica Neue"/>
                <a:cs typeface="Helvetica Neue"/>
                <a:sym typeface="Helvetica Neue"/>
              </a:endParaRPr>
            </a:p>
          </p:txBody>
        </p:sp>
        <p:sp>
          <p:nvSpPr>
            <p:cNvPr id="94" name="TextBox 93"/>
            <p:cNvSpPr txBox="1"/>
            <p:nvPr/>
          </p:nvSpPr>
          <p:spPr>
            <a:xfrm>
              <a:off x="4122637" y="3753509"/>
              <a:ext cx="1254899" cy="492140"/>
            </a:xfrm>
            <a:prstGeom prst="rect">
              <a:avLst/>
            </a:prstGeom>
            <a:noFill/>
            <a:ln>
              <a:noFill/>
            </a:ln>
          </p:spPr>
          <p:txBody>
            <a:bodyPr wrap="square" rtlCol="0" anchor="ctr">
              <a:spAutoFit/>
            </a:bodyPr>
            <a:lstStyle/>
            <a:p>
              <a:pPr defTabSz="914378"/>
              <a:r>
                <a:rPr lang="en-US" sz="1000" dirty="0">
                  <a:solidFill>
                    <a:srgbClr val="000000"/>
                  </a:solidFill>
                  <a:latin typeface="Garamond"/>
                </a:rPr>
                <a:t>De-identification</a:t>
              </a:r>
            </a:p>
            <a:p>
              <a:pPr defTabSz="914378"/>
              <a:r>
                <a:rPr lang="en-US" sz="1000" dirty="0">
                  <a:solidFill>
                    <a:srgbClr val="000000"/>
                  </a:solidFill>
                  <a:latin typeface="Garamond"/>
                </a:rPr>
                <a:t>/Annotation</a:t>
              </a:r>
            </a:p>
          </p:txBody>
        </p:sp>
      </p:grpSp>
      <p:sp>
        <p:nvSpPr>
          <p:cNvPr id="42" name="Rectangle 41"/>
          <p:cNvSpPr/>
          <p:nvPr/>
        </p:nvSpPr>
        <p:spPr>
          <a:xfrm>
            <a:off x="2701334" y="1072155"/>
            <a:ext cx="3772123" cy="477054"/>
          </a:xfrm>
          <a:prstGeom prst="rect">
            <a:avLst/>
          </a:prstGeom>
        </p:spPr>
        <p:txBody>
          <a:bodyPr wrap="none">
            <a:spAutoFit/>
          </a:bodyPr>
          <a:lstStyle/>
          <a:p>
            <a:pPr defTabSz="914378"/>
            <a:r>
              <a:rPr lang="en-US" sz="2500" dirty="0">
                <a:solidFill>
                  <a:srgbClr val="083271"/>
                </a:solidFill>
                <a:latin typeface="Helvetica Neue"/>
                <a:cs typeface="Helvetica Neue"/>
              </a:rPr>
              <a:t>Data Asset Management</a:t>
            </a:r>
            <a:r>
              <a:rPr lang="en-US" sz="2400" b="1" dirty="0">
                <a:solidFill>
                  <a:srgbClr val="052049">
                    <a:lumMod val="90000"/>
                    <a:lumOff val="10000"/>
                  </a:srgbClr>
                </a:solidFill>
                <a:latin typeface="Garamond"/>
              </a:rPr>
              <a:t> </a:t>
            </a:r>
          </a:p>
        </p:txBody>
      </p:sp>
      <p:sp>
        <p:nvSpPr>
          <p:cNvPr id="43" name="Shape 157"/>
          <p:cNvSpPr txBox="1"/>
          <p:nvPr/>
        </p:nvSpPr>
        <p:spPr>
          <a:xfrm>
            <a:off x="1914466" y="5674340"/>
            <a:ext cx="6514021" cy="192375"/>
          </a:xfrm>
          <a:prstGeom prst="rect">
            <a:avLst/>
          </a:prstGeom>
          <a:noFill/>
          <a:ln>
            <a:noFill/>
          </a:ln>
        </p:spPr>
        <p:txBody>
          <a:bodyPr lIns="0" tIns="0" rIns="0" bIns="0" anchor="t" anchorCtr="0">
            <a:noAutofit/>
          </a:bodyPr>
          <a:lstStyle/>
          <a:p>
            <a:pPr marL="12700" defTabSz="914378">
              <a:lnSpc>
                <a:spcPct val="120000"/>
              </a:lnSpc>
              <a:buSzPct val="25000"/>
            </a:pPr>
            <a:r>
              <a:rPr lang="en-US" sz="800" dirty="0">
                <a:solidFill>
                  <a:srgbClr val="000000"/>
                </a:solidFill>
                <a:latin typeface="Helvetica Neue"/>
                <a:ea typeface="Helvetica Neue"/>
                <a:cs typeface="Helvetica Neue"/>
                <a:sym typeface="Helvetica Neue"/>
              </a:rPr>
              <a:t>Confidential &amp; Proprietary ©2017  The Regents of the University of California, UCSF Center for Digital Health Innovation . All Rights Reserved.</a:t>
            </a:r>
          </a:p>
          <a:p>
            <a:pPr marL="12700" defTabSz="914378">
              <a:lnSpc>
                <a:spcPct val="120000"/>
              </a:lnSpc>
            </a:pPr>
            <a:endParaRPr sz="800" dirty="0">
              <a:solidFill>
                <a:srgbClr val="000000"/>
              </a:solidFill>
              <a:latin typeface="Helvetica Neue"/>
              <a:ea typeface="Helvetica Neue"/>
              <a:cs typeface="Helvetica Neue"/>
              <a:sym typeface="Helvetica Neue"/>
            </a:endParaRPr>
          </a:p>
          <a:p>
            <a:pPr marL="12700" defTabSz="914378">
              <a:lnSpc>
                <a:spcPct val="147692"/>
              </a:lnSpc>
            </a:pPr>
            <a:endParaRPr sz="800" dirty="0">
              <a:solidFill>
                <a:srgbClr val="000000"/>
              </a:solidFill>
              <a:latin typeface="Helvetica Neue"/>
              <a:ea typeface="Helvetica Neue"/>
              <a:cs typeface="Helvetica Neue"/>
              <a:sym typeface="Helvetica Neue"/>
            </a:endParaRPr>
          </a:p>
        </p:txBody>
      </p:sp>
      <p:pic>
        <p:nvPicPr>
          <p:cNvPr id="2" name="Picture 1" descr="Screen Shot 2017-06-08 at 10.08.49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9377" y="3574147"/>
            <a:ext cx="1175796" cy="345308"/>
          </a:xfrm>
          <a:prstGeom prst="rect">
            <a:avLst/>
          </a:prstGeom>
        </p:spPr>
      </p:pic>
      <p:pic>
        <p:nvPicPr>
          <p:cNvPr id="4" name="Picture 3" descr="Screen Shot 2017-06-08 at 10.14.29 A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5847" y="4540821"/>
            <a:ext cx="1366115" cy="373606"/>
          </a:xfrm>
          <a:prstGeom prst="rect">
            <a:avLst/>
          </a:prstGeom>
        </p:spPr>
      </p:pic>
    </p:spTree>
    <p:extLst>
      <p:ext uri="{BB962C8B-B14F-4D97-AF65-F5344CB8AC3E}">
        <p14:creationId xmlns:p14="http://schemas.microsoft.com/office/powerpoint/2010/main" val="3823902464"/>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39632" y="1175658"/>
            <a:ext cx="8399418" cy="4985980"/>
          </a:xfrm>
        </p:spPr>
        <p:txBody>
          <a:bodyPr/>
          <a:lstStyle/>
          <a:p>
            <a:pPr marL="182880" indent="-182880">
              <a:spcBef>
                <a:spcPts val="600"/>
              </a:spcBef>
              <a:buFont typeface="Arial" panose="020B0604020202020204" pitchFamily="34" charset="0"/>
              <a:buChar char="•"/>
            </a:pPr>
            <a:r>
              <a:rPr lang="en-US" sz="2000" dirty="0" smtClean="0">
                <a:solidFill>
                  <a:srgbClr val="000000"/>
                </a:solidFill>
              </a:rPr>
              <a:t>California (CA) has 40 million citizens (2019)</a:t>
            </a:r>
          </a:p>
          <a:p>
            <a:pPr marL="1325880" lvl="2" indent="-182880">
              <a:spcBef>
                <a:spcPts val="600"/>
              </a:spcBef>
              <a:buFont typeface="Arial" panose="020B0604020202020204" pitchFamily="34" charset="0"/>
              <a:buChar char="•"/>
            </a:pPr>
            <a:endParaRPr lang="en-US" sz="1400" dirty="0" smtClean="0">
              <a:solidFill>
                <a:srgbClr val="000000"/>
              </a:solidFill>
            </a:endParaRPr>
          </a:p>
          <a:p>
            <a:pPr marL="182880" indent="-182880">
              <a:spcBef>
                <a:spcPts val="600"/>
              </a:spcBef>
              <a:buFont typeface="Arial" panose="020B0604020202020204" pitchFamily="34" charset="0"/>
              <a:buChar char="•"/>
            </a:pPr>
            <a:r>
              <a:rPr lang="en-US" sz="2000" dirty="0" smtClean="0">
                <a:solidFill>
                  <a:srgbClr val="000000"/>
                </a:solidFill>
              </a:rPr>
              <a:t>If CA separate nation, it would be the world’s #5-#7 largest economy</a:t>
            </a:r>
          </a:p>
          <a:p>
            <a:pPr marL="1325880" lvl="2" indent="-182880">
              <a:spcBef>
                <a:spcPts val="600"/>
              </a:spcBef>
              <a:buFont typeface="Arial" panose="020B0604020202020204" pitchFamily="34" charset="0"/>
              <a:buChar char="•"/>
            </a:pPr>
            <a:endParaRPr lang="en-US" sz="1400" dirty="0" smtClean="0">
              <a:solidFill>
                <a:srgbClr val="000000"/>
              </a:solidFill>
            </a:endParaRPr>
          </a:p>
          <a:p>
            <a:pPr marL="182880" indent="-182880">
              <a:spcBef>
                <a:spcPts val="600"/>
              </a:spcBef>
              <a:buFont typeface="Arial" panose="020B0604020202020204" pitchFamily="34" charset="0"/>
              <a:buChar char="•"/>
            </a:pPr>
            <a:r>
              <a:rPr lang="en-US" sz="2000" dirty="0">
                <a:solidFill>
                  <a:srgbClr val="000000"/>
                </a:solidFill>
              </a:rPr>
              <a:t>70% of USA's fruits and 33% vegetables grown in </a:t>
            </a:r>
            <a:r>
              <a:rPr lang="en-US" sz="2000" dirty="0" smtClean="0">
                <a:solidFill>
                  <a:srgbClr val="000000"/>
                </a:solidFill>
              </a:rPr>
              <a:t>the state</a:t>
            </a:r>
            <a:endParaRPr lang="en-US" sz="2000" dirty="0">
              <a:solidFill>
                <a:srgbClr val="000000"/>
              </a:solidFill>
            </a:endParaRPr>
          </a:p>
          <a:p>
            <a:pPr marL="1325880" lvl="2" indent="-182880">
              <a:spcBef>
                <a:spcPts val="600"/>
              </a:spcBef>
              <a:buFont typeface="Arial" panose="020B0604020202020204" pitchFamily="34" charset="0"/>
              <a:buChar char="•"/>
            </a:pPr>
            <a:endParaRPr lang="en-US" sz="1400" dirty="0" smtClean="0">
              <a:solidFill>
                <a:srgbClr val="000000"/>
              </a:solidFill>
            </a:endParaRPr>
          </a:p>
          <a:p>
            <a:pPr marL="182880" indent="-182880">
              <a:spcBef>
                <a:spcPts val="600"/>
              </a:spcBef>
              <a:buFont typeface="Arial" panose="020B0604020202020204" pitchFamily="34" charset="0"/>
              <a:buChar char="•"/>
            </a:pPr>
            <a:r>
              <a:rPr lang="en-US" sz="2000" dirty="0" smtClean="0">
                <a:solidFill>
                  <a:srgbClr val="000000"/>
                </a:solidFill>
              </a:rPr>
              <a:t>Diversity</a:t>
            </a:r>
            <a:r>
              <a:rPr lang="en-US" sz="2000" dirty="0">
                <a:solidFill>
                  <a:srgbClr val="000000"/>
                </a:solidFill>
              </a:rPr>
              <a:t>: 38% Hispanic, 38% White-European, 14% Asian, 6% African</a:t>
            </a:r>
          </a:p>
          <a:p>
            <a:pPr marL="1325880" lvl="2" indent="-182880">
              <a:spcBef>
                <a:spcPts val="600"/>
              </a:spcBef>
              <a:buFont typeface="Arial" panose="020B0604020202020204" pitchFamily="34" charset="0"/>
              <a:buChar char="•"/>
            </a:pPr>
            <a:endParaRPr lang="en-US" sz="1400" dirty="0" smtClean="0">
              <a:solidFill>
                <a:srgbClr val="000000"/>
              </a:solidFill>
            </a:endParaRPr>
          </a:p>
          <a:p>
            <a:pPr marL="182880" indent="-182880">
              <a:spcBef>
                <a:spcPts val="600"/>
              </a:spcBef>
              <a:buFont typeface="Arial" panose="020B0604020202020204" pitchFamily="34" charset="0"/>
              <a:buChar char="•"/>
            </a:pPr>
            <a:r>
              <a:rPr lang="en-US" sz="2000" dirty="0" smtClean="0">
                <a:solidFill>
                  <a:srgbClr val="000000"/>
                </a:solidFill>
              </a:rPr>
              <a:t>Challenges with unemployment</a:t>
            </a:r>
            <a:r>
              <a:rPr lang="en-US" sz="2000" dirty="0">
                <a:solidFill>
                  <a:srgbClr val="000000"/>
                </a:solidFill>
              </a:rPr>
              <a:t>, </a:t>
            </a:r>
            <a:r>
              <a:rPr lang="en-US" sz="2000" dirty="0" smtClean="0">
                <a:solidFill>
                  <a:srgbClr val="000000"/>
                </a:solidFill>
              </a:rPr>
              <a:t>under-employment</a:t>
            </a:r>
            <a:r>
              <a:rPr lang="en-US" sz="2000" dirty="0">
                <a:solidFill>
                  <a:srgbClr val="000000"/>
                </a:solidFill>
              </a:rPr>
              <a:t>, </a:t>
            </a:r>
            <a:r>
              <a:rPr lang="en-US" sz="2000" dirty="0" smtClean="0">
                <a:solidFill>
                  <a:srgbClr val="000000"/>
                </a:solidFill>
              </a:rPr>
              <a:t>poverty </a:t>
            </a:r>
            <a:r>
              <a:rPr lang="en-US" sz="2000" dirty="0">
                <a:solidFill>
                  <a:srgbClr val="000000"/>
                </a:solidFill>
              </a:rPr>
              <a:t>rate, foreclosure rate, and uninsured </a:t>
            </a:r>
            <a:r>
              <a:rPr lang="en-US" sz="2000" dirty="0" smtClean="0">
                <a:solidFill>
                  <a:srgbClr val="000000"/>
                </a:solidFill>
              </a:rPr>
              <a:t>population</a:t>
            </a:r>
          </a:p>
          <a:p>
            <a:pPr marL="1325880" lvl="2" indent="-182880">
              <a:spcBef>
                <a:spcPts val="600"/>
              </a:spcBef>
              <a:buFont typeface="Arial" panose="020B0604020202020204" pitchFamily="34" charset="0"/>
              <a:buChar char="•"/>
            </a:pPr>
            <a:r>
              <a:rPr lang="en-US" sz="1600" dirty="0" smtClean="0">
                <a:solidFill>
                  <a:srgbClr val="000000"/>
                </a:solidFill>
              </a:rPr>
              <a:t>CA </a:t>
            </a:r>
            <a:r>
              <a:rPr lang="en-US" sz="1600" dirty="0">
                <a:solidFill>
                  <a:srgbClr val="000000"/>
                </a:solidFill>
              </a:rPr>
              <a:t>makes up about 12% of the total </a:t>
            </a:r>
            <a:r>
              <a:rPr lang="en-US" sz="1600" dirty="0" smtClean="0">
                <a:solidFill>
                  <a:srgbClr val="000000"/>
                </a:solidFill>
              </a:rPr>
              <a:t>USA population but </a:t>
            </a:r>
            <a:r>
              <a:rPr lang="en-US" sz="1600" dirty="0">
                <a:solidFill>
                  <a:srgbClr val="000000"/>
                </a:solidFill>
              </a:rPr>
              <a:t>has </a:t>
            </a:r>
            <a:r>
              <a:rPr lang="en-US" sz="1600" dirty="0" smtClean="0">
                <a:solidFill>
                  <a:srgbClr val="000000"/>
                </a:solidFill>
              </a:rPr>
              <a:t>~25% </a:t>
            </a:r>
            <a:r>
              <a:rPr lang="en-US" sz="1600" dirty="0">
                <a:solidFill>
                  <a:srgbClr val="000000"/>
                </a:solidFill>
              </a:rPr>
              <a:t>of the country's homeless people. </a:t>
            </a:r>
            <a:endParaRPr lang="en-US" sz="1600" dirty="0" smtClean="0">
              <a:solidFill>
                <a:srgbClr val="000000"/>
              </a:solidFill>
            </a:endParaRPr>
          </a:p>
          <a:p>
            <a:pPr marL="1325880" lvl="2" indent="-182880">
              <a:spcBef>
                <a:spcPts val="600"/>
              </a:spcBef>
              <a:buFont typeface="Arial" panose="020B0604020202020204" pitchFamily="34" charset="0"/>
              <a:buChar char="•"/>
            </a:pPr>
            <a:endParaRPr lang="en-US" sz="1400" dirty="0" smtClean="0">
              <a:solidFill>
                <a:srgbClr val="000000"/>
              </a:solidFill>
            </a:endParaRPr>
          </a:p>
          <a:p>
            <a:pPr marL="182880" indent="-182880">
              <a:spcBef>
                <a:spcPts val="600"/>
              </a:spcBef>
              <a:buFont typeface="Arial" panose="020B0604020202020204" pitchFamily="34" charset="0"/>
              <a:buChar char="•"/>
            </a:pPr>
            <a:r>
              <a:rPr lang="en-US" sz="2000" dirty="0">
                <a:solidFill>
                  <a:srgbClr val="000000"/>
                </a:solidFill>
              </a:rPr>
              <a:t>USA leader in alternative energy sources, </a:t>
            </a:r>
            <a:r>
              <a:rPr lang="en-US" sz="2000" dirty="0" smtClean="0">
                <a:solidFill>
                  <a:srgbClr val="000000"/>
                </a:solidFill>
              </a:rPr>
              <a:t>e.g., gasoline </a:t>
            </a:r>
            <a:r>
              <a:rPr lang="en-US" sz="2000" dirty="0">
                <a:solidFill>
                  <a:srgbClr val="000000"/>
                </a:solidFill>
              </a:rPr>
              <a:t>€</a:t>
            </a:r>
            <a:r>
              <a:rPr lang="en-US" sz="2000" dirty="0" smtClean="0">
                <a:solidFill>
                  <a:srgbClr val="000000"/>
                </a:solidFill>
              </a:rPr>
              <a:t>1.14 per </a:t>
            </a:r>
            <a:r>
              <a:rPr lang="en-US" sz="2000" dirty="0" err="1" smtClean="0">
                <a:solidFill>
                  <a:srgbClr val="000000"/>
                </a:solidFill>
              </a:rPr>
              <a:t>litre</a:t>
            </a:r>
            <a:endParaRPr lang="en-US" sz="2000" dirty="0">
              <a:solidFill>
                <a:srgbClr val="000000"/>
              </a:solidFill>
            </a:endParaRPr>
          </a:p>
          <a:p>
            <a:pPr marL="182880" indent="-182880">
              <a:spcBef>
                <a:spcPts val="600"/>
              </a:spcBef>
              <a:buFont typeface="Arial" panose="020B0604020202020204" pitchFamily="34" charset="0"/>
              <a:buChar char="•"/>
            </a:pPr>
            <a:endParaRPr lang="en-US" sz="2200" dirty="0" smtClean="0">
              <a:solidFill>
                <a:srgbClr val="000000"/>
              </a:solidFill>
            </a:endParaRPr>
          </a:p>
        </p:txBody>
      </p:sp>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46</a:t>
            </a:fld>
            <a:endParaRPr lang="en-US" dirty="0"/>
          </a:p>
        </p:txBody>
      </p:sp>
      <p:sp>
        <p:nvSpPr>
          <p:cNvPr id="7" name="Title 1"/>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California has the challenges of a nation</a:t>
            </a:r>
          </a:p>
        </p:txBody>
      </p:sp>
    </p:spTree>
    <p:extLst>
      <p:ext uri="{BB962C8B-B14F-4D97-AF65-F5344CB8AC3E}">
        <p14:creationId xmlns:p14="http://schemas.microsoft.com/office/powerpoint/2010/main" val="32131470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47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224" y="104503"/>
            <a:ext cx="5141541" cy="5956663"/>
          </a:xfrm>
          <a:prstGeom prst="rect">
            <a:avLst/>
          </a:prstGeom>
        </p:spPr>
      </p:pic>
    </p:spTree>
    <p:extLst>
      <p:ext uri="{BB962C8B-B14F-4D97-AF65-F5344CB8AC3E}">
        <p14:creationId xmlns:p14="http://schemas.microsoft.com/office/powerpoint/2010/main" val="40773698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8275" y="857250"/>
            <a:ext cx="6248969" cy="5143500"/>
          </a:xfrm>
          <a:prstGeom prst="rect">
            <a:avLst/>
          </a:prstGeom>
        </p:spPr>
      </p:pic>
    </p:spTree>
    <p:extLst>
      <p:ext uri="{BB962C8B-B14F-4D97-AF65-F5344CB8AC3E}">
        <p14:creationId xmlns:p14="http://schemas.microsoft.com/office/powerpoint/2010/main" val="11149550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F639825-731B-5D47-806A-2D6215B4DDB1}" type="datetime1">
              <a:rPr lang="en-US" smtClean="0"/>
              <a:pPr/>
              <a:t>5/24/2019</a:t>
            </a:fld>
            <a:endParaRPr lang="en-US" dirty="0"/>
          </a:p>
        </p:txBody>
      </p:sp>
      <p:sp>
        <p:nvSpPr>
          <p:cNvPr id="5" name="Slide Number Placeholder 4"/>
          <p:cNvSpPr>
            <a:spLocks noGrp="1"/>
          </p:cNvSpPr>
          <p:nvPr>
            <p:ph type="sldNum" sz="quarter" idx="12"/>
          </p:nvPr>
        </p:nvSpPr>
        <p:spPr/>
        <p:txBody>
          <a:bodyPr/>
          <a:lstStyle/>
          <a:p>
            <a:fld id="{0FE39AC3-0E75-AD46-AE71-AE18BB921AE3}" type="slidenum">
              <a:rPr lang="en-US" smtClean="0"/>
              <a:pPr/>
              <a:t>49</a:t>
            </a:fld>
            <a:endParaRPr lang="en-US" dirty="0"/>
          </a:p>
        </p:txBody>
      </p:sp>
      <p:sp>
        <p:nvSpPr>
          <p:cNvPr id="7" name="AutoShape 2" descr="Related image">
            <a:hlinkClick r:id="rId2"/>
          </p:cNvPr>
          <p:cNvSpPr>
            <a:spLocks noChangeAspect="1" noChangeArrowheads="1"/>
          </p:cNvSpPr>
          <p:nvPr/>
        </p:nvSpPr>
        <p:spPr bwMode="auto">
          <a:xfrm>
            <a:off x="44116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tx1">
                  <a:lumMod val="50000"/>
                </a:schemeClr>
              </a:solidFill>
            </a:endParaRPr>
          </a:p>
        </p:txBody>
      </p:sp>
      <p:sp>
        <p:nvSpPr>
          <p:cNvPr id="10" name="Title 1"/>
          <p:cNvSpPr txBox="1">
            <a:spLocks/>
          </p:cNvSpPr>
          <p:nvPr/>
        </p:nvSpPr>
        <p:spPr>
          <a:xfrm>
            <a:off x="289773" y="257147"/>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At UC, we do amazing things every day</a:t>
            </a: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l="32980" r="36873"/>
          <a:stretch/>
        </p:blipFill>
        <p:spPr>
          <a:xfrm>
            <a:off x="642474" y="1201648"/>
            <a:ext cx="2074604" cy="4587785"/>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l="53413" t="259" r="158" b="11008"/>
          <a:stretch/>
        </p:blipFill>
        <p:spPr>
          <a:xfrm>
            <a:off x="2719178" y="1201649"/>
            <a:ext cx="2129559" cy="2758984"/>
          </a:xfrm>
          <a:prstGeom prst="rect">
            <a:avLst/>
          </a:prstGeom>
        </p:spPr>
      </p:pic>
      <p:pic>
        <p:nvPicPr>
          <p:cNvPr id="13" name="Picture 1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48737" y="1201648"/>
            <a:ext cx="1728340" cy="2758985"/>
          </a:xfrm>
          <a:prstGeom prst="rect">
            <a:avLst/>
          </a:prstGeom>
        </p:spPr>
      </p:pic>
      <p:pic>
        <p:nvPicPr>
          <p:cNvPr id="14" name="Picture 13"/>
          <p:cNvPicPr>
            <a:picLocks noChangeAspect="1"/>
          </p:cNvPicPr>
          <p:nvPr/>
        </p:nvPicPr>
        <p:blipFill rotWithShape="1">
          <a:blip r:embed="rId6"/>
          <a:srcRect l="2922" t="25992" r="25001" b="25367"/>
          <a:stretch/>
        </p:blipFill>
        <p:spPr>
          <a:xfrm>
            <a:off x="2717078" y="3960633"/>
            <a:ext cx="2915238" cy="1828800"/>
          </a:xfrm>
          <a:prstGeom prst="rect">
            <a:avLst/>
          </a:prstGeom>
        </p:spPr>
      </p:pic>
      <p:pic>
        <p:nvPicPr>
          <p:cNvPr id="15" name="Picture 14"/>
          <p:cNvPicPr>
            <a:picLocks noChangeAspect="1"/>
          </p:cNvPicPr>
          <p:nvPr/>
        </p:nvPicPr>
        <p:blipFill rotWithShape="1">
          <a:blip r:embed="rId7" cstate="screen">
            <a:extLst>
              <a:ext uri="{28A0092B-C50C-407E-A947-70E740481C1C}">
                <a14:useLocalDpi xmlns:a14="http://schemas.microsoft.com/office/drawing/2010/main"/>
              </a:ext>
            </a:extLst>
          </a:blip>
          <a:srcRect r="58573"/>
          <a:stretch/>
        </p:blipFill>
        <p:spPr>
          <a:xfrm>
            <a:off x="6528231" y="1201647"/>
            <a:ext cx="1900587" cy="4587786"/>
          </a:xfrm>
          <a:prstGeom prst="rect">
            <a:avLst/>
          </a:prstGeom>
        </p:spPr>
      </p:pic>
      <p:pic>
        <p:nvPicPr>
          <p:cNvPr id="16" name="Picture 15"/>
          <p:cNvPicPr>
            <a:picLocks noChangeAspect="1"/>
          </p:cNvPicPr>
          <p:nvPr/>
        </p:nvPicPr>
        <p:blipFill rotWithShape="1">
          <a:blip r:embed="rId8"/>
          <a:srcRect r="27796"/>
          <a:stretch/>
        </p:blipFill>
        <p:spPr>
          <a:xfrm>
            <a:off x="5632316" y="3960633"/>
            <a:ext cx="1735139" cy="1828800"/>
          </a:xfrm>
          <a:prstGeom prst="rect">
            <a:avLst/>
          </a:prstGeom>
        </p:spPr>
      </p:pic>
    </p:spTree>
    <p:extLst>
      <p:ext uri="{BB962C8B-B14F-4D97-AF65-F5344CB8AC3E}">
        <p14:creationId xmlns:p14="http://schemas.microsoft.com/office/powerpoint/2010/main" val="23839420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5</a:t>
            </a:fld>
            <a:endParaRPr lang="en-US" dirty="0"/>
          </a:p>
        </p:txBody>
      </p:sp>
      <p:sp>
        <p:nvSpPr>
          <p:cNvPr id="8" name="Title 6"/>
          <p:cNvSpPr txBox="1">
            <a:spLocks/>
          </p:cNvSpPr>
          <p:nvPr/>
        </p:nvSpPr>
        <p:spPr>
          <a:xfrm>
            <a:off x="470647" y="158676"/>
            <a:ext cx="7987553" cy="820496"/>
          </a:xfrm>
          <a:prstGeom prst="rect">
            <a:avLst/>
          </a:prstGeom>
        </p:spPr>
        <p:txBody>
          <a:bodyPr>
            <a:normAutofit/>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r>
              <a:rPr lang="en-US" sz="3600" i="1" dirty="0" smtClean="0">
                <a:solidFill>
                  <a:srgbClr val="0070C0"/>
                </a:solidFill>
                <a:latin typeface="Arial" panose="020B0604020202020204" pitchFamily="34" charset="0"/>
                <a:cs typeface="Arial" panose="020B0604020202020204" pitchFamily="34" charset="0"/>
              </a:rPr>
              <a:t>Innovation Ecosystem</a:t>
            </a:r>
            <a:endParaRPr lang="en-US" sz="3600" i="1" dirty="0">
              <a:solidFill>
                <a:srgbClr val="0070C0"/>
              </a:solidFill>
              <a:latin typeface="Arial" panose="020B0604020202020204" pitchFamily="34" charset="0"/>
              <a:cs typeface="Arial" panose="020B0604020202020204" pitchFamily="34" charset="0"/>
            </a:endParaRPr>
          </a:p>
        </p:txBody>
      </p:sp>
      <p:grpSp>
        <p:nvGrpSpPr>
          <p:cNvPr id="9" name="Group 8"/>
          <p:cNvGrpSpPr/>
          <p:nvPr/>
        </p:nvGrpSpPr>
        <p:grpSpPr>
          <a:xfrm>
            <a:off x="748672" y="966109"/>
            <a:ext cx="6997603" cy="4739278"/>
            <a:chOff x="2604452" y="1319280"/>
            <a:chExt cx="7325081" cy="4963561"/>
          </a:xfrm>
        </p:grpSpPr>
        <p:grpSp>
          <p:nvGrpSpPr>
            <p:cNvPr id="10" name="Group 9"/>
            <p:cNvGrpSpPr/>
            <p:nvPr/>
          </p:nvGrpSpPr>
          <p:grpSpPr>
            <a:xfrm>
              <a:off x="2659589" y="2157480"/>
              <a:ext cx="6901098" cy="3512945"/>
              <a:chOff x="984777" y="1905000"/>
              <a:chExt cx="6901098" cy="3512945"/>
            </a:xfrm>
          </p:grpSpPr>
          <p:grpSp>
            <p:nvGrpSpPr>
              <p:cNvPr id="32" name="Group 31"/>
              <p:cNvGrpSpPr/>
              <p:nvPr/>
            </p:nvGrpSpPr>
            <p:grpSpPr>
              <a:xfrm>
                <a:off x="2743200" y="1905000"/>
                <a:ext cx="3512946" cy="3512945"/>
                <a:chOff x="2743200" y="1828800"/>
                <a:chExt cx="3512946" cy="3512945"/>
              </a:xfrm>
            </p:grpSpPr>
            <p:grpSp>
              <p:nvGrpSpPr>
                <p:cNvPr id="41" name="Group 40"/>
                <p:cNvGrpSpPr/>
                <p:nvPr/>
              </p:nvGrpSpPr>
              <p:grpSpPr>
                <a:xfrm>
                  <a:off x="2743200" y="1828800"/>
                  <a:ext cx="3512946" cy="3512945"/>
                  <a:chOff x="2743200" y="1828800"/>
                  <a:chExt cx="3512946" cy="3512945"/>
                </a:xfrm>
              </p:grpSpPr>
              <p:cxnSp>
                <p:nvCxnSpPr>
                  <p:cNvPr id="51" name="Straight Connector 50"/>
                  <p:cNvCxnSpPr/>
                  <p:nvPr/>
                </p:nvCxnSpPr>
                <p:spPr>
                  <a:xfrm>
                    <a:off x="4499673" y="1828800"/>
                    <a:ext cx="0" cy="351294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flipH="1">
                    <a:off x="5890386" y="3219513"/>
                    <a:ext cx="0" cy="73152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a:off x="3108960" y="3219512"/>
                    <a:ext cx="0" cy="73152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3282306" y="2366451"/>
                  <a:ext cx="2503188" cy="2458338"/>
                  <a:chOff x="3282306" y="2366451"/>
                  <a:chExt cx="2503188" cy="2458338"/>
                </a:xfrm>
              </p:grpSpPr>
              <p:sp>
                <p:nvSpPr>
                  <p:cNvPr id="43" name="Right Arrow 42"/>
                  <p:cNvSpPr/>
                  <p:nvPr/>
                </p:nvSpPr>
                <p:spPr>
                  <a:xfrm rot="3960000">
                    <a:off x="3803374" y="2297871"/>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44" name="Right Arrow 43"/>
                  <p:cNvSpPr/>
                  <p:nvPr/>
                </p:nvSpPr>
                <p:spPr>
                  <a:xfrm rot="19620000" flipV="1">
                    <a:off x="3282306" y="3777719"/>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45" name="Right Arrow 44"/>
                  <p:cNvSpPr/>
                  <p:nvPr/>
                </p:nvSpPr>
                <p:spPr>
                  <a:xfrm rot="17640000" flipV="1">
                    <a:off x="3803374" y="4344729"/>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46" name="Right Arrow 45"/>
                  <p:cNvSpPr/>
                  <p:nvPr/>
                </p:nvSpPr>
                <p:spPr>
                  <a:xfrm rot="1980000">
                    <a:off x="3282306" y="2748521"/>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47" name="Right Arrow 46"/>
                  <p:cNvSpPr/>
                  <p:nvPr/>
                </p:nvSpPr>
                <p:spPr>
                  <a:xfrm rot="6840000">
                    <a:off x="4852946" y="2297871"/>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48" name="Right Arrow 47"/>
                  <p:cNvSpPr/>
                  <p:nvPr/>
                </p:nvSpPr>
                <p:spPr>
                  <a:xfrm rot="8760000">
                    <a:off x="5299824" y="2748170"/>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49" name="Right Arrow 48"/>
                  <p:cNvSpPr/>
                  <p:nvPr/>
                </p:nvSpPr>
                <p:spPr>
                  <a:xfrm rot="12780000">
                    <a:off x="5374014" y="3777719"/>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50" name="Right Arrow 49"/>
                  <p:cNvSpPr/>
                  <p:nvPr/>
                </p:nvSpPr>
                <p:spPr>
                  <a:xfrm rot="14760000">
                    <a:off x="4852946" y="4344729"/>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grpSp>
          </p:grpSp>
          <p:sp>
            <p:nvSpPr>
              <p:cNvPr id="33" name="TextBox 32"/>
              <p:cNvSpPr txBox="1"/>
              <p:nvPr/>
            </p:nvSpPr>
            <p:spPr>
              <a:xfrm>
                <a:off x="2010263" y="4838700"/>
                <a:ext cx="3050835" cy="313932"/>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Facilities /</a:t>
                </a:r>
              </a:p>
              <a:p>
                <a:pPr algn="ctr" defTabSz="665665">
                  <a:lnSpc>
                    <a:spcPct val="80000"/>
                  </a:lnSpc>
                </a:pPr>
                <a:r>
                  <a:rPr lang="en-US" sz="1310" dirty="0">
                    <a:solidFill>
                      <a:srgbClr val="5F5F5F"/>
                    </a:solidFill>
                    <a:latin typeface="Comic Sans MS" panose="030F0702030302020204" pitchFamily="66" charset="0"/>
                  </a:rPr>
                  <a:t>Infrastructure</a:t>
                </a:r>
              </a:p>
            </p:txBody>
          </p:sp>
          <p:sp>
            <p:nvSpPr>
              <p:cNvPr id="34" name="TextBox 33"/>
              <p:cNvSpPr txBox="1"/>
              <p:nvPr/>
            </p:nvSpPr>
            <p:spPr>
              <a:xfrm>
                <a:off x="984777" y="2837569"/>
                <a:ext cx="2743200" cy="313932"/>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Entrepreneurial / </a:t>
                </a:r>
              </a:p>
              <a:p>
                <a:pPr algn="ctr" defTabSz="665665">
                  <a:lnSpc>
                    <a:spcPct val="80000"/>
                  </a:lnSpc>
                </a:pPr>
                <a:r>
                  <a:rPr lang="en-US" sz="1310" dirty="0">
                    <a:solidFill>
                      <a:srgbClr val="5F5F5F"/>
                    </a:solidFill>
                    <a:latin typeface="Comic Sans MS" panose="030F0702030302020204" pitchFamily="66" charset="0"/>
                  </a:rPr>
                  <a:t>Business Talent</a:t>
                </a:r>
              </a:p>
            </p:txBody>
          </p:sp>
          <p:sp>
            <p:nvSpPr>
              <p:cNvPr id="35" name="TextBox 34"/>
              <p:cNvSpPr txBox="1"/>
              <p:nvPr/>
            </p:nvSpPr>
            <p:spPr>
              <a:xfrm>
                <a:off x="2759251" y="2001357"/>
                <a:ext cx="1967206" cy="313932"/>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Technical </a:t>
                </a:r>
              </a:p>
              <a:p>
                <a:pPr algn="ctr" defTabSz="665665">
                  <a:lnSpc>
                    <a:spcPct val="80000"/>
                  </a:lnSpc>
                </a:pPr>
                <a:r>
                  <a:rPr lang="en-US" sz="1310" dirty="0">
                    <a:solidFill>
                      <a:srgbClr val="5F5F5F"/>
                    </a:solidFill>
                    <a:latin typeface="Comic Sans MS" panose="030F0702030302020204" pitchFamily="66" charset="0"/>
                  </a:rPr>
                  <a:t>Talent</a:t>
                </a:r>
              </a:p>
            </p:txBody>
          </p:sp>
          <p:sp>
            <p:nvSpPr>
              <p:cNvPr id="36" name="TextBox 35"/>
              <p:cNvSpPr txBox="1"/>
              <p:nvPr/>
            </p:nvSpPr>
            <p:spPr>
              <a:xfrm>
                <a:off x="4349416" y="2001357"/>
                <a:ext cx="2103461" cy="313932"/>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Scientific </a:t>
                </a:r>
              </a:p>
              <a:p>
                <a:pPr algn="ctr" defTabSz="665665">
                  <a:lnSpc>
                    <a:spcPct val="80000"/>
                  </a:lnSpc>
                </a:pPr>
                <a:r>
                  <a:rPr lang="en-US" sz="1310" dirty="0">
                    <a:solidFill>
                      <a:srgbClr val="5F5F5F"/>
                    </a:solidFill>
                    <a:latin typeface="Comic Sans MS" panose="030F0702030302020204" pitchFamily="66" charset="0"/>
                  </a:rPr>
                  <a:t>Insight</a:t>
                </a:r>
              </a:p>
            </p:txBody>
          </p:sp>
          <p:sp>
            <p:nvSpPr>
              <p:cNvPr id="37" name="TextBox 36"/>
              <p:cNvSpPr txBox="1"/>
              <p:nvPr/>
            </p:nvSpPr>
            <p:spPr>
              <a:xfrm>
                <a:off x="5603387" y="2837569"/>
                <a:ext cx="2234907" cy="535531"/>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Market / </a:t>
                </a:r>
              </a:p>
              <a:p>
                <a:pPr algn="ctr" defTabSz="665665">
                  <a:lnSpc>
                    <a:spcPct val="80000"/>
                  </a:lnSpc>
                </a:pPr>
                <a:r>
                  <a:rPr lang="en-US" sz="1310" dirty="0">
                    <a:solidFill>
                      <a:srgbClr val="5F5F5F"/>
                    </a:solidFill>
                    <a:latin typeface="Comic Sans MS" panose="030F0702030302020204" pitchFamily="66" charset="0"/>
                  </a:rPr>
                  <a:t>Application Insight</a:t>
                </a:r>
              </a:p>
            </p:txBody>
          </p:sp>
          <p:sp>
            <p:nvSpPr>
              <p:cNvPr id="38" name="TextBox 37"/>
              <p:cNvSpPr txBox="1"/>
              <p:nvPr/>
            </p:nvSpPr>
            <p:spPr>
              <a:xfrm>
                <a:off x="1446004" y="4134755"/>
                <a:ext cx="2045753" cy="313932"/>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Access to Capital</a:t>
                </a:r>
              </a:p>
            </p:txBody>
          </p:sp>
          <p:sp>
            <p:nvSpPr>
              <p:cNvPr id="39" name="TextBox 38"/>
              <p:cNvSpPr txBox="1"/>
              <p:nvPr/>
            </p:nvSpPr>
            <p:spPr>
              <a:xfrm>
                <a:off x="4729336" y="4838700"/>
                <a:ext cx="1537600" cy="535531"/>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Government </a:t>
                </a:r>
              </a:p>
              <a:p>
                <a:pPr algn="ctr" defTabSz="665665">
                  <a:lnSpc>
                    <a:spcPct val="80000"/>
                  </a:lnSpc>
                </a:pPr>
                <a:r>
                  <a:rPr lang="en-US" sz="1310" dirty="0">
                    <a:solidFill>
                      <a:srgbClr val="5F5F5F"/>
                    </a:solidFill>
                    <a:latin typeface="Comic Sans MS" panose="030F0702030302020204" pitchFamily="66" charset="0"/>
                  </a:rPr>
                  <a:t>&amp; Policy</a:t>
                </a:r>
              </a:p>
            </p:txBody>
          </p:sp>
          <p:sp>
            <p:nvSpPr>
              <p:cNvPr id="40" name="TextBox 39"/>
              <p:cNvSpPr txBox="1"/>
              <p:nvPr/>
            </p:nvSpPr>
            <p:spPr>
              <a:xfrm>
                <a:off x="5482653" y="4038802"/>
                <a:ext cx="2403222" cy="757130"/>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Commercial Partners</a:t>
                </a:r>
              </a:p>
              <a:p>
                <a:pPr algn="ctr" defTabSz="665665">
                  <a:lnSpc>
                    <a:spcPct val="80000"/>
                  </a:lnSpc>
                </a:pPr>
                <a:r>
                  <a:rPr lang="en-US" sz="1310" dirty="0">
                    <a:solidFill>
                      <a:srgbClr val="5F5F5F"/>
                    </a:solidFill>
                    <a:latin typeface="Comic Sans MS" panose="030F0702030302020204" pitchFamily="66" charset="0"/>
                  </a:rPr>
                  <a:t>Go-to-Market / </a:t>
                </a:r>
              </a:p>
              <a:p>
                <a:pPr algn="ctr" defTabSz="665665">
                  <a:lnSpc>
                    <a:spcPct val="80000"/>
                  </a:lnSpc>
                </a:pPr>
                <a:r>
                  <a:rPr lang="en-US" sz="1310" dirty="0">
                    <a:solidFill>
                      <a:srgbClr val="5F5F5F"/>
                    </a:solidFill>
                    <a:latin typeface="Comic Sans MS" panose="030F0702030302020204" pitchFamily="66" charset="0"/>
                  </a:rPr>
                  <a:t>Supply-Chain</a:t>
                </a:r>
              </a:p>
            </p:txBody>
          </p:sp>
        </p:grpSp>
        <p:grpSp>
          <p:nvGrpSpPr>
            <p:cNvPr id="11" name="Group 10"/>
            <p:cNvGrpSpPr/>
            <p:nvPr/>
          </p:nvGrpSpPr>
          <p:grpSpPr>
            <a:xfrm>
              <a:off x="5041767" y="3286069"/>
              <a:ext cx="2286000" cy="914400"/>
              <a:chOff x="3214555" y="3033589"/>
              <a:chExt cx="2286000" cy="914400"/>
            </a:xfrm>
          </p:grpSpPr>
          <p:sp>
            <p:nvSpPr>
              <p:cNvPr id="30" name="Curved Left Arrow 29"/>
              <p:cNvSpPr>
                <a:spLocks/>
              </p:cNvSpPr>
              <p:nvPr/>
            </p:nvSpPr>
            <p:spPr>
              <a:xfrm rot="18801413" flipV="1">
                <a:off x="4038600" y="2622109"/>
                <a:ext cx="914400" cy="1737360"/>
              </a:xfrm>
              <a:prstGeom prst="curvedLeftArrow">
                <a:avLst>
                  <a:gd name="adj1" fmla="val 20976"/>
                  <a:gd name="adj2" fmla="val 46947"/>
                  <a:gd name="adj3" fmla="val 2390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5665"/>
                <a:endParaRPr lang="en-US" sz="1310">
                  <a:solidFill>
                    <a:prstClr val="black"/>
                  </a:solidFill>
                  <a:latin typeface="Comic Sans MS" panose="030F0702030302020204" pitchFamily="66" charset="0"/>
                </a:endParaRPr>
              </a:p>
            </p:txBody>
          </p:sp>
          <p:sp>
            <p:nvSpPr>
              <p:cNvPr id="31" name="TextBox 30"/>
              <p:cNvSpPr txBox="1"/>
              <p:nvPr/>
            </p:nvSpPr>
            <p:spPr>
              <a:xfrm>
                <a:off x="3214555" y="3414919"/>
                <a:ext cx="2286000" cy="493009"/>
              </a:xfrm>
              <a:prstGeom prst="rect">
                <a:avLst/>
              </a:prstGeom>
              <a:solidFill>
                <a:schemeClr val="bg1"/>
              </a:solidFill>
            </p:spPr>
            <p:txBody>
              <a:bodyPr wrap="square" rtlCol="0" anchor="ctr">
                <a:spAutoFit/>
              </a:bodyPr>
              <a:lstStyle/>
              <a:p>
                <a:pPr algn="ctr" defTabSz="665665">
                  <a:lnSpc>
                    <a:spcPct val="85000"/>
                  </a:lnSpc>
                </a:pPr>
                <a:r>
                  <a:rPr lang="en-US" sz="2038" dirty="0">
                    <a:solidFill>
                      <a:prstClr val="black"/>
                    </a:solidFill>
                    <a:latin typeface="Comic Sans MS" panose="030F0702030302020204" pitchFamily="66" charset="0"/>
                  </a:rPr>
                  <a:t>Community</a:t>
                </a:r>
              </a:p>
            </p:txBody>
          </p:sp>
        </p:grpSp>
        <p:grpSp>
          <p:nvGrpSpPr>
            <p:cNvPr id="12" name="Group 11"/>
            <p:cNvGrpSpPr/>
            <p:nvPr/>
          </p:nvGrpSpPr>
          <p:grpSpPr>
            <a:xfrm>
              <a:off x="7679372" y="1319280"/>
              <a:ext cx="1920240" cy="1655962"/>
              <a:chOff x="7679372" y="1066800"/>
              <a:chExt cx="1920240" cy="1655962"/>
            </a:xfrm>
          </p:grpSpPr>
          <p:grpSp>
            <p:nvGrpSpPr>
              <p:cNvPr id="26" name="Group 25"/>
              <p:cNvGrpSpPr/>
              <p:nvPr/>
            </p:nvGrpSpPr>
            <p:grpSpPr>
              <a:xfrm>
                <a:off x="8107364" y="1537700"/>
                <a:ext cx="1064256" cy="1185062"/>
                <a:chOff x="8132417" y="1537700"/>
                <a:chExt cx="1064256" cy="1185062"/>
              </a:xfrm>
            </p:grpSpPr>
            <p:sp>
              <p:nvSpPr>
                <p:cNvPr id="28" name="Freeform 27"/>
                <p:cNvSpPr/>
                <p:nvPr/>
              </p:nvSpPr>
              <p:spPr>
                <a:xfrm>
                  <a:off x="8341629" y="1804577"/>
                  <a:ext cx="569229" cy="899261"/>
                </a:xfrm>
                <a:custGeom>
                  <a:avLst/>
                  <a:gdLst>
                    <a:gd name="connsiteX0" fmla="*/ 93862 w 569229"/>
                    <a:gd name="connsiteY0" fmla="*/ 868983 h 899261"/>
                    <a:gd name="connsiteX1" fmla="*/ 93862 w 569229"/>
                    <a:gd name="connsiteY1" fmla="*/ 711537 h 899261"/>
                    <a:gd name="connsiteX2" fmla="*/ 133224 w 569229"/>
                    <a:gd name="connsiteY2" fmla="*/ 696398 h 899261"/>
                    <a:gd name="connsiteX3" fmla="*/ 172586 w 569229"/>
                    <a:gd name="connsiteY3" fmla="*/ 505646 h 899261"/>
                    <a:gd name="connsiteX4" fmla="*/ 87807 w 569229"/>
                    <a:gd name="connsiteY4" fmla="*/ 436006 h 899261"/>
                    <a:gd name="connsiteX5" fmla="*/ 0 w 569229"/>
                    <a:gd name="connsiteY5" fmla="*/ 260393 h 899261"/>
                    <a:gd name="connsiteX6" fmla="*/ 27250 w 569229"/>
                    <a:gd name="connsiteY6" fmla="*/ 139280 h 899261"/>
                    <a:gd name="connsiteX7" fmla="*/ 151391 w 569229"/>
                    <a:gd name="connsiteY7" fmla="*/ 3028 h 899261"/>
                    <a:gd name="connsiteX8" fmla="*/ 375449 w 569229"/>
                    <a:gd name="connsiteY8" fmla="*/ 0 h 899261"/>
                    <a:gd name="connsiteX9" fmla="*/ 487478 w 569229"/>
                    <a:gd name="connsiteY9" fmla="*/ 42390 h 899261"/>
                    <a:gd name="connsiteX10" fmla="*/ 554090 w 569229"/>
                    <a:gd name="connsiteY10" fmla="*/ 184697 h 899261"/>
                    <a:gd name="connsiteX11" fmla="*/ 569229 w 569229"/>
                    <a:gd name="connsiteY11" fmla="*/ 278559 h 899261"/>
                    <a:gd name="connsiteX12" fmla="*/ 448117 w 569229"/>
                    <a:gd name="connsiteY12" fmla="*/ 436006 h 899261"/>
                    <a:gd name="connsiteX13" fmla="*/ 339115 w 569229"/>
                    <a:gd name="connsiteY13" fmla="*/ 496562 h 899261"/>
                    <a:gd name="connsiteX14" fmla="*/ 296726 w 569229"/>
                    <a:gd name="connsiteY14" fmla="*/ 517757 h 899261"/>
                    <a:gd name="connsiteX15" fmla="*/ 311865 w 569229"/>
                    <a:gd name="connsiteY15" fmla="*/ 681259 h 899261"/>
                    <a:gd name="connsiteX16" fmla="*/ 351227 w 569229"/>
                    <a:gd name="connsiteY16" fmla="*/ 696398 h 899261"/>
                    <a:gd name="connsiteX17" fmla="*/ 357282 w 569229"/>
                    <a:gd name="connsiteY17" fmla="*/ 847789 h 899261"/>
                    <a:gd name="connsiteX18" fmla="*/ 260392 w 569229"/>
                    <a:gd name="connsiteY18" fmla="*/ 899261 h 899261"/>
                    <a:gd name="connsiteX19" fmla="*/ 181669 w 569229"/>
                    <a:gd name="connsiteY19" fmla="*/ 884122 h 899261"/>
                    <a:gd name="connsiteX20" fmla="*/ 93862 w 569229"/>
                    <a:gd name="connsiteY20" fmla="*/ 868983 h 89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9229" h="899261">
                      <a:moveTo>
                        <a:pt x="93862" y="868983"/>
                      </a:moveTo>
                      <a:lnTo>
                        <a:pt x="93862" y="711537"/>
                      </a:lnTo>
                      <a:lnTo>
                        <a:pt x="133224" y="696398"/>
                      </a:lnTo>
                      <a:lnTo>
                        <a:pt x="172586" y="505646"/>
                      </a:lnTo>
                      <a:lnTo>
                        <a:pt x="87807" y="436006"/>
                      </a:lnTo>
                      <a:lnTo>
                        <a:pt x="0" y="260393"/>
                      </a:lnTo>
                      <a:lnTo>
                        <a:pt x="27250" y="139280"/>
                      </a:lnTo>
                      <a:lnTo>
                        <a:pt x="151391" y="3028"/>
                      </a:lnTo>
                      <a:lnTo>
                        <a:pt x="375449" y="0"/>
                      </a:lnTo>
                      <a:lnTo>
                        <a:pt x="487478" y="42390"/>
                      </a:lnTo>
                      <a:lnTo>
                        <a:pt x="554090" y="184697"/>
                      </a:lnTo>
                      <a:lnTo>
                        <a:pt x="569229" y="278559"/>
                      </a:lnTo>
                      <a:lnTo>
                        <a:pt x="448117" y="436006"/>
                      </a:lnTo>
                      <a:lnTo>
                        <a:pt x="339115" y="496562"/>
                      </a:lnTo>
                      <a:lnTo>
                        <a:pt x="296726" y="517757"/>
                      </a:lnTo>
                      <a:lnTo>
                        <a:pt x="311865" y="681259"/>
                      </a:lnTo>
                      <a:lnTo>
                        <a:pt x="351227" y="696398"/>
                      </a:lnTo>
                      <a:lnTo>
                        <a:pt x="357282" y="847789"/>
                      </a:lnTo>
                      <a:lnTo>
                        <a:pt x="260392" y="899261"/>
                      </a:lnTo>
                      <a:lnTo>
                        <a:pt x="181669" y="884122"/>
                      </a:lnTo>
                      <a:lnTo>
                        <a:pt x="93862" y="868983"/>
                      </a:lnTo>
                      <a:close/>
                    </a:path>
                  </a:pathLst>
                </a:cu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5665"/>
                  <a:endParaRPr lang="en-US" sz="1310">
                    <a:solidFill>
                      <a:prstClr val="white"/>
                    </a:solidFill>
                    <a:latin typeface="Calibri" panose="020F0502020204030204"/>
                  </a:endParaRPr>
                </a:p>
              </p:txBody>
            </p:sp>
            <p:pic>
              <p:nvPicPr>
                <p:cNvPr id="29" name="Picture 2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32417" y="1537700"/>
                  <a:ext cx="1064256" cy="1185062"/>
                </a:xfrm>
                <a:prstGeom prst="rect">
                  <a:avLst/>
                </a:prstGeom>
              </p:spPr>
            </p:pic>
          </p:grpSp>
          <p:sp>
            <p:nvSpPr>
              <p:cNvPr id="27" name="TextBox 26"/>
              <p:cNvSpPr txBox="1"/>
              <p:nvPr/>
            </p:nvSpPr>
            <p:spPr>
              <a:xfrm>
                <a:off x="7679372" y="1066800"/>
                <a:ext cx="1920240" cy="557662"/>
              </a:xfrm>
              <a:prstGeom prst="rect">
                <a:avLst/>
              </a:prstGeom>
              <a:noFill/>
            </p:spPr>
            <p:txBody>
              <a:bodyPr wrap="square" rtlCol="0">
                <a:spAutoFit/>
              </a:bodyPr>
              <a:lstStyle/>
              <a:p>
                <a:pPr algn="ctr" defTabSz="665665"/>
                <a:r>
                  <a:rPr lang="en-US" sz="2038" dirty="0">
                    <a:solidFill>
                      <a:prstClr val="black"/>
                    </a:solidFill>
                    <a:latin typeface="Comic Sans MS" panose="030F0702030302020204" pitchFamily="66" charset="0"/>
                  </a:rPr>
                  <a:t>Ideas</a:t>
                </a:r>
              </a:p>
            </p:txBody>
          </p:sp>
        </p:grpSp>
        <p:grpSp>
          <p:nvGrpSpPr>
            <p:cNvPr id="13" name="Group 12"/>
            <p:cNvGrpSpPr/>
            <p:nvPr/>
          </p:nvGrpSpPr>
          <p:grpSpPr>
            <a:xfrm>
              <a:off x="2745998" y="1319280"/>
              <a:ext cx="1911469" cy="1655962"/>
              <a:chOff x="2665412" y="1066800"/>
              <a:chExt cx="1911469" cy="1655962"/>
            </a:xfrm>
          </p:grpSpPr>
          <p:grpSp>
            <p:nvGrpSpPr>
              <p:cNvPr id="22" name="Group 21"/>
              <p:cNvGrpSpPr/>
              <p:nvPr/>
            </p:nvGrpSpPr>
            <p:grpSpPr>
              <a:xfrm>
                <a:off x="3314382" y="1537700"/>
                <a:ext cx="718872" cy="1185062"/>
                <a:chOff x="3314382" y="1537700"/>
                <a:chExt cx="718872" cy="1185062"/>
              </a:xfrm>
            </p:grpSpPr>
            <p:sp>
              <p:nvSpPr>
                <p:cNvPr id="24" name="Freeform 23"/>
                <p:cNvSpPr/>
                <p:nvPr/>
              </p:nvSpPr>
              <p:spPr>
                <a:xfrm>
                  <a:off x="3323122" y="1552074"/>
                  <a:ext cx="529390" cy="1102092"/>
                </a:xfrm>
                <a:custGeom>
                  <a:avLst/>
                  <a:gdLst>
                    <a:gd name="connsiteX0" fmla="*/ 134754 w 529390"/>
                    <a:gd name="connsiteY0" fmla="*/ 125128 h 1102092"/>
                    <a:gd name="connsiteX1" fmla="*/ 129941 w 529390"/>
                    <a:gd name="connsiteY1" fmla="*/ 60158 h 1102092"/>
                    <a:gd name="connsiteX2" fmla="*/ 197318 w 529390"/>
                    <a:gd name="connsiteY2" fmla="*/ 0 h 1102092"/>
                    <a:gd name="connsiteX3" fmla="*/ 286352 w 529390"/>
                    <a:gd name="connsiteY3" fmla="*/ 0 h 1102092"/>
                    <a:gd name="connsiteX4" fmla="*/ 346510 w 529390"/>
                    <a:gd name="connsiteY4" fmla="*/ 52939 h 1102092"/>
                    <a:gd name="connsiteX5" fmla="*/ 351322 w 529390"/>
                    <a:gd name="connsiteY5" fmla="*/ 129941 h 1102092"/>
                    <a:gd name="connsiteX6" fmla="*/ 327259 w 529390"/>
                    <a:gd name="connsiteY6" fmla="*/ 221381 h 1102092"/>
                    <a:gd name="connsiteX7" fmla="*/ 380198 w 529390"/>
                    <a:gd name="connsiteY7" fmla="*/ 269507 h 1102092"/>
                    <a:gd name="connsiteX8" fmla="*/ 462013 w 529390"/>
                    <a:gd name="connsiteY8" fmla="*/ 344103 h 1102092"/>
                    <a:gd name="connsiteX9" fmla="*/ 529390 w 529390"/>
                    <a:gd name="connsiteY9" fmla="*/ 447574 h 1102092"/>
                    <a:gd name="connsiteX10" fmla="*/ 454794 w 529390"/>
                    <a:gd name="connsiteY10" fmla="*/ 543827 h 1102092"/>
                    <a:gd name="connsiteX11" fmla="*/ 404261 w 529390"/>
                    <a:gd name="connsiteY11" fmla="*/ 589547 h 1102092"/>
                    <a:gd name="connsiteX12" fmla="*/ 425918 w 529390"/>
                    <a:gd name="connsiteY12" fmla="*/ 632861 h 1102092"/>
                    <a:gd name="connsiteX13" fmla="*/ 382604 w 529390"/>
                    <a:gd name="connsiteY13" fmla="*/ 789271 h 1102092"/>
                    <a:gd name="connsiteX14" fmla="*/ 375385 w 529390"/>
                    <a:gd name="connsiteY14" fmla="*/ 964932 h 1102092"/>
                    <a:gd name="connsiteX15" fmla="*/ 409074 w 529390"/>
                    <a:gd name="connsiteY15" fmla="*/ 1044341 h 1102092"/>
                    <a:gd name="connsiteX16" fmla="*/ 433137 w 529390"/>
                    <a:gd name="connsiteY16" fmla="*/ 1080435 h 1102092"/>
                    <a:gd name="connsiteX17" fmla="*/ 370573 w 529390"/>
                    <a:gd name="connsiteY17" fmla="*/ 1102092 h 1102092"/>
                    <a:gd name="connsiteX18" fmla="*/ 211756 w 529390"/>
                    <a:gd name="connsiteY18" fmla="*/ 1099686 h 1102092"/>
                    <a:gd name="connsiteX19" fmla="*/ 134754 w 529390"/>
                    <a:gd name="connsiteY19" fmla="*/ 1008246 h 1102092"/>
                    <a:gd name="connsiteX20" fmla="*/ 151598 w 529390"/>
                    <a:gd name="connsiteY20" fmla="*/ 849429 h 1102092"/>
                    <a:gd name="connsiteX21" fmla="*/ 173255 w 529390"/>
                    <a:gd name="connsiteY21" fmla="*/ 680987 h 1102092"/>
                    <a:gd name="connsiteX22" fmla="*/ 139566 w 529390"/>
                    <a:gd name="connsiteY22" fmla="*/ 635267 h 1102092"/>
                    <a:gd name="connsiteX23" fmla="*/ 84221 w 529390"/>
                    <a:gd name="connsiteY23" fmla="*/ 616017 h 1102092"/>
                    <a:gd name="connsiteX24" fmla="*/ 84221 w 529390"/>
                    <a:gd name="connsiteY24" fmla="*/ 565484 h 1102092"/>
                    <a:gd name="connsiteX25" fmla="*/ 0 w 529390"/>
                    <a:gd name="connsiteY25" fmla="*/ 478857 h 1102092"/>
                    <a:gd name="connsiteX26" fmla="*/ 98659 w 529390"/>
                    <a:gd name="connsiteY26" fmla="*/ 346509 h 1102092"/>
                    <a:gd name="connsiteX27" fmla="*/ 146785 w 529390"/>
                    <a:gd name="connsiteY27" fmla="*/ 247850 h 1102092"/>
                    <a:gd name="connsiteX28" fmla="*/ 194912 w 529390"/>
                    <a:gd name="connsiteY28" fmla="*/ 228600 h 1102092"/>
                    <a:gd name="connsiteX29" fmla="*/ 144379 w 529390"/>
                    <a:gd name="connsiteY29" fmla="*/ 180473 h 1102092"/>
                    <a:gd name="connsiteX30" fmla="*/ 134754 w 529390"/>
                    <a:gd name="connsiteY30" fmla="*/ 125128 h 1102092"/>
                    <a:gd name="connsiteX0" fmla="*/ 134754 w 529390"/>
                    <a:gd name="connsiteY0" fmla="*/ 125128 h 1102092"/>
                    <a:gd name="connsiteX1" fmla="*/ 129941 w 529390"/>
                    <a:gd name="connsiteY1" fmla="*/ 60158 h 1102092"/>
                    <a:gd name="connsiteX2" fmla="*/ 197318 w 529390"/>
                    <a:gd name="connsiteY2" fmla="*/ 0 h 1102092"/>
                    <a:gd name="connsiteX3" fmla="*/ 286352 w 529390"/>
                    <a:gd name="connsiteY3" fmla="*/ 0 h 1102092"/>
                    <a:gd name="connsiteX4" fmla="*/ 346510 w 529390"/>
                    <a:gd name="connsiteY4" fmla="*/ 52939 h 1102092"/>
                    <a:gd name="connsiteX5" fmla="*/ 351322 w 529390"/>
                    <a:gd name="connsiteY5" fmla="*/ 129941 h 1102092"/>
                    <a:gd name="connsiteX6" fmla="*/ 327259 w 529390"/>
                    <a:gd name="connsiteY6" fmla="*/ 221381 h 1102092"/>
                    <a:gd name="connsiteX7" fmla="*/ 380198 w 529390"/>
                    <a:gd name="connsiteY7" fmla="*/ 269507 h 1102092"/>
                    <a:gd name="connsiteX8" fmla="*/ 462013 w 529390"/>
                    <a:gd name="connsiteY8" fmla="*/ 344103 h 1102092"/>
                    <a:gd name="connsiteX9" fmla="*/ 529390 w 529390"/>
                    <a:gd name="connsiteY9" fmla="*/ 447574 h 1102092"/>
                    <a:gd name="connsiteX10" fmla="*/ 454794 w 529390"/>
                    <a:gd name="connsiteY10" fmla="*/ 543827 h 1102092"/>
                    <a:gd name="connsiteX11" fmla="*/ 404261 w 529390"/>
                    <a:gd name="connsiteY11" fmla="*/ 589547 h 1102092"/>
                    <a:gd name="connsiteX12" fmla="*/ 425918 w 529390"/>
                    <a:gd name="connsiteY12" fmla="*/ 632861 h 1102092"/>
                    <a:gd name="connsiteX13" fmla="*/ 382604 w 529390"/>
                    <a:gd name="connsiteY13" fmla="*/ 789271 h 1102092"/>
                    <a:gd name="connsiteX14" fmla="*/ 375385 w 529390"/>
                    <a:gd name="connsiteY14" fmla="*/ 964932 h 1102092"/>
                    <a:gd name="connsiteX15" fmla="*/ 409074 w 529390"/>
                    <a:gd name="connsiteY15" fmla="*/ 1044341 h 1102092"/>
                    <a:gd name="connsiteX16" fmla="*/ 433137 w 529390"/>
                    <a:gd name="connsiteY16" fmla="*/ 1080435 h 1102092"/>
                    <a:gd name="connsiteX17" fmla="*/ 370573 w 529390"/>
                    <a:gd name="connsiteY17" fmla="*/ 1102092 h 1102092"/>
                    <a:gd name="connsiteX18" fmla="*/ 211756 w 529390"/>
                    <a:gd name="connsiteY18" fmla="*/ 1099686 h 1102092"/>
                    <a:gd name="connsiteX19" fmla="*/ 134754 w 529390"/>
                    <a:gd name="connsiteY19" fmla="*/ 1008246 h 1102092"/>
                    <a:gd name="connsiteX20" fmla="*/ 151598 w 529390"/>
                    <a:gd name="connsiteY20" fmla="*/ 849429 h 1102092"/>
                    <a:gd name="connsiteX21" fmla="*/ 173255 w 529390"/>
                    <a:gd name="connsiteY21" fmla="*/ 680987 h 1102092"/>
                    <a:gd name="connsiteX22" fmla="*/ 139566 w 529390"/>
                    <a:gd name="connsiteY22" fmla="*/ 635267 h 1102092"/>
                    <a:gd name="connsiteX23" fmla="*/ 84221 w 529390"/>
                    <a:gd name="connsiteY23" fmla="*/ 616017 h 1102092"/>
                    <a:gd name="connsiteX24" fmla="*/ 84221 w 529390"/>
                    <a:gd name="connsiteY24" fmla="*/ 565484 h 1102092"/>
                    <a:gd name="connsiteX25" fmla="*/ 0 w 529390"/>
                    <a:gd name="connsiteY25" fmla="*/ 478857 h 1102092"/>
                    <a:gd name="connsiteX26" fmla="*/ 98659 w 529390"/>
                    <a:gd name="connsiteY26" fmla="*/ 346509 h 1102092"/>
                    <a:gd name="connsiteX27" fmla="*/ 146785 w 529390"/>
                    <a:gd name="connsiteY27" fmla="*/ 247850 h 1102092"/>
                    <a:gd name="connsiteX28" fmla="*/ 194912 w 529390"/>
                    <a:gd name="connsiteY28" fmla="*/ 228600 h 1102092"/>
                    <a:gd name="connsiteX29" fmla="*/ 144379 w 529390"/>
                    <a:gd name="connsiteY29" fmla="*/ 180473 h 1102092"/>
                    <a:gd name="connsiteX30" fmla="*/ 115367 w 529390"/>
                    <a:gd name="connsiteY30" fmla="*/ 161132 h 1102092"/>
                    <a:gd name="connsiteX31" fmla="*/ 134754 w 529390"/>
                    <a:gd name="connsiteY31" fmla="*/ 125128 h 1102092"/>
                    <a:gd name="connsiteX0" fmla="*/ 134754 w 529390"/>
                    <a:gd name="connsiteY0" fmla="*/ 125128 h 1102092"/>
                    <a:gd name="connsiteX1" fmla="*/ 129941 w 529390"/>
                    <a:gd name="connsiteY1" fmla="*/ 60158 h 1102092"/>
                    <a:gd name="connsiteX2" fmla="*/ 197318 w 529390"/>
                    <a:gd name="connsiteY2" fmla="*/ 0 h 1102092"/>
                    <a:gd name="connsiteX3" fmla="*/ 286352 w 529390"/>
                    <a:gd name="connsiteY3" fmla="*/ 0 h 1102092"/>
                    <a:gd name="connsiteX4" fmla="*/ 346510 w 529390"/>
                    <a:gd name="connsiteY4" fmla="*/ 52939 h 1102092"/>
                    <a:gd name="connsiteX5" fmla="*/ 351322 w 529390"/>
                    <a:gd name="connsiteY5" fmla="*/ 129941 h 1102092"/>
                    <a:gd name="connsiteX6" fmla="*/ 327259 w 529390"/>
                    <a:gd name="connsiteY6" fmla="*/ 221381 h 1102092"/>
                    <a:gd name="connsiteX7" fmla="*/ 380198 w 529390"/>
                    <a:gd name="connsiteY7" fmla="*/ 269507 h 1102092"/>
                    <a:gd name="connsiteX8" fmla="*/ 462013 w 529390"/>
                    <a:gd name="connsiteY8" fmla="*/ 344103 h 1102092"/>
                    <a:gd name="connsiteX9" fmla="*/ 529390 w 529390"/>
                    <a:gd name="connsiteY9" fmla="*/ 447574 h 1102092"/>
                    <a:gd name="connsiteX10" fmla="*/ 454794 w 529390"/>
                    <a:gd name="connsiteY10" fmla="*/ 543827 h 1102092"/>
                    <a:gd name="connsiteX11" fmla="*/ 404261 w 529390"/>
                    <a:gd name="connsiteY11" fmla="*/ 589547 h 1102092"/>
                    <a:gd name="connsiteX12" fmla="*/ 425918 w 529390"/>
                    <a:gd name="connsiteY12" fmla="*/ 632861 h 1102092"/>
                    <a:gd name="connsiteX13" fmla="*/ 382604 w 529390"/>
                    <a:gd name="connsiteY13" fmla="*/ 789271 h 1102092"/>
                    <a:gd name="connsiteX14" fmla="*/ 375385 w 529390"/>
                    <a:gd name="connsiteY14" fmla="*/ 964932 h 1102092"/>
                    <a:gd name="connsiteX15" fmla="*/ 409074 w 529390"/>
                    <a:gd name="connsiteY15" fmla="*/ 1044341 h 1102092"/>
                    <a:gd name="connsiteX16" fmla="*/ 433137 w 529390"/>
                    <a:gd name="connsiteY16" fmla="*/ 1080435 h 1102092"/>
                    <a:gd name="connsiteX17" fmla="*/ 370573 w 529390"/>
                    <a:gd name="connsiteY17" fmla="*/ 1102092 h 1102092"/>
                    <a:gd name="connsiteX18" fmla="*/ 211756 w 529390"/>
                    <a:gd name="connsiteY18" fmla="*/ 1099686 h 1102092"/>
                    <a:gd name="connsiteX19" fmla="*/ 134754 w 529390"/>
                    <a:gd name="connsiteY19" fmla="*/ 1008246 h 1102092"/>
                    <a:gd name="connsiteX20" fmla="*/ 151598 w 529390"/>
                    <a:gd name="connsiteY20" fmla="*/ 849429 h 1102092"/>
                    <a:gd name="connsiteX21" fmla="*/ 173255 w 529390"/>
                    <a:gd name="connsiteY21" fmla="*/ 680987 h 1102092"/>
                    <a:gd name="connsiteX22" fmla="*/ 139566 w 529390"/>
                    <a:gd name="connsiteY22" fmla="*/ 635267 h 1102092"/>
                    <a:gd name="connsiteX23" fmla="*/ 84221 w 529390"/>
                    <a:gd name="connsiteY23" fmla="*/ 616017 h 1102092"/>
                    <a:gd name="connsiteX24" fmla="*/ 84221 w 529390"/>
                    <a:gd name="connsiteY24" fmla="*/ 565484 h 1102092"/>
                    <a:gd name="connsiteX25" fmla="*/ 0 w 529390"/>
                    <a:gd name="connsiteY25" fmla="*/ 478857 h 1102092"/>
                    <a:gd name="connsiteX26" fmla="*/ 98659 w 529390"/>
                    <a:gd name="connsiteY26" fmla="*/ 346509 h 1102092"/>
                    <a:gd name="connsiteX27" fmla="*/ 146785 w 529390"/>
                    <a:gd name="connsiteY27" fmla="*/ 247850 h 1102092"/>
                    <a:gd name="connsiteX28" fmla="*/ 194912 w 529390"/>
                    <a:gd name="connsiteY28" fmla="*/ 228600 h 1102092"/>
                    <a:gd name="connsiteX29" fmla="*/ 144379 w 529390"/>
                    <a:gd name="connsiteY29" fmla="*/ 190825 h 1102092"/>
                    <a:gd name="connsiteX30" fmla="*/ 115367 w 529390"/>
                    <a:gd name="connsiteY30" fmla="*/ 161132 h 1102092"/>
                    <a:gd name="connsiteX31" fmla="*/ 134754 w 529390"/>
                    <a:gd name="connsiteY31" fmla="*/ 125128 h 1102092"/>
                    <a:gd name="connsiteX0" fmla="*/ 134754 w 529390"/>
                    <a:gd name="connsiteY0" fmla="*/ 125128 h 1102092"/>
                    <a:gd name="connsiteX1" fmla="*/ 129941 w 529390"/>
                    <a:gd name="connsiteY1" fmla="*/ 60158 h 1102092"/>
                    <a:gd name="connsiteX2" fmla="*/ 197318 w 529390"/>
                    <a:gd name="connsiteY2" fmla="*/ 0 h 1102092"/>
                    <a:gd name="connsiteX3" fmla="*/ 286352 w 529390"/>
                    <a:gd name="connsiteY3" fmla="*/ 0 h 1102092"/>
                    <a:gd name="connsiteX4" fmla="*/ 346510 w 529390"/>
                    <a:gd name="connsiteY4" fmla="*/ 52939 h 1102092"/>
                    <a:gd name="connsiteX5" fmla="*/ 351322 w 529390"/>
                    <a:gd name="connsiteY5" fmla="*/ 129941 h 1102092"/>
                    <a:gd name="connsiteX6" fmla="*/ 327259 w 529390"/>
                    <a:gd name="connsiteY6" fmla="*/ 221381 h 1102092"/>
                    <a:gd name="connsiteX7" fmla="*/ 380198 w 529390"/>
                    <a:gd name="connsiteY7" fmla="*/ 269507 h 1102092"/>
                    <a:gd name="connsiteX8" fmla="*/ 462013 w 529390"/>
                    <a:gd name="connsiteY8" fmla="*/ 344103 h 1102092"/>
                    <a:gd name="connsiteX9" fmla="*/ 529390 w 529390"/>
                    <a:gd name="connsiteY9" fmla="*/ 447574 h 1102092"/>
                    <a:gd name="connsiteX10" fmla="*/ 454794 w 529390"/>
                    <a:gd name="connsiteY10" fmla="*/ 543827 h 1102092"/>
                    <a:gd name="connsiteX11" fmla="*/ 424964 w 529390"/>
                    <a:gd name="connsiteY11" fmla="*/ 589547 h 1102092"/>
                    <a:gd name="connsiteX12" fmla="*/ 425918 w 529390"/>
                    <a:gd name="connsiteY12" fmla="*/ 632861 h 1102092"/>
                    <a:gd name="connsiteX13" fmla="*/ 382604 w 529390"/>
                    <a:gd name="connsiteY13" fmla="*/ 789271 h 1102092"/>
                    <a:gd name="connsiteX14" fmla="*/ 375385 w 529390"/>
                    <a:gd name="connsiteY14" fmla="*/ 964932 h 1102092"/>
                    <a:gd name="connsiteX15" fmla="*/ 409074 w 529390"/>
                    <a:gd name="connsiteY15" fmla="*/ 1044341 h 1102092"/>
                    <a:gd name="connsiteX16" fmla="*/ 433137 w 529390"/>
                    <a:gd name="connsiteY16" fmla="*/ 1080435 h 1102092"/>
                    <a:gd name="connsiteX17" fmla="*/ 370573 w 529390"/>
                    <a:gd name="connsiteY17" fmla="*/ 1102092 h 1102092"/>
                    <a:gd name="connsiteX18" fmla="*/ 211756 w 529390"/>
                    <a:gd name="connsiteY18" fmla="*/ 1099686 h 1102092"/>
                    <a:gd name="connsiteX19" fmla="*/ 134754 w 529390"/>
                    <a:gd name="connsiteY19" fmla="*/ 1008246 h 1102092"/>
                    <a:gd name="connsiteX20" fmla="*/ 151598 w 529390"/>
                    <a:gd name="connsiteY20" fmla="*/ 849429 h 1102092"/>
                    <a:gd name="connsiteX21" fmla="*/ 173255 w 529390"/>
                    <a:gd name="connsiteY21" fmla="*/ 680987 h 1102092"/>
                    <a:gd name="connsiteX22" fmla="*/ 139566 w 529390"/>
                    <a:gd name="connsiteY22" fmla="*/ 635267 h 1102092"/>
                    <a:gd name="connsiteX23" fmla="*/ 84221 w 529390"/>
                    <a:gd name="connsiteY23" fmla="*/ 616017 h 1102092"/>
                    <a:gd name="connsiteX24" fmla="*/ 84221 w 529390"/>
                    <a:gd name="connsiteY24" fmla="*/ 565484 h 1102092"/>
                    <a:gd name="connsiteX25" fmla="*/ 0 w 529390"/>
                    <a:gd name="connsiteY25" fmla="*/ 478857 h 1102092"/>
                    <a:gd name="connsiteX26" fmla="*/ 98659 w 529390"/>
                    <a:gd name="connsiteY26" fmla="*/ 346509 h 1102092"/>
                    <a:gd name="connsiteX27" fmla="*/ 146785 w 529390"/>
                    <a:gd name="connsiteY27" fmla="*/ 247850 h 1102092"/>
                    <a:gd name="connsiteX28" fmla="*/ 194912 w 529390"/>
                    <a:gd name="connsiteY28" fmla="*/ 228600 h 1102092"/>
                    <a:gd name="connsiteX29" fmla="*/ 144379 w 529390"/>
                    <a:gd name="connsiteY29" fmla="*/ 190825 h 1102092"/>
                    <a:gd name="connsiteX30" fmla="*/ 115367 w 529390"/>
                    <a:gd name="connsiteY30" fmla="*/ 161132 h 1102092"/>
                    <a:gd name="connsiteX31" fmla="*/ 134754 w 529390"/>
                    <a:gd name="connsiteY31" fmla="*/ 125128 h 1102092"/>
                    <a:gd name="connsiteX0" fmla="*/ 134754 w 529390"/>
                    <a:gd name="connsiteY0" fmla="*/ 125128 h 1102092"/>
                    <a:gd name="connsiteX1" fmla="*/ 129941 w 529390"/>
                    <a:gd name="connsiteY1" fmla="*/ 60158 h 1102092"/>
                    <a:gd name="connsiteX2" fmla="*/ 197318 w 529390"/>
                    <a:gd name="connsiteY2" fmla="*/ 0 h 1102092"/>
                    <a:gd name="connsiteX3" fmla="*/ 286352 w 529390"/>
                    <a:gd name="connsiteY3" fmla="*/ 0 h 1102092"/>
                    <a:gd name="connsiteX4" fmla="*/ 346510 w 529390"/>
                    <a:gd name="connsiteY4" fmla="*/ 52939 h 1102092"/>
                    <a:gd name="connsiteX5" fmla="*/ 351322 w 529390"/>
                    <a:gd name="connsiteY5" fmla="*/ 129941 h 1102092"/>
                    <a:gd name="connsiteX6" fmla="*/ 327259 w 529390"/>
                    <a:gd name="connsiteY6" fmla="*/ 221381 h 1102092"/>
                    <a:gd name="connsiteX7" fmla="*/ 380198 w 529390"/>
                    <a:gd name="connsiteY7" fmla="*/ 269507 h 1102092"/>
                    <a:gd name="connsiteX8" fmla="*/ 462013 w 529390"/>
                    <a:gd name="connsiteY8" fmla="*/ 344103 h 1102092"/>
                    <a:gd name="connsiteX9" fmla="*/ 529390 w 529390"/>
                    <a:gd name="connsiteY9" fmla="*/ 447574 h 1102092"/>
                    <a:gd name="connsiteX10" fmla="*/ 454794 w 529390"/>
                    <a:gd name="connsiteY10" fmla="*/ 555904 h 1102092"/>
                    <a:gd name="connsiteX11" fmla="*/ 424964 w 529390"/>
                    <a:gd name="connsiteY11" fmla="*/ 589547 h 1102092"/>
                    <a:gd name="connsiteX12" fmla="*/ 425918 w 529390"/>
                    <a:gd name="connsiteY12" fmla="*/ 632861 h 1102092"/>
                    <a:gd name="connsiteX13" fmla="*/ 382604 w 529390"/>
                    <a:gd name="connsiteY13" fmla="*/ 789271 h 1102092"/>
                    <a:gd name="connsiteX14" fmla="*/ 375385 w 529390"/>
                    <a:gd name="connsiteY14" fmla="*/ 964932 h 1102092"/>
                    <a:gd name="connsiteX15" fmla="*/ 409074 w 529390"/>
                    <a:gd name="connsiteY15" fmla="*/ 1044341 h 1102092"/>
                    <a:gd name="connsiteX16" fmla="*/ 433137 w 529390"/>
                    <a:gd name="connsiteY16" fmla="*/ 1080435 h 1102092"/>
                    <a:gd name="connsiteX17" fmla="*/ 370573 w 529390"/>
                    <a:gd name="connsiteY17" fmla="*/ 1102092 h 1102092"/>
                    <a:gd name="connsiteX18" fmla="*/ 211756 w 529390"/>
                    <a:gd name="connsiteY18" fmla="*/ 1099686 h 1102092"/>
                    <a:gd name="connsiteX19" fmla="*/ 134754 w 529390"/>
                    <a:gd name="connsiteY19" fmla="*/ 1008246 h 1102092"/>
                    <a:gd name="connsiteX20" fmla="*/ 151598 w 529390"/>
                    <a:gd name="connsiteY20" fmla="*/ 849429 h 1102092"/>
                    <a:gd name="connsiteX21" fmla="*/ 173255 w 529390"/>
                    <a:gd name="connsiteY21" fmla="*/ 680987 h 1102092"/>
                    <a:gd name="connsiteX22" fmla="*/ 139566 w 529390"/>
                    <a:gd name="connsiteY22" fmla="*/ 635267 h 1102092"/>
                    <a:gd name="connsiteX23" fmla="*/ 84221 w 529390"/>
                    <a:gd name="connsiteY23" fmla="*/ 616017 h 1102092"/>
                    <a:gd name="connsiteX24" fmla="*/ 84221 w 529390"/>
                    <a:gd name="connsiteY24" fmla="*/ 565484 h 1102092"/>
                    <a:gd name="connsiteX25" fmla="*/ 0 w 529390"/>
                    <a:gd name="connsiteY25" fmla="*/ 478857 h 1102092"/>
                    <a:gd name="connsiteX26" fmla="*/ 98659 w 529390"/>
                    <a:gd name="connsiteY26" fmla="*/ 346509 h 1102092"/>
                    <a:gd name="connsiteX27" fmla="*/ 146785 w 529390"/>
                    <a:gd name="connsiteY27" fmla="*/ 247850 h 1102092"/>
                    <a:gd name="connsiteX28" fmla="*/ 194912 w 529390"/>
                    <a:gd name="connsiteY28" fmla="*/ 228600 h 1102092"/>
                    <a:gd name="connsiteX29" fmla="*/ 144379 w 529390"/>
                    <a:gd name="connsiteY29" fmla="*/ 190825 h 1102092"/>
                    <a:gd name="connsiteX30" fmla="*/ 115367 w 529390"/>
                    <a:gd name="connsiteY30" fmla="*/ 161132 h 1102092"/>
                    <a:gd name="connsiteX31" fmla="*/ 134754 w 529390"/>
                    <a:gd name="connsiteY31" fmla="*/ 125128 h 110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9390" h="1102092">
                      <a:moveTo>
                        <a:pt x="134754" y="125128"/>
                      </a:moveTo>
                      <a:lnTo>
                        <a:pt x="129941" y="60158"/>
                      </a:lnTo>
                      <a:lnTo>
                        <a:pt x="197318" y="0"/>
                      </a:lnTo>
                      <a:lnTo>
                        <a:pt x="286352" y="0"/>
                      </a:lnTo>
                      <a:lnTo>
                        <a:pt x="346510" y="52939"/>
                      </a:lnTo>
                      <a:lnTo>
                        <a:pt x="351322" y="129941"/>
                      </a:lnTo>
                      <a:lnTo>
                        <a:pt x="327259" y="221381"/>
                      </a:lnTo>
                      <a:lnTo>
                        <a:pt x="380198" y="269507"/>
                      </a:lnTo>
                      <a:lnTo>
                        <a:pt x="462013" y="344103"/>
                      </a:lnTo>
                      <a:lnTo>
                        <a:pt x="529390" y="447574"/>
                      </a:lnTo>
                      <a:lnTo>
                        <a:pt x="454794" y="555904"/>
                      </a:lnTo>
                      <a:lnTo>
                        <a:pt x="424964" y="589547"/>
                      </a:lnTo>
                      <a:lnTo>
                        <a:pt x="425918" y="632861"/>
                      </a:lnTo>
                      <a:lnTo>
                        <a:pt x="382604" y="789271"/>
                      </a:lnTo>
                      <a:lnTo>
                        <a:pt x="375385" y="964932"/>
                      </a:lnTo>
                      <a:lnTo>
                        <a:pt x="409074" y="1044341"/>
                      </a:lnTo>
                      <a:lnTo>
                        <a:pt x="433137" y="1080435"/>
                      </a:lnTo>
                      <a:lnTo>
                        <a:pt x="370573" y="1102092"/>
                      </a:lnTo>
                      <a:lnTo>
                        <a:pt x="211756" y="1099686"/>
                      </a:lnTo>
                      <a:lnTo>
                        <a:pt x="134754" y="1008246"/>
                      </a:lnTo>
                      <a:lnTo>
                        <a:pt x="151598" y="849429"/>
                      </a:lnTo>
                      <a:lnTo>
                        <a:pt x="173255" y="680987"/>
                      </a:lnTo>
                      <a:lnTo>
                        <a:pt x="139566" y="635267"/>
                      </a:lnTo>
                      <a:lnTo>
                        <a:pt x="84221" y="616017"/>
                      </a:lnTo>
                      <a:lnTo>
                        <a:pt x="84221" y="565484"/>
                      </a:lnTo>
                      <a:lnTo>
                        <a:pt x="0" y="478857"/>
                      </a:lnTo>
                      <a:lnTo>
                        <a:pt x="98659" y="346509"/>
                      </a:lnTo>
                      <a:lnTo>
                        <a:pt x="146785" y="247850"/>
                      </a:lnTo>
                      <a:lnTo>
                        <a:pt x="194912" y="228600"/>
                      </a:lnTo>
                      <a:lnTo>
                        <a:pt x="144379" y="190825"/>
                      </a:lnTo>
                      <a:cubicBezTo>
                        <a:pt x="142760" y="184378"/>
                        <a:pt x="116986" y="167579"/>
                        <a:pt x="115367" y="161132"/>
                      </a:cubicBezTo>
                      <a:lnTo>
                        <a:pt x="134754" y="125128"/>
                      </a:lnTo>
                      <a:close/>
                    </a:path>
                  </a:pathLst>
                </a:cu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5665"/>
                  <a:endParaRPr lang="en-US" sz="1310">
                    <a:solidFill>
                      <a:prstClr val="white"/>
                    </a:solidFill>
                    <a:latin typeface="Calibri" panose="020F0502020204030204"/>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14382" y="1537700"/>
                  <a:ext cx="718872" cy="1185062"/>
                </a:xfrm>
                <a:prstGeom prst="rect">
                  <a:avLst/>
                </a:prstGeom>
              </p:spPr>
            </p:pic>
          </p:grpSp>
          <p:sp>
            <p:nvSpPr>
              <p:cNvPr id="23" name="TextBox 22"/>
              <p:cNvSpPr txBox="1"/>
              <p:nvPr/>
            </p:nvSpPr>
            <p:spPr>
              <a:xfrm>
                <a:off x="2665412" y="1066800"/>
                <a:ext cx="1911469" cy="557662"/>
              </a:xfrm>
              <a:prstGeom prst="rect">
                <a:avLst/>
              </a:prstGeom>
              <a:noFill/>
            </p:spPr>
            <p:txBody>
              <a:bodyPr wrap="square" rtlCol="0">
                <a:spAutoFit/>
              </a:bodyPr>
              <a:lstStyle/>
              <a:p>
                <a:pPr algn="ctr" defTabSz="665665"/>
                <a:r>
                  <a:rPr lang="en-US" sz="2038" dirty="0">
                    <a:solidFill>
                      <a:prstClr val="black"/>
                    </a:solidFill>
                    <a:latin typeface="Comic Sans MS" panose="030F0702030302020204" pitchFamily="66" charset="0"/>
                  </a:rPr>
                  <a:t>Talent</a:t>
                </a:r>
              </a:p>
            </p:txBody>
          </p:sp>
        </p:grpSp>
        <p:grpSp>
          <p:nvGrpSpPr>
            <p:cNvPr id="14" name="Group 13"/>
            <p:cNvGrpSpPr/>
            <p:nvPr/>
          </p:nvGrpSpPr>
          <p:grpSpPr>
            <a:xfrm>
              <a:off x="2604452" y="5028067"/>
              <a:ext cx="2194560" cy="1254774"/>
              <a:chOff x="2604452" y="4775587"/>
              <a:chExt cx="2194560" cy="1254774"/>
            </a:xfrm>
          </p:grpSpPr>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818" y="4775587"/>
                <a:ext cx="1257829" cy="790042"/>
              </a:xfrm>
              <a:prstGeom prst="rect">
                <a:avLst/>
              </a:prstGeom>
            </p:spPr>
          </p:pic>
          <p:sp>
            <p:nvSpPr>
              <p:cNvPr id="21" name="TextBox 20"/>
              <p:cNvSpPr txBox="1"/>
              <p:nvPr/>
            </p:nvSpPr>
            <p:spPr>
              <a:xfrm>
                <a:off x="2604452" y="5472699"/>
                <a:ext cx="2194560" cy="557662"/>
              </a:xfrm>
              <a:prstGeom prst="rect">
                <a:avLst/>
              </a:prstGeom>
              <a:noFill/>
            </p:spPr>
            <p:txBody>
              <a:bodyPr wrap="square" rtlCol="0">
                <a:spAutoFit/>
              </a:bodyPr>
              <a:lstStyle/>
              <a:p>
                <a:pPr algn="ctr" defTabSz="665665"/>
                <a:r>
                  <a:rPr lang="en-US" sz="2038" dirty="0">
                    <a:solidFill>
                      <a:prstClr val="black"/>
                    </a:solidFill>
                    <a:latin typeface="Comic Sans MS" panose="030F0702030302020204" pitchFamily="66" charset="0"/>
                  </a:rPr>
                  <a:t>Resources</a:t>
                </a:r>
              </a:p>
            </p:txBody>
          </p:sp>
        </p:grpSp>
        <p:grpSp>
          <p:nvGrpSpPr>
            <p:cNvPr id="15" name="Group 14"/>
            <p:cNvGrpSpPr/>
            <p:nvPr/>
          </p:nvGrpSpPr>
          <p:grpSpPr>
            <a:xfrm>
              <a:off x="7551958" y="5028067"/>
              <a:ext cx="2377575" cy="1220333"/>
              <a:chOff x="7551958" y="4775587"/>
              <a:chExt cx="2377575" cy="1220333"/>
            </a:xfrm>
          </p:grpSpPr>
          <p:grpSp>
            <p:nvGrpSpPr>
              <p:cNvPr id="16" name="Group 15"/>
              <p:cNvGrpSpPr/>
              <p:nvPr/>
            </p:nvGrpSpPr>
            <p:grpSpPr>
              <a:xfrm>
                <a:off x="8110327" y="4775587"/>
                <a:ext cx="1260839" cy="790042"/>
                <a:chOff x="8110327" y="4775587"/>
                <a:chExt cx="1260839" cy="790042"/>
              </a:xfrm>
            </p:grpSpPr>
            <p:sp>
              <p:nvSpPr>
                <p:cNvPr id="18" name="Freeform 17"/>
                <p:cNvSpPr/>
                <p:nvPr/>
              </p:nvSpPr>
              <p:spPr>
                <a:xfrm>
                  <a:off x="8238683" y="4862670"/>
                  <a:ext cx="1014318" cy="672175"/>
                </a:xfrm>
                <a:custGeom>
                  <a:avLst/>
                  <a:gdLst>
                    <a:gd name="connsiteX0" fmla="*/ 181669 w 1014318"/>
                    <a:gd name="connsiteY0" fmla="*/ 21195 h 672175"/>
                    <a:gd name="connsiteX1" fmla="*/ 290671 w 1014318"/>
                    <a:gd name="connsiteY1" fmla="*/ 90835 h 672175"/>
                    <a:gd name="connsiteX2" fmla="*/ 384533 w 1014318"/>
                    <a:gd name="connsiteY2" fmla="*/ 93862 h 672175"/>
                    <a:gd name="connsiteX3" fmla="*/ 448117 w 1014318"/>
                    <a:gd name="connsiteY3" fmla="*/ 96890 h 672175"/>
                    <a:gd name="connsiteX4" fmla="*/ 538951 w 1014318"/>
                    <a:gd name="connsiteY4" fmla="*/ 145335 h 672175"/>
                    <a:gd name="connsiteX5" fmla="*/ 623730 w 1014318"/>
                    <a:gd name="connsiteY5" fmla="*/ 115057 h 672175"/>
                    <a:gd name="connsiteX6" fmla="*/ 750898 w 1014318"/>
                    <a:gd name="connsiteY6" fmla="*/ 133224 h 672175"/>
                    <a:gd name="connsiteX7" fmla="*/ 729704 w 1014318"/>
                    <a:gd name="connsiteY7" fmla="*/ 57529 h 672175"/>
                    <a:gd name="connsiteX8" fmla="*/ 844761 w 1014318"/>
                    <a:gd name="connsiteY8" fmla="*/ 0 h 672175"/>
                    <a:gd name="connsiteX9" fmla="*/ 1014318 w 1014318"/>
                    <a:gd name="connsiteY9" fmla="*/ 302782 h 672175"/>
                    <a:gd name="connsiteX10" fmla="*/ 926512 w 1014318"/>
                    <a:gd name="connsiteY10" fmla="*/ 348199 h 672175"/>
                    <a:gd name="connsiteX11" fmla="*/ 899261 w 1014318"/>
                    <a:gd name="connsiteY11" fmla="*/ 317921 h 672175"/>
                    <a:gd name="connsiteX12" fmla="*/ 832649 w 1014318"/>
                    <a:gd name="connsiteY12" fmla="*/ 429950 h 672175"/>
                    <a:gd name="connsiteX13" fmla="*/ 832649 w 1014318"/>
                    <a:gd name="connsiteY13" fmla="*/ 484451 h 672175"/>
                    <a:gd name="connsiteX14" fmla="*/ 769065 w 1014318"/>
                    <a:gd name="connsiteY14" fmla="*/ 520784 h 672175"/>
                    <a:gd name="connsiteX15" fmla="*/ 750898 w 1014318"/>
                    <a:gd name="connsiteY15" fmla="*/ 545007 h 672175"/>
                    <a:gd name="connsiteX16" fmla="*/ 714565 w 1014318"/>
                    <a:gd name="connsiteY16" fmla="*/ 581341 h 672175"/>
                    <a:gd name="connsiteX17" fmla="*/ 663092 w 1014318"/>
                    <a:gd name="connsiteY17" fmla="*/ 584368 h 672175"/>
                    <a:gd name="connsiteX18" fmla="*/ 660064 w 1014318"/>
                    <a:gd name="connsiteY18" fmla="*/ 650980 h 672175"/>
                    <a:gd name="connsiteX19" fmla="*/ 587396 w 1014318"/>
                    <a:gd name="connsiteY19" fmla="*/ 672175 h 672175"/>
                    <a:gd name="connsiteX20" fmla="*/ 563174 w 1014318"/>
                    <a:gd name="connsiteY20" fmla="*/ 629786 h 672175"/>
                    <a:gd name="connsiteX21" fmla="*/ 475367 w 1014318"/>
                    <a:gd name="connsiteY21" fmla="*/ 672175 h 672175"/>
                    <a:gd name="connsiteX22" fmla="*/ 448117 w 1014318"/>
                    <a:gd name="connsiteY22" fmla="*/ 626758 h 672175"/>
                    <a:gd name="connsiteX23" fmla="*/ 375449 w 1014318"/>
                    <a:gd name="connsiteY23" fmla="*/ 644925 h 672175"/>
                    <a:gd name="connsiteX24" fmla="*/ 354255 w 1014318"/>
                    <a:gd name="connsiteY24" fmla="*/ 590424 h 672175"/>
                    <a:gd name="connsiteX25" fmla="*/ 281587 w 1014318"/>
                    <a:gd name="connsiteY25" fmla="*/ 596480 h 672175"/>
                    <a:gd name="connsiteX26" fmla="*/ 269476 w 1014318"/>
                    <a:gd name="connsiteY26" fmla="*/ 523812 h 672175"/>
                    <a:gd name="connsiteX27" fmla="*/ 196808 w 1014318"/>
                    <a:gd name="connsiteY27" fmla="*/ 532896 h 672175"/>
                    <a:gd name="connsiteX28" fmla="*/ 199836 w 1014318"/>
                    <a:gd name="connsiteY28" fmla="*/ 478395 h 672175"/>
                    <a:gd name="connsiteX29" fmla="*/ 221031 w 1014318"/>
                    <a:gd name="connsiteY29" fmla="*/ 429950 h 672175"/>
                    <a:gd name="connsiteX30" fmla="*/ 178642 w 1014318"/>
                    <a:gd name="connsiteY30" fmla="*/ 390588 h 672175"/>
                    <a:gd name="connsiteX31" fmla="*/ 130196 w 1014318"/>
                    <a:gd name="connsiteY31" fmla="*/ 293698 h 672175"/>
                    <a:gd name="connsiteX32" fmla="*/ 78724 w 1014318"/>
                    <a:gd name="connsiteY32" fmla="*/ 375449 h 672175"/>
                    <a:gd name="connsiteX33" fmla="*/ 0 w 1014318"/>
                    <a:gd name="connsiteY33" fmla="*/ 302782 h 672175"/>
                    <a:gd name="connsiteX34" fmla="*/ 181669 w 1014318"/>
                    <a:gd name="connsiteY34" fmla="*/ 21195 h 67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14318" h="672175">
                      <a:moveTo>
                        <a:pt x="181669" y="21195"/>
                      </a:moveTo>
                      <a:lnTo>
                        <a:pt x="290671" y="90835"/>
                      </a:lnTo>
                      <a:lnTo>
                        <a:pt x="384533" y="93862"/>
                      </a:lnTo>
                      <a:lnTo>
                        <a:pt x="448117" y="96890"/>
                      </a:lnTo>
                      <a:lnTo>
                        <a:pt x="538951" y="145335"/>
                      </a:lnTo>
                      <a:lnTo>
                        <a:pt x="623730" y="115057"/>
                      </a:lnTo>
                      <a:lnTo>
                        <a:pt x="750898" y="133224"/>
                      </a:lnTo>
                      <a:lnTo>
                        <a:pt x="729704" y="57529"/>
                      </a:lnTo>
                      <a:lnTo>
                        <a:pt x="844761" y="0"/>
                      </a:lnTo>
                      <a:lnTo>
                        <a:pt x="1014318" y="302782"/>
                      </a:lnTo>
                      <a:lnTo>
                        <a:pt x="926512" y="348199"/>
                      </a:lnTo>
                      <a:lnTo>
                        <a:pt x="899261" y="317921"/>
                      </a:lnTo>
                      <a:lnTo>
                        <a:pt x="832649" y="429950"/>
                      </a:lnTo>
                      <a:lnTo>
                        <a:pt x="832649" y="484451"/>
                      </a:lnTo>
                      <a:lnTo>
                        <a:pt x="769065" y="520784"/>
                      </a:lnTo>
                      <a:lnTo>
                        <a:pt x="750898" y="545007"/>
                      </a:lnTo>
                      <a:lnTo>
                        <a:pt x="714565" y="581341"/>
                      </a:lnTo>
                      <a:lnTo>
                        <a:pt x="663092" y="584368"/>
                      </a:lnTo>
                      <a:lnTo>
                        <a:pt x="660064" y="650980"/>
                      </a:lnTo>
                      <a:lnTo>
                        <a:pt x="587396" y="672175"/>
                      </a:lnTo>
                      <a:lnTo>
                        <a:pt x="563174" y="629786"/>
                      </a:lnTo>
                      <a:lnTo>
                        <a:pt x="475367" y="672175"/>
                      </a:lnTo>
                      <a:lnTo>
                        <a:pt x="448117" y="626758"/>
                      </a:lnTo>
                      <a:lnTo>
                        <a:pt x="375449" y="644925"/>
                      </a:lnTo>
                      <a:lnTo>
                        <a:pt x="354255" y="590424"/>
                      </a:lnTo>
                      <a:lnTo>
                        <a:pt x="281587" y="596480"/>
                      </a:lnTo>
                      <a:lnTo>
                        <a:pt x="269476" y="523812"/>
                      </a:lnTo>
                      <a:lnTo>
                        <a:pt x="196808" y="532896"/>
                      </a:lnTo>
                      <a:lnTo>
                        <a:pt x="199836" y="478395"/>
                      </a:lnTo>
                      <a:lnTo>
                        <a:pt x="221031" y="429950"/>
                      </a:lnTo>
                      <a:lnTo>
                        <a:pt x="178642" y="390588"/>
                      </a:lnTo>
                      <a:lnTo>
                        <a:pt x="130196" y="293698"/>
                      </a:lnTo>
                      <a:lnTo>
                        <a:pt x="78724" y="375449"/>
                      </a:lnTo>
                      <a:lnTo>
                        <a:pt x="0" y="302782"/>
                      </a:lnTo>
                      <a:lnTo>
                        <a:pt x="181669" y="21195"/>
                      </a:lnTo>
                      <a:close/>
                    </a:path>
                  </a:pathLst>
                </a:cu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5665"/>
                  <a:endParaRPr lang="en-US" sz="1310">
                    <a:solidFill>
                      <a:prstClr val="white"/>
                    </a:solidFill>
                    <a:latin typeface="Calibri" panose="020F0502020204030204"/>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10327" y="4775587"/>
                  <a:ext cx="1260839" cy="790042"/>
                </a:xfrm>
                <a:prstGeom prst="rect">
                  <a:avLst/>
                </a:prstGeom>
              </p:spPr>
            </p:pic>
          </p:grpSp>
          <p:sp>
            <p:nvSpPr>
              <p:cNvPr id="17" name="TextBox 16"/>
              <p:cNvSpPr txBox="1"/>
              <p:nvPr/>
            </p:nvSpPr>
            <p:spPr>
              <a:xfrm>
                <a:off x="7551958" y="5472700"/>
                <a:ext cx="2377575" cy="523220"/>
              </a:xfrm>
              <a:prstGeom prst="rect">
                <a:avLst/>
              </a:prstGeom>
              <a:noFill/>
            </p:spPr>
            <p:txBody>
              <a:bodyPr wrap="none" rtlCol="0">
                <a:noAutofit/>
              </a:bodyPr>
              <a:lstStyle/>
              <a:p>
                <a:pPr algn="ctr" defTabSz="665665"/>
                <a:r>
                  <a:rPr lang="en-US" sz="2038" dirty="0">
                    <a:solidFill>
                      <a:prstClr val="black"/>
                    </a:solidFill>
                    <a:latin typeface="Comic Sans MS" panose="030F0702030302020204" pitchFamily="66" charset="0"/>
                  </a:rPr>
                  <a:t>Collaborators</a:t>
                </a:r>
              </a:p>
            </p:txBody>
          </p:sp>
        </p:grpSp>
      </p:grpSp>
      <p:grpSp>
        <p:nvGrpSpPr>
          <p:cNvPr id="54" name="Group 53"/>
          <p:cNvGrpSpPr/>
          <p:nvPr/>
        </p:nvGrpSpPr>
        <p:grpSpPr>
          <a:xfrm>
            <a:off x="5164493" y="5592297"/>
            <a:ext cx="3979506" cy="486182"/>
            <a:chOff x="6909930" y="6442362"/>
            <a:chExt cx="5466797" cy="667885"/>
          </a:xfrm>
        </p:grpSpPr>
        <p:sp>
          <p:nvSpPr>
            <p:cNvPr id="55" name="TextBox 54"/>
            <p:cNvSpPr txBox="1"/>
            <p:nvPr/>
          </p:nvSpPr>
          <p:spPr>
            <a:xfrm>
              <a:off x="10042034" y="6687443"/>
              <a:ext cx="2334693" cy="422804"/>
            </a:xfrm>
            <a:prstGeom prst="rect">
              <a:avLst/>
            </a:prstGeom>
            <a:noFill/>
          </p:spPr>
          <p:txBody>
            <a:bodyPr wrap="square" tIns="0" bIns="0" rtlCol="0">
              <a:spAutoFit/>
            </a:bodyPr>
            <a:lstStyle/>
            <a:p>
              <a:pPr algn="r" defTabSz="665665">
                <a:defRPr/>
              </a:pPr>
              <a:r>
                <a:rPr lang="en-US" sz="1000" dirty="0">
                  <a:solidFill>
                    <a:prstClr val="black"/>
                  </a:solidFill>
                  <a:latin typeface="Calibri" panose="020F0502020204030204"/>
                </a:rPr>
                <a:t>© 2018  </a:t>
              </a:r>
              <a:r>
                <a:rPr lang="en-US" sz="1000" dirty="0" smtClean="0">
                  <a:solidFill>
                    <a:prstClr val="black"/>
                  </a:solidFill>
                  <a:latin typeface="Calibri" panose="020F0502020204030204"/>
                </a:rPr>
                <a:t>Insight </a:t>
              </a:r>
              <a:r>
                <a:rPr lang="en-US" sz="1000" dirty="0">
                  <a:solidFill>
                    <a:prstClr val="black"/>
                  </a:solidFill>
                  <a:latin typeface="Calibri" panose="020F0502020204030204"/>
                </a:rPr>
                <a:t>&amp; Execution</a:t>
              </a:r>
            </a:p>
            <a:p>
              <a:pPr algn="r" defTabSz="665665">
                <a:defRPr/>
              </a:pPr>
              <a:r>
                <a:rPr lang="en-US" sz="1000" dirty="0">
                  <a:solidFill>
                    <a:prstClr val="black"/>
                  </a:solidFill>
                  <a:latin typeface="Calibri" panose="020F0502020204030204"/>
                </a:rPr>
                <a:t>    used with permission</a:t>
              </a:r>
            </a:p>
          </p:txBody>
        </p:sp>
        <p:pic>
          <p:nvPicPr>
            <p:cNvPr id="56" name="Picture 55"/>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9930" y="6442362"/>
              <a:ext cx="274320" cy="173301"/>
            </a:xfrm>
            <a:prstGeom prst="rect">
              <a:avLst/>
            </a:prstGeom>
          </p:spPr>
        </p:pic>
      </p:grpSp>
    </p:spTree>
    <p:extLst>
      <p:ext uri="{BB962C8B-B14F-4D97-AF65-F5344CB8AC3E}">
        <p14:creationId xmlns:p14="http://schemas.microsoft.com/office/powerpoint/2010/main" val="39085563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056E75B-A6A6-2C49-8601-3F6B573B553F}"/>
              </a:ext>
            </a:extLst>
          </p:cNvPr>
          <p:cNvSpPr>
            <a:spLocks noGrp="1"/>
          </p:cNvSpPr>
          <p:nvPr>
            <p:ph type="title"/>
          </p:nvPr>
        </p:nvSpPr>
        <p:spPr>
          <a:xfrm>
            <a:off x="537883" y="336176"/>
            <a:ext cx="8052456" cy="447385"/>
          </a:xfrm>
        </p:spPr>
        <p:txBody>
          <a:bodyPr>
            <a:noAutofit/>
          </a:bodyPr>
          <a:lstStyle/>
          <a:p>
            <a:r>
              <a:rPr lang="en-US" sz="2824" i="1" dirty="0">
                <a:solidFill>
                  <a:srgbClr val="0070C0"/>
                </a:solidFill>
                <a:latin typeface="Arial" panose="020B0604020202020204" pitchFamily="34" charset="0"/>
                <a:cs typeface="Arial" panose="020B0604020202020204" pitchFamily="34" charset="0"/>
              </a:rPr>
              <a:t>Survival after return of the Genomic Test Result</a:t>
            </a:r>
          </a:p>
        </p:txBody>
      </p:sp>
      <p:sp>
        <p:nvSpPr>
          <p:cNvPr id="7" name="Content Placeholder 2">
            <a:extLst>
              <a:ext uri="{FF2B5EF4-FFF2-40B4-BE49-F238E27FC236}">
                <a16:creationId xmlns:a16="http://schemas.microsoft.com/office/drawing/2014/main" id="{4D68C796-3576-8E48-A991-92341F54345B}"/>
              </a:ext>
            </a:extLst>
          </p:cNvPr>
          <p:cNvSpPr>
            <a:spLocks noGrp="1"/>
          </p:cNvSpPr>
          <p:nvPr>
            <p:ph idx="1"/>
          </p:nvPr>
        </p:nvSpPr>
        <p:spPr>
          <a:xfrm>
            <a:off x="7326312" y="1008529"/>
            <a:ext cx="1683217" cy="3694825"/>
          </a:xfrm>
        </p:spPr>
        <p:txBody>
          <a:bodyPr>
            <a:normAutofit/>
          </a:bodyPr>
          <a:lstStyle/>
          <a:p>
            <a:pPr marL="0" indent="0">
              <a:buNone/>
            </a:pPr>
            <a:r>
              <a:rPr lang="en-US" sz="1165" dirty="0"/>
              <a:t>Colorectal – 28 patients</a:t>
            </a:r>
          </a:p>
          <a:p>
            <a:pPr marL="0" indent="0">
              <a:buNone/>
            </a:pPr>
            <a:r>
              <a:rPr lang="en-US" sz="1165" dirty="0"/>
              <a:t>Lung – 22 patients</a:t>
            </a:r>
          </a:p>
          <a:p>
            <a:pPr marL="0" indent="0">
              <a:buNone/>
            </a:pPr>
            <a:r>
              <a:rPr lang="en-US" sz="1165" dirty="0"/>
              <a:t>Pancreas – 19 patients</a:t>
            </a:r>
          </a:p>
          <a:p>
            <a:pPr marL="0" indent="0">
              <a:buNone/>
            </a:pPr>
            <a:r>
              <a:rPr lang="en-US" sz="1165" dirty="0"/>
              <a:t>Prostate – 12 patients</a:t>
            </a:r>
          </a:p>
        </p:txBody>
      </p:sp>
      <p:pic>
        <p:nvPicPr>
          <p:cNvPr id="2" name="Picture 1">
            <a:extLst>
              <a:ext uri="{FF2B5EF4-FFF2-40B4-BE49-F238E27FC236}">
                <a16:creationId xmlns:a16="http://schemas.microsoft.com/office/drawing/2014/main" id="{3A7BE29B-3790-E74B-8A6B-065D538EF2A1}"/>
              </a:ext>
            </a:extLst>
          </p:cNvPr>
          <p:cNvPicPr>
            <a:picLocks noChangeAspect="1"/>
          </p:cNvPicPr>
          <p:nvPr/>
        </p:nvPicPr>
        <p:blipFill>
          <a:blip r:embed="rId2"/>
          <a:stretch>
            <a:fillRect/>
          </a:stretch>
        </p:blipFill>
        <p:spPr>
          <a:xfrm>
            <a:off x="69721" y="954244"/>
            <a:ext cx="4357042" cy="2888055"/>
          </a:xfrm>
          <a:prstGeom prst="rect">
            <a:avLst/>
          </a:prstGeom>
        </p:spPr>
      </p:pic>
      <p:pic>
        <p:nvPicPr>
          <p:cNvPr id="3" name="Picture 2">
            <a:extLst>
              <a:ext uri="{FF2B5EF4-FFF2-40B4-BE49-F238E27FC236}">
                <a16:creationId xmlns:a16="http://schemas.microsoft.com/office/drawing/2014/main" id="{E5EF9469-B5BA-5A48-A55A-4CB2C550F7A5}"/>
              </a:ext>
            </a:extLst>
          </p:cNvPr>
          <p:cNvPicPr>
            <a:picLocks noChangeAspect="1"/>
          </p:cNvPicPr>
          <p:nvPr/>
        </p:nvPicPr>
        <p:blipFill>
          <a:blip r:embed="rId3"/>
          <a:stretch>
            <a:fillRect/>
          </a:stretch>
        </p:blipFill>
        <p:spPr>
          <a:xfrm>
            <a:off x="4564110" y="954244"/>
            <a:ext cx="4357042" cy="2888055"/>
          </a:xfrm>
          <a:prstGeom prst="rect">
            <a:avLst/>
          </a:prstGeom>
        </p:spPr>
      </p:pic>
      <p:pic>
        <p:nvPicPr>
          <p:cNvPr id="4" name="Picture 3">
            <a:extLst>
              <a:ext uri="{FF2B5EF4-FFF2-40B4-BE49-F238E27FC236}">
                <a16:creationId xmlns:a16="http://schemas.microsoft.com/office/drawing/2014/main" id="{654C0554-9BCB-4345-94C8-192A94FD63F7}"/>
              </a:ext>
            </a:extLst>
          </p:cNvPr>
          <p:cNvPicPr>
            <a:picLocks noChangeAspect="1"/>
          </p:cNvPicPr>
          <p:nvPr/>
        </p:nvPicPr>
        <p:blipFill>
          <a:blip r:embed="rId4"/>
          <a:stretch>
            <a:fillRect/>
          </a:stretch>
        </p:blipFill>
        <p:spPr>
          <a:xfrm>
            <a:off x="25534" y="3820472"/>
            <a:ext cx="4357041" cy="2888054"/>
          </a:xfrm>
          <a:prstGeom prst="rect">
            <a:avLst/>
          </a:prstGeom>
        </p:spPr>
      </p:pic>
      <p:pic>
        <p:nvPicPr>
          <p:cNvPr id="13" name="Picture 12">
            <a:extLst>
              <a:ext uri="{FF2B5EF4-FFF2-40B4-BE49-F238E27FC236}">
                <a16:creationId xmlns:a16="http://schemas.microsoft.com/office/drawing/2014/main" id="{F61232A7-6E2A-A04D-B3A5-FBA563FB9218}"/>
              </a:ext>
            </a:extLst>
          </p:cNvPr>
          <p:cNvPicPr>
            <a:picLocks noChangeAspect="1"/>
          </p:cNvPicPr>
          <p:nvPr/>
        </p:nvPicPr>
        <p:blipFill>
          <a:blip r:embed="rId5"/>
          <a:stretch>
            <a:fillRect/>
          </a:stretch>
        </p:blipFill>
        <p:spPr>
          <a:xfrm>
            <a:off x="4382576" y="3820471"/>
            <a:ext cx="4357042" cy="2888056"/>
          </a:xfrm>
          <a:prstGeom prst="rect">
            <a:avLst/>
          </a:prstGeom>
        </p:spPr>
      </p:pic>
    </p:spTree>
    <p:extLst>
      <p:ext uri="{BB962C8B-B14F-4D97-AF65-F5344CB8AC3E}">
        <p14:creationId xmlns:p14="http://schemas.microsoft.com/office/powerpoint/2010/main" val="26930757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7767" r="7146"/>
          <a:stretch/>
        </p:blipFill>
        <p:spPr>
          <a:xfrm>
            <a:off x="4152199" y="882627"/>
            <a:ext cx="4820351" cy="5118124"/>
          </a:xfrm>
          <a:prstGeom prst="rect">
            <a:avLst/>
          </a:prstGeom>
        </p:spPr>
      </p:pic>
      <p:sp>
        <p:nvSpPr>
          <p:cNvPr id="4" name="TextBox 3"/>
          <p:cNvSpPr txBox="1"/>
          <p:nvPr/>
        </p:nvSpPr>
        <p:spPr>
          <a:xfrm>
            <a:off x="285750" y="1143000"/>
            <a:ext cx="2971800" cy="1200329"/>
          </a:xfrm>
          <a:prstGeom prst="rect">
            <a:avLst/>
          </a:prstGeom>
          <a:noFill/>
        </p:spPr>
        <p:txBody>
          <a:bodyPr wrap="square" rtlCol="0">
            <a:spAutoFit/>
          </a:bodyPr>
          <a:lstStyle/>
          <a:p>
            <a:pPr algn="ctr"/>
            <a:r>
              <a:rPr lang="en-US" b="1" dirty="0">
                <a:solidFill>
                  <a:srgbClr val="000000"/>
                </a:solidFill>
                <a:latin typeface="Calibri" panose="020F0502020204030204" pitchFamily="34" charset="0"/>
                <a:cs typeface="Calibri" panose="020F0502020204030204" pitchFamily="34" charset="0"/>
              </a:rPr>
              <a:t>Innovation through “uncommon collaborations” that have potential to feed transformation and NBC</a:t>
            </a:r>
          </a:p>
        </p:txBody>
      </p:sp>
      <p:sp>
        <p:nvSpPr>
          <p:cNvPr id="5" name="Rectangle 4"/>
          <p:cNvSpPr/>
          <p:nvPr/>
        </p:nvSpPr>
        <p:spPr>
          <a:xfrm>
            <a:off x="228600" y="2906658"/>
            <a:ext cx="3866450" cy="2308324"/>
          </a:xfrm>
          <a:prstGeom prst="rect">
            <a:avLst/>
          </a:prstGeom>
        </p:spPr>
        <p:txBody>
          <a:bodyPr wrap="square">
            <a:spAutoFit/>
          </a:bodyPr>
          <a:lstStyle/>
          <a:p>
            <a:pPr>
              <a:defRPr/>
            </a:pPr>
            <a:r>
              <a:rPr lang="en-US" i="1" kern="0" dirty="0">
                <a:solidFill>
                  <a:srgbClr val="0070C0"/>
                </a:solidFill>
                <a:latin typeface="Arial" panose="020B0604020202020204" pitchFamily="34" charset="0"/>
              </a:rPr>
              <a:t>The fusion of </a:t>
            </a:r>
          </a:p>
          <a:p>
            <a:pPr>
              <a:defRPr/>
            </a:pPr>
            <a:endParaRPr lang="en-US" i="1" kern="0" dirty="0">
              <a:solidFill>
                <a:srgbClr val="0070C0"/>
              </a:solidFill>
              <a:latin typeface="Arial" panose="020B0604020202020204" pitchFamily="34" charset="0"/>
            </a:endParaRPr>
          </a:p>
          <a:p>
            <a:pPr marL="257175" indent="-257175">
              <a:buFont typeface="Arial" panose="020B0604020202020204" pitchFamily="34" charset="0"/>
              <a:buChar char="•"/>
              <a:defRPr/>
            </a:pPr>
            <a:r>
              <a:rPr lang="en-US" i="1" kern="0" dirty="0">
                <a:solidFill>
                  <a:srgbClr val="0070C0"/>
                </a:solidFill>
                <a:latin typeface="Arial" panose="020B0604020202020204" pitchFamily="34" charset="0"/>
              </a:rPr>
              <a:t>Data / human indexing</a:t>
            </a:r>
          </a:p>
          <a:p>
            <a:pPr marL="257175" indent="-257175">
              <a:buFont typeface="Arial" panose="020B0604020202020204" pitchFamily="34" charset="0"/>
              <a:buChar char="•"/>
              <a:defRPr/>
            </a:pPr>
            <a:r>
              <a:rPr lang="en-US" i="1" kern="0" dirty="0">
                <a:solidFill>
                  <a:srgbClr val="0070C0"/>
                </a:solidFill>
                <a:latin typeface="Arial" panose="020B0604020202020204" pitchFamily="34" charset="0"/>
              </a:rPr>
              <a:t>Computer visualization</a:t>
            </a:r>
          </a:p>
          <a:p>
            <a:pPr marL="257175" indent="-257175">
              <a:buFont typeface="Arial" panose="020B0604020202020204" pitchFamily="34" charset="0"/>
              <a:buChar char="•"/>
              <a:defRPr/>
            </a:pPr>
            <a:r>
              <a:rPr lang="en-US" i="1" kern="0" dirty="0">
                <a:solidFill>
                  <a:srgbClr val="0070C0"/>
                </a:solidFill>
                <a:latin typeface="Arial" panose="020B0604020202020204" pitchFamily="34" charset="0"/>
              </a:rPr>
              <a:t>Virtual/Augmented reality </a:t>
            </a:r>
          </a:p>
          <a:p>
            <a:pPr marL="257175" indent="-257175">
              <a:buFont typeface="Arial" panose="020B0604020202020204" pitchFamily="34" charset="0"/>
              <a:buChar char="•"/>
              <a:defRPr/>
            </a:pPr>
            <a:r>
              <a:rPr lang="en-US" i="1" kern="0" dirty="0">
                <a:solidFill>
                  <a:srgbClr val="0070C0"/>
                </a:solidFill>
                <a:latin typeface="Arial" panose="020B0604020202020204" pitchFamily="34" charset="0"/>
              </a:rPr>
              <a:t>Machine learning</a:t>
            </a:r>
          </a:p>
          <a:p>
            <a:pPr>
              <a:defRPr/>
            </a:pPr>
            <a:endParaRPr lang="en-US" i="1" kern="0" dirty="0">
              <a:solidFill>
                <a:srgbClr val="0070C0"/>
              </a:solidFill>
              <a:latin typeface="Arial" panose="020B0604020202020204" pitchFamily="34" charset="0"/>
            </a:endParaRPr>
          </a:p>
          <a:p>
            <a:pPr>
              <a:defRPr/>
            </a:pPr>
            <a:r>
              <a:rPr lang="en-US" i="1" kern="0" dirty="0">
                <a:solidFill>
                  <a:srgbClr val="0070C0"/>
                </a:solidFill>
                <a:latin typeface="Arial" panose="020B0604020202020204" pitchFamily="34" charset="0"/>
              </a:rPr>
              <a:t>For pre-surgical planning</a:t>
            </a:r>
          </a:p>
        </p:txBody>
      </p:sp>
    </p:spTree>
    <p:extLst>
      <p:ext uri="{BB962C8B-B14F-4D97-AF65-F5344CB8AC3E}">
        <p14:creationId xmlns:p14="http://schemas.microsoft.com/office/powerpoint/2010/main" val="18031711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0514" y="5655631"/>
            <a:ext cx="205005" cy="103875"/>
          </a:xfrm>
        </p:spPr>
        <p:txBody>
          <a:bodyPr/>
          <a:lstStyle/>
          <a:p>
            <a:pPr defTabSz="685800">
              <a:defRPr/>
            </a:pPr>
            <a:fld id="{0FE39AC3-0E75-AD46-AE71-AE18BB921AE3}" type="slidenum">
              <a:rPr lang="en-US" sz="675">
                <a:solidFill>
                  <a:srgbClr val="FFFFFF">
                    <a:lumMod val="50000"/>
                  </a:srgbClr>
                </a:solidFill>
              </a:rPr>
              <a:pPr defTabSz="685800">
                <a:defRPr/>
              </a:pPr>
              <a:t>52</a:t>
            </a:fld>
            <a:endParaRPr lang="en-US" sz="675" dirty="0">
              <a:solidFill>
                <a:srgbClr val="FFFFFF">
                  <a:lumMod val="50000"/>
                </a:srgbClr>
              </a:solidFill>
            </a:endParaRPr>
          </a:p>
        </p:txBody>
      </p:sp>
      <p:pic>
        <p:nvPicPr>
          <p:cNvPr id="5" name="Picture 2" descr="Image result for data">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 y="971550"/>
            <a:ext cx="1828028" cy="1028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data">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4177" y="2057400"/>
            <a:ext cx="1713573" cy="11918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71587" y="1139652"/>
            <a:ext cx="4483920" cy="715581"/>
          </a:xfrm>
          <a:prstGeom prst="rect">
            <a:avLst/>
          </a:prstGeom>
          <a:noFill/>
        </p:spPr>
        <p:txBody>
          <a:bodyPr wrap="none" rtlCol="0">
            <a:spAutoFit/>
          </a:bodyPr>
          <a:lstStyle/>
          <a:p>
            <a:pPr defTabSz="685800">
              <a:defRPr/>
            </a:pPr>
            <a:r>
              <a:rPr lang="en-US" sz="4050" i="1" dirty="0">
                <a:solidFill>
                  <a:srgbClr val="535353">
                    <a:lumMod val="50000"/>
                  </a:srgbClr>
                </a:solidFill>
                <a:latin typeface="Arial"/>
              </a:rPr>
              <a:t>is not just an asset</a:t>
            </a:r>
          </a:p>
        </p:txBody>
      </p:sp>
      <p:sp>
        <p:nvSpPr>
          <p:cNvPr id="8" name="TextBox 7"/>
          <p:cNvSpPr txBox="1"/>
          <p:nvPr/>
        </p:nvSpPr>
        <p:spPr>
          <a:xfrm>
            <a:off x="4976538" y="2307062"/>
            <a:ext cx="3127779" cy="715581"/>
          </a:xfrm>
          <a:prstGeom prst="rect">
            <a:avLst/>
          </a:prstGeom>
          <a:noFill/>
        </p:spPr>
        <p:txBody>
          <a:bodyPr wrap="none" rtlCol="0">
            <a:spAutoFit/>
          </a:bodyPr>
          <a:lstStyle/>
          <a:p>
            <a:pPr defTabSz="685800">
              <a:defRPr/>
            </a:pPr>
            <a:r>
              <a:rPr lang="en-US" sz="4050" i="1" dirty="0">
                <a:solidFill>
                  <a:srgbClr val="0070C0"/>
                </a:solidFill>
                <a:latin typeface="Arial"/>
              </a:rPr>
              <a:t>is a currency</a:t>
            </a:r>
          </a:p>
        </p:txBody>
      </p:sp>
      <p:sp>
        <p:nvSpPr>
          <p:cNvPr id="10" name="TextBox 9"/>
          <p:cNvSpPr txBox="1"/>
          <p:nvPr/>
        </p:nvSpPr>
        <p:spPr>
          <a:xfrm>
            <a:off x="114300" y="4502893"/>
            <a:ext cx="3252814" cy="715581"/>
          </a:xfrm>
          <a:prstGeom prst="rect">
            <a:avLst/>
          </a:prstGeom>
          <a:noFill/>
        </p:spPr>
        <p:txBody>
          <a:bodyPr wrap="none" rtlCol="0">
            <a:spAutoFit/>
          </a:bodyPr>
          <a:lstStyle/>
          <a:p>
            <a:pPr defTabSz="685800">
              <a:defRPr/>
            </a:pPr>
            <a:r>
              <a:rPr lang="en-US" sz="4050" i="1" dirty="0">
                <a:solidFill>
                  <a:srgbClr val="535353">
                    <a:lumMod val="50000"/>
                  </a:srgbClr>
                </a:solidFill>
                <a:latin typeface="Batang" panose="02030600000101010101" pitchFamily="18" charset="-127"/>
                <a:ea typeface="Batang" panose="02030600000101010101" pitchFamily="18" charset="-127"/>
              </a:rPr>
              <a:t>Transformation</a:t>
            </a:r>
          </a:p>
        </p:txBody>
      </p:sp>
      <p:pic>
        <p:nvPicPr>
          <p:cNvPr id="1028" name="Picture 4" descr="Image result for encounter">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28951" y="3429000"/>
            <a:ext cx="2628899" cy="7700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725136" y="3488433"/>
            <a:ext cx="3382336" cy="646331"/>
          </a:xfrm>
          <a:prstGeom prst="rect">
            <a:avLst/>
          </a:prstGeom>
          <a:noFill/>
        </p:spPr>
        <p:txBody>
          <a:bodyPr wrap="none" rtlCol="0">
            <a:spAutoFit/>
          </a:bodyPr>
          <a:lstStyle/>
          <a:p>
            <a:pPr defTabSz="685800">
              <a:defRPr/>
            </a:pPr>
            <a:r>
              <a:rPr lang="en-US" sz="3600" i="1" dirty="0">
                <a:solidFill>
                  <a:srgbClr val="C00000"/>
                </a:solidFill>
                <a:latin typeface="Arial Black" panose="020B0A04020102020204" pitchFamily="34" charset="0"/>
                <a:cs typeface="AngsanaUPC" panose="02020603050405020304" pitchFamily="18" charset="-34"/>
              </a:rPr>
              <a:t>creates data</a:t>
            </a:r>
          </a:p>
        </p:txBody>
      </p:sp>
      <p:sp>
        <p:nvSpPr>
          <p:cNvPr id="12" name="TextBox 11"/>
          <p:cNvSpPr txBox="1"/>
          <p:nvPr/>
        </p:nvSpPr>
        <p:spPr>
          <a:xfrm>
            <a:off x="1236701" y="3509462"/>
            <a:ext cx="1610184" cy="646331"/>
          </a:xfrm>
          <a:prstGeom prst="rect">
            <a:avLst/>
          </a:prstGeom>
          <a:noFill/>
        </p:spPr>
        <p:txBody>
          <a:bodyPr wrap="none" rtlCol="0">
            <a:spAutoFit/>
          </a:bodyPr>
          <a:lstStyle/>
          <a:p>
            <a:pPr defTabSz="685800">
              <a:defRPr/>
            </a:pPr>
            <a:r>
              <a:rPr lang="en-US" sz="3600" i="1" dirty="0">
                <a:solidFill>
                  <a:srgbClr val="C00000"/>
                </a:solidFill>
                <a:latin typeface="Arial Black" panose="020B0A04020102020204" pitchFamily="34" charset="0"/>
                <a:cs typeface="AngsanaUPC" panose="02020603050405020304" pitchFamily="18" charset="-34"/>
              </a:rPr>
              <a:t>Every</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7550" y="4388593"/>
            <a:ext cx="1494932" cy="983507"/>
          </a:xfrm>
          <a:prstGeom prst="rect">
            <a:avLst/>
          </a:prstGeom>
        </p:spPr>
      </p:pic>
      <p:sp>
        <p:nvSpPr>
          <p:cNvPr id="14" name="TextBox 13"/>
          <p:cNvSpPr txBox="1"/>
          <p:nvPr/>
        </p:nvSpPr>
        <p:spPr>
          <a:xfrm>
            <a:off x="4743450" y="4508153"/>
            <a:ext cx="3545714" cy="715581"/>
          </a:xfrm>
          <a:prstGeom prst="rect">
            <a:avLst/>
          </a:prstGeom>
          <a:noFill/>
        </p:spPr>
        <p:txBody>
          <a:bodyPr wrap="none" rtlCol="0">
            <a:spAutoFit/>
          </a:bodyPr>
          <a:lstStyle/>
          <a:p>
            <a:pPr defTabSz="685800">
              <a:defRPr/>
            </a:pPr>
            <a:r>
              <a:rPr lang="en-US" sz="4050" i="1" dirty="0">
                <a:solidFill>
                  <a:srgbClr val="535353">
                    <a:lumMod val="50000"/>
                  </a:srgbClr>
                </a:solidFill>
                <a:latin typeface="Batang" panose="02030600000101010101" pitchFamily="18" charset="-127"/>
                <a:ea typeface="Batang" panose="02030600000101010101" pitchFamily="18" charset="-127"/>
              </a:rPr>
              <a:t>across boundaries</a:t>
            </a:r>
          </a:p>
        </p:txBody>
      </p:sp>
    </p:spTree>
    <p:extLst>
      <p:ext uri="{BB962C8B-B14F-4D97-AF65-F5344CB8AC3E}">
        <p14:creationId xmlns:p14="http://schemas.microsoft.com/office/powerpoint/2010/main" val="20700049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53</a:t>
            </a:fld>
            <a:endParaRPr lang="en-US" dirty="0"/>
          </a:p>
        </p:txBody>
      </p:sp>
      <p:sp>
        <p:nvSpPr>
          <p:cNvPr id="6" name="Content Placeholder 5"/>
          <p:cNvSpPr>
            <a:spLocks noGrp="1"/>
          </p:cNvSpPr>
          <p:nvPr>
            <p:ph idx="1"/>
          </p:nvPr>
        </p:nvSpPr>
        <p:spPr>
          <a:xfrm>
            <a:off x="457199" y="470262"/>
            <a:ext cx="7406641" cy="4452501"/>
          </a:xfrm>
        </p:spPr>
        <p:txBody>
          <a:bodyPr/>
          <a:lstStyle/>
          <a:p>
            <a:r>
              <a:rPr lang="en-US" sz="2400" dirty="0"/>
              <a:t>Create, capture, and better </a:t>
            </a:r>
            <a:r>
              <a:rPr lang="en-US" sz="2400" dirty="0" smtClean="0"/>
              <a:t>analyze </a:t>
            </a:r>
            <a:r>
              <a:rPr lang="en-US" sz="2400" dirty="0"/>
              <a:t>data from various </a:t>
            </a:r>
            <a:r>
              <a:rPr lang="en-US" sz="2400" dirty="0" smtClean="0"/>
              <a:t>sources</a:t>
            </a:r>
            <a:endParaRPr lang="en-US" sz="2400" dirty="0"/>
          </a:p>
          <a:p>
            <a:r>
              <a:rPr lang="en-US" sz="2400" dirty="0"/>
              <a:t>• Better identify and create new therapies and treatment options </a:t>
            </a:r>
            <a:endParaRPr lang="en-US" sz="2400" dirty="0" smtClean="0"/>
          </a:p>
          <a:p>
            <a:r>
              <a:rPr lang="en-US" sz="2400" dirty="0" smtClean="0"/>
              <a:t>• </a:t>
            </a:r>
            <a:r>
              <a:rPr lang="en-US" sz="2400" dirty="0"/>
              <a:t>Identify at Identify at Identify at -risk patients and risk patients and intervene earlier</a:t>
            </a:r>
          </a:p>
          <a:p>
            <a:r>
              <a:rPr lang="en-US" sz="2400" dirty="0"/>
              <a:t>• Move to a </a:t>
            </a:r>
            <a:r>
              <a:rPr lang="en-US" sz="2400" dirty="0" smtClean="0"/>
              <a:t>value-based</a:t>
            </a:r>
            <a:r>
              <a:rPr lang="en-US" sz="2400" dirty="0"/>
              <a:t>, outcome based, outcome -based model of reimbursement </a:t>
            </a:r>
            <a:endParaRPr lang="en-US" sz="2400" dirty="0" smtClean="0"/>
          </a:p>
          <a:p>
            <a:r>
              <a:rPr lang="en-US" sz="2400" dirty="0" smtClean="0"/>
              <a:t>• </a:t>
            </a:r>
            <a:r>
              <a:rPr lang="en-US" sz="2400" dirty="0"/>
              <a:t>Improve access to care for </a:t>
            </a:r>
            <a:r>
              <a:rPr lang="en-US" sz="2400" dirty="0" smtClean="0"/>
              <a:t>all</a:t>
            </a:r>
            <a:endParaRPr lang="en-US" sz="2400" dirty="0"/>
          </a:p>
        </p:txBody>
      </p:sp>
    </p:spTree>
    <p:extLst>
      <p:ext uri="{BB962C8B-B14F-4D97-AF65-F5344CB8AC3E}">
        <p14:creationId xmlns:p14="http://schemas.microsoft.com/office/powerpoint/2010/main" val="23344326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457200"/>
            <a:ext cx="7680961" cy="6309420"/>
          </a:xfrm>
        </p:spPr>
        <p:txBody>
          <a:bodyPr/>
          <a:lstStyle/>
          <a:p>
            <a:r>
              <a:rPr lang="en-US" sz="2000" dirty="0"/>
              <a:t>Food Science &amp; Tech</a:t>
            </a:r>
          </a:p>
          <a:p>
            <a:r>
              <a:rPr lang="en-US" sz="2000" dirty="0"/>
              <a:t>•	Challenge 1: Develop High-Quality, Nutritious Foods Produced and Distributed in a Sustainable Manner to Meet the Needs and Demands of a Diverse Consumer Population</a:t>
            </a:r>
          </a:p>
          <a:p>
            <a:r>
              <a:rPr lang="en-US" sz="2000" dirty="0"/>
              <a:t>o	We need research to improve our understanding of food and nutrient metabolism and their relationship to diet and health.</a:t>
            </a:r>
          </a:p>
          <a:p>
            <a:r>
              <a:rPr lang="en-US" sz="2000" dirty="0"/>
              <a:t>•	Challenge 2: Protect the Integrity and Safety of the Global Food Supply Chain</a:t>
            </a:r>
          </a:p>
          <a:p>
            <a:r>
              <a:rPr lang="en-US" sz="2000" dirty="0"/>
              <a:t>•	Omics in food connect to health – and more broadly multi-modal data platforms working with diverse data from the health system will allow consumers to manage</a:t>
            </a:r>
          </a:p>
          <a:p>
            <a:r>
              <a:rPr lang="en-US" sz="2000" dirty="0"/>
              <a:t>o	Omics in food is opening doors to development of improved bioactive absorption and delivery systems, and better colors and flavors, to name just a few of the applications</a:t>
            </a:r>
          </a:p>
          <a:p>
            <a:endParaRPr lang="en-US" sz="2000" dirty="0"/>
          </a:p>
        </p:txBody>
      </p:sp>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54</a:t>
            </a:fld>
            <a:endParaRPr lang="en-US" dirty="0"/>
          </a:p>
        </p:txBody>
      </p:sp>
    </p:spTree>
    <p:extLst>
      <p:ext uri="{BB962C8B-B14F-4D97-AF65-F5344CB8AC3E}">
        <p14:creationId xmlns:p14="http://schemas.microsoft.com/office/powerpoint/2010/main" val="19738802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70647" y="67235"/>
            <a:ext cx="7987553" cy="1143000"/>
          </a:xfrm>
        </p:spPr>
        <p:txBody>
          <a:bodyPr>
            <a:normAutofit/>
          </a:bodyPr>
          <a:lstStyle/>
          <a:p>
            <a:pPr algn="l"/>
            <a:r>
              <a:rPr lang="en-US" sz="3177" i="1" dirty="0">
                <a:solidFill>
                  <a:srgbClr val="0070C0"/>
                </a:solidFill>
                <a:latin typeface="Arial" panose="020B0604020202020204" pitchFamily="34" charset="0"/>
                <a:cs typeface="Arial" panose="020B0604020202020204" pitchFamily="34" charset="0"/>
              </a:rPr>
              <a:t>California Innovation Ecosystem</a:t>
            </a:r>
          </a:p>
        </p:txBody>
      </p:sp>
      <p:sp>
        <p:nvSpPr>
          <p:cNvPr id="108" name="Date Placeholder 1"/>
          <p:cNvSpPr>
            <a:spLocks noGrp="1"/>
          </p:cNvSpPr>
          <p:nvPr>
            <p:ph type="dt" sz="half" idx="4294967295"/>
          </p:nvPr>
        </p:nvSpPr>
        <p:spPr>
          <a:xfrm>
            <a:off x="924351" y="5559939"/>
            <a:ext cx="1198133" cy="265789"/>
          </a:xfrm>
          <a:prstGeom prst="rect">
            <a:avLst/>
          </a:prstGeom>
        </p:spPr>
        <p:txBody>
          <a:bodyPr vert="horz" lIns="66563" tIns="33281" rIns="66563" bIns="33281" rtlCol="0" anchor="ctr"/>
          <a:lstStyle>
            <a:lvl1pPr algn="l">
              <a:defRPr sz="874">
                <a:solidFill>
                  <a:schemeClr val="tx1">
                    <a:tint val="75000"/>
                  </a:schemeClr>
                </a:solidFill>
              </a:defRPr>
            </a:lvl1pPr>
          </a:lstStyle>
          <a:p>
            <a:pPr defTabSz="665665"/>
            <a:fld id="{C069D577-D990-4BAD-BDE0-B8D9B77D606A}" type="datetimeFigureOut">
              <a:rPr lang="en-US">
                <a:solidFill>
                  <a:prstClr val="black">
                    <a:tint val="75000"/>
                  </a:prstClr>
                </a:solidFill>
                <a:latin typeface="Calibri" panose="020F0502020204030204"/>
              </a:rPr>
              <a:pPr defTabSz="665665"/>
              <a:t>5/24/2019</a:t>
            </a:fld>
            <a:endParaRPr lang="en-US">
              <a:solidFill>
                <a:prstClr val="black">
                  <a:tint val="75000"/>
                </a:prstClr>
              </a:solidFill>
              <a:latin typeface="Calibri" panose="020F0502020204030204"/>
            </a:endParaRPr>
          </a:p>
        </p:txBody>
      </p:sp>
      <p:sp>
        <p:nvSpPr>
          <p:cNvPr id="128" name="Slide Number Placeholder 4"/>
          <p:cNvSpPr>
            <a:spLocks noGrp="1"/>
          </p:cNvSpPr>
          <p:nvPr>
            <p:ph type="sldNum" sz="quarter" idx="4294967295"/>
          </p:nvPr>
        </p:nvSpPr>
        <p:spPr>
          <a:xfrm>
            <a:off x="467284" y="5559939"/>
            <a:ext cx="1198133" cy="265789"/>
          </a:xfrm>
          <a:prstGeom prst="rect">
            <a:avLst/>
          </a:prstGeom>
        </p:spPr>
        <p:txBody>
          <a:bodyPr vert="horz" lIns="66563" tIns="33281" rIns="66563" bIns="33281" rtlCol="0" anchor="ctr"/>
          <a:lstStyle>
            <a:lvl1pPr algn="l">
              <a:defRPr sz="874">
                <a:solidFill>
                  <a:schemeClr val="tx1">
                    <a:tint val="75000"/>
                  </a:schemeClr>
                </a:solidFill>
              </a:defRPr>
            </a:lvl1pPr>
          </a:lstStyle>
          <a:p>
            <a:pPr defTabSz="665665"/>
            <a:fld id="{5ADA9772-C61D-4B0F-B4AF-07603671B47F}" type="slidenum">
              <a:rPr lang="en-US">
                <a:solidFill>
                  <a:prstClr val="black">
                    <a:tint val="75000"/>
                  </a:prstClr>
                </a:solidFill>
                <a:latin typeface="Calibri" panose="020F0502020204030204"/>
              </a:rPr>
              <a:pPr defTabSz="665665"/>
              <a:t>55</a:t>
            </a:fld>
            <a:endParaRPr lang="en-US">
              <a:solidFill>
                <a:prstClr val="black">
                  <a:tint val="75000"/>
                </a:prstClr>
              </a:solidFill>
              <a:latin typeface="Calibri" panose="020F0502020204030204"/>
            </a:endParaRPr>
          </a:p>
        </p:txBody>
      </p:sp>
      <p:grpSp>
        <p:nvGrpSpPr>
          <p:cNvPr id="129" name="Group 128"/>
          <p:cNvGrpSpPr/>
          <p:nvPr/>
        </p:nvGrpSpPr>
        <p:grpSpPr>
          <a:xfrm>
            <a:off x="709483" y="1230464"/>
            <a:ext cx="5332228" cy="3613180"/>
            <a:chOff x="2604452" y="1319280"/>
            <a:chExt cx="7325081" cy="4963561"/>
          </a:xfrm>
        </p:grpSpPr>
        <p:grpSp>
          <p:nvGrpSpPr>
            <p:cNvPr id="130" name="Group 129"/>
            <p:cNvGrpSpPr/>
            <p:nvPr/>
          </p:nvGrpSpPr>
          <p:grpSpPr>
            <a:xfrm>
              <a:off x="2659589" y="2157480"/>
              <a:ext cx="6901098" cy="3512945"/>
              <a:chOff x="984777" y="1905000"/>
              <a:chExt cx="6901098" cy="3512945"/>
            </a:xfrm>
          </p:grpSpPr>
          <p:grpSp>
            <p:nvGrpSpPr>
              <p:cNvPr id="186" name="Group 185"/>
              <p:cNvGrpSpPr/>
              <p:nvPr/>
            </p:nvGrpSpPr>
            <p:grpSpPr>
              <a:xfrm>
                <a:off x="2743200" y="1905000"/>
                <a:ext cx="3512946" cy="3512945"/>
                <a:chOff x="2743200" y="1828800"/>
                <a:chExt cx="3512946" cy="3512945"/>
              </a:xfrm>
            </p:grpSpPr>
            <p:grpSp>
              <p:nvGrpSpPr>
                <p:cNvPr id="195" name="Group 194"/>
                <p:cNvGrpSpPr/>
                <p:nvPr/>
              </p:nvGrpSpPr>
              <p:grpSpPr>
                <a:xfrm>
                  <a:off x="2743200" y="1828800"/>
                  <a:ext cx="3512946" cy="3512945"/>
                  <a:chOff x="2743200" y="1828800"/>
                  <a:chExt cx="3512946" cy="3512945"/>
                </a:xfrm>
              </p:grpSpPr>
              <p:cxnSp>
                <p:nvCxnSpPr>
                  <p:cNvPr id="205" name="Straight Connector 204"/>
                  <p:cNvCxnSpPr/>
                  <p:nvPr/>
                </p:nvCxnSpPr>
                <p:spPr>
                  <a:xfrm>
                    <a:off x="4499673" y="1828800"/>
                    <a:ext cx="0" cy="351294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rot="5400000" flipH="1">
                    <a:off x="5890386" y="3219513"/>
                    <a:ext cx="0" cy="73152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rot="16200000">
                    <a:off x="3108960" y="3219512"/>
                    <a:ext cx="0" cy="73152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p:nvGrpSpPr>
              <p:grpSpPr>
                <a:xfrm>
                  <a:off x="3282306" y="2366451"/>
                  <a:ext cx="2503188" cy="2458338"/>
                  <a:chOff x="3282306" y="2366451"/>
                  <a:chExt cx="2503188" cy="2458338"/>
                </a:xfrm>
              </p:grpSpPr>
              <p:sp>
                <p:nvSpPr>
                  <p:cNvPr id="197" name="Right Arrow 196"/>
                  <p:cNvSpPr/>
                  <p:nvPr/>
                </p:nvSpPr>
                <p:spPr>
                  <a:xfrm rot="3960000">
                    <a:off x="3803374" y="2297871"/>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198" name="Right Arrow 197"/>
                  <p:cNvSpPr/>
                  <p:nvPr/>
                </p:nvSpPr>
                <p:spPr>
                  <a:xfrm rot="19620000" flipV="1">
                    <a:off x="3282306" y="3777719"/>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199" name="Right Arrow 198"/>
                  <p:cNvSpPr/>
                  <p:nvPr/>
                </p:nvSpPr>
                <p:spPr>
                  <a:xfrm rot="17640000" flipV="1">
                    <a:off x="3803374" y="4344729"/>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200" name="Right Arrow 199"/>
                  <p:cNvSpPr/>
                  <p:nvPr/>
                </p:nvSpPr>
                <p:spPr>
                  <a:xfrm rot="1980000">
                    <a:off x="3282306" y="2748521"/>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201" name="Right Arrow 200"/>
                  <p:cNvSpPr/>
                  <p:nvPr/>
                </p:nvSpPr>
                <p:spPr>
                  <a:xfrm rot="6840000">
                    <a:off x="4852946" y="2297871"/>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202" name="Right Arrow 201"/>
                  <p:cNvSpPr/>
                  <p:nvPr/>
                </p:nvSpPr>
                <p:spPr>
                  <a:xfrm rot="8760000">
                    <a:off x="5299824" y="2748170"/>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203" name="Right Arrow 202"/>
                  <p:cNvSpPr/>
                  <p:nvPr/>
                </p:nvSpPr>
                <p:spPr>
                  <a:xfrm rot="12780000">
                    <a:off x="5374014" y="3777719"/>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sp>
                <p:nvSpPr>
                  <p:cNvPr id="204" name="Right Arrow 203"/>
                  <p:cNvSpPr/>
                  <p:nvPr/>
                </p:nvSpPr>
                <p:spPr>
                  <a:xfrm rot="14760000">
                    <a:off x="4852946" y="4344729"/>
                    <a:ext cx="411480" cy="548640"/>
                  </a:xfrm>
                  <a:prstGeom prst="rightArrow">
                    <a:avLst/>
                  </a:prstGeom>
                  <a:gradFill>
                    <a:gsLst>
                      <a:gs pos="0">
                        <a:srgbClr val="F2B159"/>
                      </a:gs>
                      <a:gs pos="50000">
                        <a:srgbClr val="F2B159"/>
                      </a:gs>
                      <a:gs pos="100000">
                        <a:srgbClr val="F2B159">
                          <a:alpha val="29000"/>
                        </a:srgbClr>
                      </a:gs>
                    </a:gsLst>
                    <a:lin ang="10800000" scaled="1"/>
                  </a:gradFill>
                  <a:ln w="3175">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defTabSz="665665"/>
                    <a:endParaRPr lang="en-US" sz="1310">
                      <a:solidFill>
                        <a:srgbClr val="0070C0"/>
                      </a:solidFill>
                      <a:latin typeface="Comic Sans MS" panose="030F0702030302020204" pitchFamily="66" charset="0"/>
                    </a:endParaRPr>
                  </a:p>
                </p:txBody>
              </p:sp>
            </p:grpSp>
          </p:grpSp>
          <p:sp>
            <p:nvSpPr>
              <p:cNvPr id="187" name="TextBox 186"/>
              <p:cNvSpPr txBox="1"/>
              <p:nvPr/>
            </p:nvSpPr>
            <p:spPr>
              <a:xfrm>
                <a:off x="2010263" y="4838700"/>
                <a:ext cx="3050835" cy="313932"/>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Facilities /</a:t>
                </a:r>
              </a:p>
              <a:p>
                <a:pPr algn="ctr" defTabSz="665665">
                  <a:lnSpc>
                    <a:spcPct val="80000"/>
                  </a:lnSpc>
                </a:pPr>
                <a:r>
                  <a:rPr lang="en-US" sz="1310" dirty="0">
                    <a:solidFill>
                      <a:srgbClr val="5F5F5F"/>
                    </a:solidFill>
                    <a:latin typeface="Comic Sans MS" panose="030F0702030302020204" pitchFamily="66" charset="0"/>
                  </a:rPr>
                  <a:t>Infrastructure</a:t>
                </a:r>
              </a:p>
            </p:txBody>
          </p:sp>
          <p:sp>
            <p:nvSpPr>
              <p:cNvPr id="188" name="TextBox 187"/>
              <p:cNvSpPr txBox="1"/>
              <p:nvPr/>
            </p:nvSpPr>
            <p:spPr>
              <a:xfrm>
                <a:off x="984777" y="2837569"/>
                <a:ext cx="2743200" cy="313932"/>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Entrepreneurial / </a:t>
                </a:r>
              </a:p>
              <a:p>
                <a:pPr algn="ctr" defTabSz="665665">
                  <a:lnSpc>
                    <a:spcPct val="80000"/>
                  </a:lnSpc>
                </a:pPr>
                <a:r>
                  <a:rPr lang="en-US" sz="1310" dirty="0">
                    <a:solidFill>
                      <a:srgbClr val="5F5F5F"/>
                    </a:solidFill>
                    <a:latin typeface="Comic Sans MS" panose="030F0702030302020204" pitchFamily="66" charset="0"/>
                  </a:rPr>
                  <a:t>Business Talent</a:t>
                </a:r>
              </a:p>
            </p:txBody>
          </p:sp>
          <p:sp>
            <p:nvSpPr>
              <p:cNvPr id="189" name="TextBox 188"/>
              <p:cNvSpPr txBox="1"/>
              <p:nvPr/>
            </p:nvSpPr>
            <p:spPr>
              <a:xfrm>
                <a:off x="2759251" y="2001357"/>
                <a:ext cx="1967206" cy="313932"/>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Technical </a:t>
                </a:r>
              </a:p>
              <a:p>
                <a:pPr algn="ctr" defTabSz="665665">
                  <a:lnSpc>
                    <a:spcPct val="80000"/>
                  </a:lnSpc>
                </a:pPr>
                <a:r>
                  <a:rPr lang="en-US" sz="1310" dirty="0">
                    <a:solidFill>
                      <a:srgbClr val="5F5F5F"/>
                    </a:solidFill>
                    <a:latin typeface="Comic Sans MS" panose="030F0702030302020204" pitchFamily="66" charset="0"/>
                  </a:rPr>
                  <a:t>Talent</a:t>
                </a:r>
              </a:p>
            </p:txBody>
          </p:sp>
          <p:sp>
            <p:nvSpPr>
              <p:cNvPr id="190" name="TextBox 189"/>
              <p:cNvSpPr txBox="1"/>
              <p:nvPr/>
            </p:nvSpPr>
            <p:spPr>
              <a:xfrm>
                <a:off x="4349416" y="2001357"/>
                <a:ext cx="2103461" cy="313932"/>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Scientific </a:t>
                </a:r>
              </a:p>
              <a:p>
                <a:pPr algn="ctr" defTabSz="665665">
                  <a:lnSpc>
                    <a:spcPct val="80000"/>
                  </a:lnSpc>
                </a:pPr>
                <a:r>
                  <a:rPr lang="en-US" sz="1310" dirty="0">
                    <a:solidFill>
                      <a:srgbClr val="5F5F5F"/>
                    </a:solidFill>
                    <a:latin typeface="Comic Sans MS" panose="030F0702030302020204" pitchFamily="66" charset="0"/>
                  </a:rPr>
                  <a:t>Insight</a:t>
                </a:r>
              </a:p>
            </p:txBody>
          </p:sp>
          <p:sp>
            <p:nvSpPr>
              <p:cNvPr id="191" name="TextBox 190"/>
              <p:cNvSpPr txBox="1"/>
              <p:nvPr/>
            </p:nvSpPr>
            <p:spPr>
              <a:xfrm>
                <a:off x="5603387" y="2837569"/>
                <a:ext cx="2234907" cy="535531"/>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Market / </a:t>
                </a:r>
              </a:p>
              <a:p>
                <a:pPr algn="ctr" defTabSz="665665">
                  <a:lnSpc>
                    <a:spcPct val="80000"/>
                  </a:lnSpc>
                </a:pPr>
                <a:r>
                  <a:rPr lang="en-US" sz="1310" dirty="0">
                    <a:solidFill>
                      <a:srgbClr val="5F5F5F"/>
                    </a:solidFill>
                    <a:latin typeface="Comic Sans MS" panose="030F0702030302020204" pitchFamily="66" charset="0"/>
                  </a:rPr>
                  <a:t>Application Insight</a:t>
                </a:r>
              </a:p>
            </p:txBody>
          </p:sp>
          <p:sp>
            <p:nvSpPr>
              <p:cNvPr id="192" name="TextBox 191"/>
              <p:cNvSpPr txBox="1"/>
              <p:nvPr/>
            </p:nvSpPr>
            <p:spPr>
              <a:xfrm>
                <a:off x="1446004" y="4134755"/>
                <a:ext cx="2045753" cy="313932"/>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Access to Capital</a:t>
                </a:r>
              </a:p>
            </p:txBody>
          </p:sp>
          <p:sp>
            <p:nvSpPr>
              <p:cNvPr id="193" name="TextBox 192"/>
              <p:cNvSpPr txBox="1"/>
              <p:nvPr/>
            </p:nvSpPr>
            <p:spPr>
              <a:xfrm>
                <a:off x="4729336" y="4838700"/>
                <a:ext cx="1537600" cy="535531"/>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Government </a:t>
                </a:r>
              </a:p>
              <a:p>
                <a:pPr algn="ctr" defTabSz="665665">
                  <a:lnSpc>
                    <a:spcPct val="80000"/>
                  </a:lnSpc>
                </a:pPr>
                <a:r>
                  <a:rPr lang="en-US" sz="1310" dirty="0">
                    <a:solidFill>
                      <a:srgbClr val="5F5F5F"/>
                    </a:solidFill>
                    <a:latin typeface="Comic Sans MS" panose="030F0702030302020204" pitchFamily="66" charset="0"/>
                  </a:rPr>
                  <a:t>&amp; Policy</a:t>
                </a:r>
              </a:p>
            </p:txBody>
          </p:sp>
          <p:sp>
            <p:nvSpPr>
              <p:cNvPr id="194" name="TextBox 193"/>
              <p:cNvSpPr txBox="1"/>
              <p:nvPr/>
            </p:nvSpPr>
            <p:spPr>
              <a:xfrm>
                <a:off x="5482653" y="4038802"/>
                <a:ext cx="2403222" cy="757130"/>
              </a:xfrm>
              <a:prstGeom prst="rect">
                <a:avLst/>
              </a:prstGeom>
              <a:noFill/>
            </p:spPr>
            <p:txBody>
              <a:bodyPr wrap="none" rtlCol="0">
                <a:noAutofit/>
              </a:bodyPr>
              <a:lstStyle/>
              <a:p>
                <a:pPr algn="ctr" defTabSz="665665">
                  <a:lnSpc>
                    <a:spcPct val="80000"/>
                  </a:lnSpc>
                </a:pPr>
                <a:r>
                  <a:rPr lang="en-US" sz="1310" dirty="0">
                    <a:solidFill>
                      <a:srgbClr val="5F5F5F"/>
                    </a:solidFill>
                    <a:latin typeface="Comic Sans MS" panose="030F0702030302020204" pitchFamily="66" charset="0"/>
                  </a:rPr>
                  <a:t>Commercial Partners</a:t>
                </a:r>
              </a:p>
              <a:p>
                <a:pPr algn="ctr" defTabSz="665665">
                  <a:lnSpc>
                    <a:spcPct val="80000"/>
                  </a:lnSpc>
                </a:pPr>
                <a:r>
                  <a:rPr lang="en-US" sz="1310" dirty="0">
                    <a:solidFill>
                      <a:srgbClr val="5F5F5F"/>
                    </a:solidFill>
                    <a:latin typeface="Comic Sans MS" panose="030F0702030302020204" pitchFamily="66" charset="0"/>
                  </a:rPr>
                  <a:t>Go-to-Market / </a:t>
                </a:r>
              </a:p>
              <a:p>
                <a:pPr algn="ctr" defTabSz="665665">
                  <a:lnSpc>
                    <a:spcPct val="80000"/>
                  </a:lnSpc>
                </a:pPr>
                <a:r>
                  <a:rPr lang="en-US" sz="1310" dirty="0">
                    <a:solidFill>
                      <a:srgbClr val="5F5F5F"/>
                    </a:solidFill>
                    <a:latin typeface="Comic Sans MS" panose="030F0702030302020204" pitchFamily="66" charset="0"/>
                  </a:rPr>
                  <a:t>Supply-Chain</a:t>
                </a:r>
              </a:p>
            </p:txBody>
          </p:sp>
        </p:grpSp>
        <p:grpSp>
          <p:nvGrpSpPr>
            <p:cNvPr id="133" name="Group 132"/>
            <p:cNvGrpSpPr/>
            <p:nvPr/>
          </p:nvGrpSpPr>
          <p:grpSpPr>
            <a:xfrm>
              <a:off x="5041767" y="3286069"/>
              <a:ext cx="2286000" cy="914400"/>
              <a:chOff x="3214555" y="3033589"/>
              <a:chExt cx="2286000" cy="914400"/>
            </a:xfrm>
          </p:grpSpPr>
          <p:sp>
            <p:nvSpPr>
              <p:cNvPr id="184" name="Curved Left Arrow 183"/>
              <p:cNvSpPr>
                <a:spLocks/>
              </p:cNvSpPr>
              <p:nvPr/>
            </p:nvSpPr>
            <p:spPr>
              <a:xfrm rot="18801413" flipV="1">
                <a:off x="4038600" y="2622109"/>
                <a:ext cx="914400" cy="1737360"/>
              </a:xfrm>
              <a:prstGeom prst="curvedLeftArrow">
                <a:avLst>
                  <a:gd name="adj1" fmla="val 20976"/>
                  <a:gd name="adj2" fmla="val 46947"/>
                  <a:gd name="adj3" fmla="val 2390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5665"/>
                <a:endParaRPr lang="en-US" sz="1310">
                  <a:solidFill>
                    <a:prstClr val="black"/>
                  </a:solidFill>
                  <a:latin typeface="Comic Sans MS" panose="030F0702030302020204" pitchFamily="66" charset="0"/>
                </a:endParaRPr>
              </a:p>
            </p:txBody>
          </p:sp>
          <p:sp>
            <p:nvSpPr>
              <p:cNvPr id="185" name="TextBox 184"/>
              <p:cNvSpPr txBox="1"/>
              <p:nvPr/>
            </p:nvSpPr>
            <p:spPr>
              <a:xfrm>
                <a:off x="3214555" y="3414919"/>
                <a:ext cx="2286000" cy="493009"/>
              </a:xfrm>
              <a:prstGeom prst="rect">
                <a:avLst/>
              </a:prstGeom>
              <a:solidFill>
                <a:schemeClr val="bg1"/>
              </a:solidFill>
            </p:spPr>
            <p:txBody>
              <a:bodyPr wrap="square" rtlCol="0" anchor="ctr">
                <a:spAutoFit/>
              </a:bodyPr>
              <a:lstStyle/>
              <a:p>
                <a:pPr algn="ctr" defTabSz="665665">
                  <a:lnSpc>
                    <a:spcPct val="85000"/>
                  </a:lnSpc>
                </a:pPr>
                <a:r>
                  <a:rPr lang="en-US" sz="2038" dirty="0">
                    <a:solidFill>
                      <a:prstClr val="black"/>
                    </a:solidFill>
                    <a:latin typeface="Comic Sans MS" panose="030F0702030302020204" pitchFamily="66" charset="0"/>
                  </a:rPr>
                  <a:t>Community</a:t>
                </a:r>
              </a:p>
            </p:txBody>
          </p:sp>
        </p:grpSp>
        <p:grpSp>
          <p:nvGrpSpPr>
            <p:cNvPr id="134" name="Group 133"/>
            <p:cNvGrpSpPr/>
            <p:nvPr/>
          </p:nvGrpSpPr>
          <p:grpSpPr>
            <a:xfrm>
              <a:off x="7679372" y="1319280"/>
              <a:ext cx="1920240" cy="1655962"/>
              <a:chOff x="7679372" y="1066800"/>
              <a:chExt cx="1920240" cy="1655962"/>
            </a:xfrm>
          </p:grpSpPr>
          <p:grpSp>
            <p:nvGrpSpPr>
              <p:cNvPr id="180" name="Group 179"/>
              <p:cNvGrpSpPr/>
              <p:nvPr/>
            </p:nvGrpSpPr>
            <p:grpSpPr>
              <a:xfrm>
                <a:off x="8107364" y="1537700"/>
                <a:ext cx="1064256" cy="1185062"/>
                <a:chOff x="8132417" y="1537700"/>
                <a:chExt cx="1064256" cy="1185062"/>
              </a:xfrm>
            </p:grpSpPr>
            <p:sp>
              <p:nvSpPr>
                <p:cNvPr id="182" name="Freeform 181"/>
                <p:cNvSpPr/>
                <p:nvPr/>
              </p:nvSpPr>
              <p:spPr>
                <a:xfrm>
                  <a:off x="8341629" y="1804577"/>
                  <a:ext cx="569229" cy="899261"/>
                </a:xfrm>
                <a:custGeom>
                  <a:avLst/>
                  <a:gdLst>
                    <a:gd name="connsiteX0" fmla="*/ 93862 w 569229"/>
                    <a:gd name="connsiteY0" fmla="*/ 868983 h 899261"/>
                    <a:gd name="connsiteX1" fmla="*/ 93862 w 569229"/>
                    <a:gd name="connsiteY1" fmla="*/ 711537 h 899261"/>
                    <a:gd name="connsiteX2" fmla="*/ 133224 w 569229"/>
                    <a:gd name="connsiteY2" fmla="*/ 696398 h 899261"/>
                    <a:gd name="connsiteX3" fmla="*/ 172586 w 569229"/>
                    <a:gd name="connsiteY3" fmla="*/ 505646 h 899261"/>
                    <a:gd name="connsiteX4" fmla="*/ 87807 w 569229"/>
                    <a:gd name="connsiteY4" fmla="*/ 436006 h 899261"/>
                    <a:gd name="connsiteX5" fmla="*/ 0 w 569229"/>
                    <a:gd name="connsiteY5" fmla="*/ 260393 h 899261"/>
                    <a:gd name="connsiteX6" fmla="*/ 27250 w 569229"/>
                    <a:gd name="connsiteY6" fmla="*/ 139280 h 899261"/>
                    <a:gd name="connsiteX7" fmla="*/ 151391 w 569229"/>
                    <a:gd name="connsiteY7" fmla="*/ 3028 h 899261"/>
                    <a:gd name="connsiteX8" fmla="*/ 375449 w 569229"/>
                    <a:gd name="connsiteY8" fmla="*/ 0 h 899261"/>
                    <a:gd name="connsiteX9" fmla="*/ 487478 w 569229"/>
                    <a:gd name="connsiteY9" fmla="*/ 42390 h 899261"/>
                    <a:gd name="connsiteX10" fmla="*/ 554090 w 569229"/>
                    <a:gd name="connsiteY10" fmla="*/ 184697 h 899261"/>
                    <a:gd name="connsiteX11" fmla="*/ 569229 w 569229"/>
                    <a:gd name="connsiteY11" fmla="*/ 278559 h 899261"/>
                    <a:gd name="connsiteX12" fmla="*/ 448117 w 569229"/>
                    <a:gd name="connsiteY12" fmla="*/ 436006 h 899261"/>
                    <a:gd name="connsiteX13" fmla="*/ 339115 w 569229"/>
                    <a:gd name="connsiteY13" fmla="*/ 496562 h 899261"/>
                    <a:gd name="connsiteX14" fmla="*/ 296726 w 569229"/>
                    <a:gd name="connsiteY14" fmla="*/ 517757 h 899261"/>
                    <a:gd name="connsiteX15" fmla="*/ 311865 w 569229"/>
                    <a:gd name="connsiteY15" fmla="*/ 681259 h 899261"/>
                    <a:gd name="connsiteX16" fmla="*/ 351227 w 569229"/>
                    <a:gd name="connsiteY16" fmla="*/ 696398 h 899261"/>
                    <a:gd name="connsiteX17" fmla="*/ 357282 w 569229"/>
                    <a:gd name="connsiteY17" fmla="*/ 847789 h 899261"/>
                    <a:gd name="connsiteX18" fmla="*/ 260392 w 569229"/>
                    <a:gd name="connsiteY18" fmla="*/ 899261 h 899261"/>
                    <a:gd name="connsiteX19" fmla="*/ 181669 w 569229"/>
                    <a:gd name="connsiteY19" fmla="*/ 884122 h 899261"/>
                    <a:gd name="connsiteX20" fmla="*/ 93862 w 569229"/>
                    <a:gd name="connsiteY20" fmla="*/ 868983 h 89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9229" h="899261">
                      <a:moveTo>
                        <a:pt x="93862" y="868983"/>
                      </a:moveTo>
                      <a:lnTo>
                        <a:pt x="93862" y="711537"/>
                      </a:lnTo>
                      <a:lnTo>
                        <a:pt x="133224" y="696398"/>
                      </a:lnTo>
                      <a:lnTo>
                        <a:pt x="172586" y="505646"/>
                      </a:lnTo>
                      <a:lnTo>
                        <a:pt x="87807" y="436006"/>
                      </a:lnTo>
                      <a:lnTo>
                        <a:pt x="0" y="260393"/>
                      </a:lnTo>
                      <a:lnTo>
                        <a:pt x="27250" y="139280"/>
                      </a:lnTo>
                      <a:lnTo>
                        <a:pt x="151391" y="3028"/>
                      </a:lnTo>
                      <a:lnTo>
                        <a:pt x="375449" y="0"/>
                      </a:lnTo>
                      <a:lnTo>
                        <a:pt x="487478" y="42390"/>
                      </a:lnTo>
                      <a:lnTo>
                        <a:pt x="554090" y="184697"/>
                      </a:lnTo>
                      <a:lnTo>
                        <a:pt x="569229" y="278559"/>
                      </a:lnTo>
                      <a:lnTo>
                        <a:pt x="448117" y="436006"/>
                      </a:lnTo>
                      <a:lnTo>
                        <a:pt x="339115" y="496562"/>
                      </a:lnTo>
                      <a:lnTo>
                        <a:pt x="296726" y="517757"/>
                      </a:lnTo>
                      <a:lnTo>
                        <a:pt x="311865" y="681259"/>
                      </a:lnTo>
                      <a:lnTo>
                        <a:pt x="351227" y="696398"/>
                      </a:lnTo>
                      <a:lnTo>
                        <a:pt x="357282" y="847789"/>
                      </a:lnTo>
                      <a:lnTo>
                        <a:pt x="260392" y="899261"/>
                      </a:lnTo>
                      <a:lnTo>
                        <a:pt x="181669" y="884122"/>
                      </a:lnTo>
                      <a:lnTo>
                        <a:pt x="93862" y="868983"/>
                      </a:lnTo>
                      <a:close/>
                    </a:path>
                  </a:pathLst>
                </a:cu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5665"/>
                  <a:endParaRPr lang="en-US" sz="1310">
                    <a:solidFill>
                      <a:prstClr val="white"/>
                    </a:solidFill>
                    <a:latin typeface="Calibri" panose="020F0502020204030204"/>
                  </a:endParaRPr>
                </a:p>
              </p:txBody>
            </p:sp>
            <p:pic>
              <p:nvPicPr>
                <p:cNvPr id="183" name="Picture 18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32417" y="1537700"/>
                  <a:ext cx="1064256" cy="1185062"/>
                </a:xfrm>
                <a:prstGeom prst="rect">
                  <a:avLst/>
                </a:prstGeom>
              </p:spPr>
            </p:pic>
          </p:grpSp>
          <p:sp>
            <p:nvSpPr>
              <p:cNvPr id="181" name="TextBox 180"/>
              <p:cNvSpPr txBox="1"/>
              <p:nvPr/>
            </p:nvSpPr>
            <p:spPr>
              <a:xfrm>
                <a:off x="7679372" y="1066800"/>
                <a:ext cx="1920240" cy="557662"/>
              </a:xfrm>
              <a:prstGeom prst="rect">
                <a:avLst/>
              </a:prstGeom>
              <a:noFill/>
            </p:spPr>
            <p:txBody>
              <a:bodyPr wrap="square" rtlCol="0">
                <a:spAutoFit/>
              </a:bodyPr>
              <a:lstStyle/>
              <a:p>
                <a:pPr algn="ctr" defTabSz="665665"/>
                <a:r>
                  <a:rPr lang="en-US" sz="2038" dirty="0">
                    <a:solidFill>
                      <a:prstClr val="black"/>
                    </a:solidFill>
                    <a:latin typeface="Comic Sans MS" panose="030F0702030302020204" pitchFamily="66" charset="0"/>
                  </a:rPr>
                  <a:t>Ideas</a:t>
                </a:r>
              </a:p>
            </p:txBody>
          </p:sp>
        </p:grpSp>
        <p:grpSp>
          <p:nvGrpSpPr>
            <p:cNvPr id="135" name="Group 134"/>
            <p:cNvGrpSpPr/>
            <p:nvPr/>
          </p:nvGrpSpPr>
          <p:grpSpPr>
            <a:xfrm>
              <a:off x="2745998" y="1319280"/>
              <a:ext cx="1911469" cy="1655962"/>
              <a:chOff x="2665412" y="1066800"/>
              <a:chExt cx="1911469" cy="1655962"/>
            </a:xfrm>
          </p:grpSpPr>
          <p:grpSp>
            <p:nvGrpSpPr>
              <p:cNvPr id="172" name="Group 171"/>
              <p:cNvGrpSpPr/>
              <p:nvPr/>
            </p:nvGrpSpPr>
            <p:grpSpPr>
              <a:xfrm>
                <a:off x="3314382" y="1537700"/>
                <a:ext cx="718872" cy="1185062"/>
                <a:chOff x="3314382" y="1537700"/>
                <a:chExt cx="718872" cy="1185062"/>
              </a:xfrm>
            </p:grpSpPr>
            <p:sp>
              <p:nvSpPr>
                <p:cNvPr id="178" name="Freeform 177"/>
                <p:cNvSpPr/>
                <p:nvPr/>
              </p:nvSpPr>
              <p:spPr>
                <a:xfrm>
                  <a:off x="3323122" y="1552074"/>
                  <a:ext cx="529390" cy="1102092"/>
                </a:xfrm>
                <a:custGeom>
                  <a:avLst/>
                  <a:gdLst>
                    <a:gd name="connsiteX0" fmla="*/ 134754 w 529390"/>
                    <a:gd name="connsiteY0" fmla="*/ 125128 h 1102092"/>
                    <a:gd name="connsiteX1" fmla="*/ 129941 w 529390"/>
                    <a:gd name="connsiteY1" fmla="*/ 60158 h 1102092"/>
                    <a:gd name="connsiteX2" fmla="*/ 197318 w 529390"/>
                    <a:gd name="connsiteY2" fmla="*/ 0 h 1102092"/>
                    <a:gd name="connsiteX3" fmla="*/ 286352 w 529390"/>
                    <a:gd name="connsiteY3" fmla="*/ 0 h 1102092"/>
                    <a:gd name="connsiteX4" fmla="*/ 346510 w 529390"/>
                    <a:gd name="connsiteY4" fmla="*/ 52939 h 1102092"/>
                    <a:gd name="connsiteX5" fmla="*/ 351322 w 529390"/>
                    <a:gd name="connsiteY5" fmla="*/ 129941 h 1102092"/>
                    <a:gd name="connsiteX6" fmla="*/ 327259 w 529390"/>
                    <a:gd name="connsiteY6" fmla="*/ 221381 h 1102092"/>
                    <a:gd name="connsiteX7" fmla="*/ 380198 w 529390"/>
                    <a:gd name="connsiteY7" fmla="*/ 269507 h 1102092"/>
                    <a:gd name="connsiteX8" fmla="*/ 462013 w 529390"/>
                    <a:gd name="connsiteY8" fmla="*/ 344103 h 1102092"/>
                    <a:gd name="connsiteX9" fmla="*/ 529390 w 529390"/>
                    <a:gd name="connsiteY9" fmla="*/ 447574 h 1102092"/>
                    <a:gd name="connsiteX10" fmla="*/ 454794 w 529390"/>
                    <a:gd name="connsiteY10" fmla="*/ 543827 h 1102092"/>
                    <a:gd name="connsiteX11" fmla="*/ 404261 w 529390"/>
                    <a:gd name="connsiteY11" fmla="*/ 589547 h 1102092"/>
                    <a:gd name="connsiteX12" fmla="*/ 425918 w 529390"/>
                    <a:gd name="connsiteY12" fmla="*/ 632861 h 1102092"/>
                    <a:gd name="connsiteX13" fmla="*/ 382604 w 529390"/>
                    <a:gd name="connsiteY13" fmla="*/ 789271 h 1102092"/>
                    <a:gd name="connsiteX14" fmla="*/ 375385 w 529390"/>
                    <a:gd name="connsiteY14" fmla="*/ 964932 h 1102092"/>
                    <a:gd name="connsiteX15" fmla="*/ 409074 w 529390"/>
                    <a:gd name="connsiteY15" fmla="*/ 1044341 h 1102092"/>
                    <a:gd name="connsiteX16" fmla="*/ 433137 w 529390"/>
                    <a:gd name="connsiteY16" fmla="*/ 1080435 h 1102092"/>
                    <a:gd name="connsiteX17" fmla="*/ 370573 w 529390"/>
                    <a:gd name="connsiteY17" fmla="*/ 1102092 h 1102092"/>
                    <a:gd name="connsiteX18" fmla="*/ 211756 w 529390"/>
                    <a:gd name="connsiteY18" fmla="*/ 1099686 h 1102092"/>
                    <a:gd name="connsiteX19" fmla="*/ 134754 w 529390"/>
                    <a:gd name="connsiteY19" fmla="*/ 1008246 h 1102092"/>
                    <a:gd name="connsiteX20" fmla="*/ 151598 w 529390"/>
                    <a:gd name="connsiteY20" fmla="*/ 849429 h 1102092"/>
                    <a:gd name="connsiteX21" fmla="*/ 173255 w 529390"/>
                    <a:gd name="connsiteY21" fmla="*/ 680987 h 1102092"/>
                    <a:gd name="connsiteX22" fmla="*/ 139566 w 529390"/>
                    <a:gd name="connsiteY22" fmla="*/ 635267 h 1102092"/>
                    <a:gd name="connsiteX23" fmla="*/ 84221 w 529390"/>
                    <a:gd name="connsiteY23" fmla="*/ 616017 h 1102092"/>
                    <a:gd name="connsiteX24" fmla="*/ 84221 w 529390"/>
                    <a:gd name="connsiteY24" fmla="*/ 565484 h 1102092"/>
                    <a:gd name="connsiteX25" fmla="*/ 0 w 529390"/>
                    <a:gd name="connsiteY25" fmla="*/ 478857 h 1102092"/>
                    <a:gd name="connsiteX26" fmla="*/ 98659 w 529390"/>
                    <a:gd name="connsiteY26" fmla="*/ 346509 h 1102092"/>
                    <a:gd name="connsiteX27" fmla="*/ 146785 w 529390"/>
                    <a:gd name="connsiteY27" fmla="*/ 247850 h 1102092"/>
                    <a:gd name="connsiteX28" fmla="*/ 194912 w 529390"/>
                    <a:gd name="connsiteY28" fmla="*/ 228600 h 1102092"/>
                    <a:gd name="connsiteX29" fmla="*/ 144379 w 529390"/>
                    <a:gd name="connsiteY29" fmla="*/ 180473 h 1102092"/>
                    <a:gd name="connsiteX30" fmla="*/ 134754 w 529390"/>
                    <a:gd name="connsiteY30" fmla="*/ 125128 h 1102092"/>
                    <a:gd name="connsiteX0" fmla="*/ 134754 w 529390"/>
                    <a:gd name="connsiteY0" fmla="*/ 125128 h 1102092"/>
                    <a:gd name="connsiteX1" fmla="*/ 129941 w 529390"/>
                    <a:gd name="connsiteY1" fmla="*/ 60158 h 1102092"/>
                    <a:gd name="connsiteX2" fmla="*/ 197318 w 529390"/>
                    <a:gd name="connsiteY2" fmla="*/ 0 h 1102092"/>
                    <a:gd name="connsiteX3" fmla="*/ 286352 w 529390"/>
                    <a:gd name="connsiteY3" fmla="*/ 0 h 1102092"/>
                    <a:gd name="connsiteX4" fmla="*/ 346510 w 529390"/>
                    <a:gd name="connsiteY4" fmla="*/ 52939 h 1102092"/>
                    <a:gd name="connsiteX5" fmla="*/ 351322 w 529390"/>
                    <a:gd name="connsiteY5" fmla="*/ 129941 h 1102092"/>
                    <a:gd name="connsiteX6" fmla="*/ 327259 w 529390"/>
                    <a:gd name="connsiteY6" fmla="*/ 221381 h 1102092"/>
                    <a:gd name="connsiteX7" fmla="*/ 380198 w 529390"/>
                    <a:gd name="connsiteY7" fmla="*/ 269507 h 1102092"/>
                    <a:gd name="connsiteX8" fmla="*/ 462013 w 529390"/>
                    <a:gd name="connsiteY8" fmla="*/ 344103 h 1102092"/>
                    <a:gd name="connsiteX9" fmla="*/ 529390 w 529390"/>
                    <a:gd name="connsiteY9" fmla="*/ 447574 h 1102092"/>
                    <a:gd name="connsiteX10" fmla="*/ 454794 w 529390"/>
                    <a:gd name="connsiteY10" fmla="*/ 543827 h 1102092"/>
                    <a:gd name="connsiteX11" fmla="*/ 404261 w 529390"/>
                    <a:gd name="connsiteY11" fmla="*/ 589547 h 1102092"/>
                    <a:gd name="connsiteX12" fmla="*/ 425918 w 529390"/>
                    <a:gd name="connsiteY12" fmla="*/ 632861 h 1102092"/>
                    <a:gd name="connsiteX13" fmla="*/ 382604 w 529390"/>
                    <a:gd name="connsiteY13" fmla="*/ 789271 h 1102092"/>
                    <a:gd name="connsiteX14" fmla="*/ 375385 w 529390"/>
                    <a:gd name="connsiteY14" fmla="*/ 964932 h 1102092"/>
                    <a:gd name="connsiteX15" fmla="*/ 409074 w 529390"/>
                    <a:gd name="connsiteY15" fmla="*/ 1044341 h 1102092"/>
                    <a:gd name="connsiteX16" fmla="*/ 433137 w 529390"/>
                    <a:gd name="connsiteY16" fmla="*/ 1080435 h 1102092"/>
                    <a:gd name="connsiteX17" fmla="*/ 370573 w 529390"/>
                    <a:gd name="connsiteY17" fmla="*/ 1102092 h 1102092"/>
                    <a:gd name="connsiteX18" fmla="*/ 211756 w 529390"/>
                    <a:gd name="connsiteY18" fmla="*/ 1099686 h 1102092"/>
                    <a:gd name="connsiteX19" fmla="*/ 134754 w 529390"/>
                    <a:gd name="connsiteY19" fmla="*/ 1008246 h 1102092"/>
                    <a:gd name="connsiteX20" fmla="*/ 151598 w 529390"/>
                    <a:gd name="connsiteY20" fmla="*/ 849429 h 1102092"/>
                    <a:gd name="connsiteX21" fmla="*/ 173255 w 529390"/>
                    <a:gd name="connsiteY21" fmla="*/ 680987 h 1102092"/>
                    <a:gd name="connsiteX22" fmla="*/ 139566 w 529390"/>
                    <a:gd name="connsiteY22" fmla="*/ 635267 h 1102092"/>
                    <a:gd name="connsiteX23" fmla="*/ 84221 w 529390"/>
                    <a:gd name="connsiteY23" fmla="*/ 616017 h 1102092"/>
                    <a:gd name="connsiteX24" fmla="*/ 84221 w 529390"/>
                    <a:gd name="connsiteY24" fmla="*/ 565484 h 1102092"/>
                    <a:gd name="connsiteX25" fmla="*/ 0 w 529390"/>
                    <a:gd name="connsiteY25" fmla="*/ 478857 h 1102092"/>
                    <a:gd name="connsiteX26" fmla="*/ 98659 w 529390"/>
                    <a:gd name="connsiteY26" fmla="*/ 346509 h 1102092"/>
                    <a:gd name="connsiteX27" fmla="*/ 146785 w 529390"/>
                    <a:gd name="connsiteY27" fmla="*/ 247850 h 1102092"/>
                    <a:gd name="connsiteX28" fmla="*/ 194912 w 529390"/>
                    <a:gd name="connsiteY28" fmla="*/ 228600 h 1102092"/>
                    <a:gd name="connsiteX29" fmla="*/ 144379 w 529390"/>
                    <a:gd name="connsiteY29" fmla="*/ 180473 h 1102092"/>
                    <a:gd name="connsiteX30" fmla="*/ 115367 w 529390"/>
                    <a:gd name="connsiteY30" fmla="*/ 161132 h 1102092"/>
                    <a:gd name="connsiteX31" fmla="*/ 134754 w 529390"/>
                    <a:gd name="connsiteY31" fmla="*/ 125128 h 1102092"/>
                    <a:gd name="connsiteX0" fmla="*/ 134754 w 529390"/>
                    <a:gd name="connsiteY0" fmla="*/ 125128 h 1102092"/>
                    <a:gd name="connsiteX1" fmla="*/ 129941 w 529390"/>
                    <a:gd name="connsiteY1" fmla="*/ 60158 h 1102092"/>
                    <a:gd name="connsiteX2" fmla="*/ 197318 w 529390"/>
                    <a:gd name="connsiteY2" fmla="*/ 0 h 1102092"/>
                    <a:gd name="connsiteX3" fmla="*/ 286352 w 529390"/>
                    <a:gd name="connsiteY3" fmla="*/ 0 h 1102092"/>
                    <a:gd name="connsiteX4" fmla="*/ 346510 w 529390"/>
                    <a:gd name="connsiteY4" fmla="*/ 52939 h 1102092"/>
                    <a:gd name="connsiteX5" fmla="*/ 351322 w 529390"/>
                    <a:gd name="connsiteY5" fmla="*/ 129941 h 1102092"/>
                    <a:gd name="connsiteX6" fmla="*/ 327259 w 529390"/>
                    <a:gd name="connsiteY6" fmla="*/ 221381 h 1102092"/>
                    <a:gd name="connsiteX7" fmla="*/ 380198 w 529390"/>
                    <a:gd name="connsiteY7" fmla="*/ 269507 h 1102092"/>
                    <a:gd name="connsiteX8" fmla="*/ 462013 w 529390"/>
                    <a:gd name="connsiteY8" fmla="*/ 344103 h 1102092"/>
                    <a:gd name="connsiteX9" fmla="*/ 529390 w 529390"/>
                    <a:gd name="connsiteY9" fmla="*/ 447574 h 1102092"/>
                    <a:gd name="connsiteX10" fmla="*/ 454794 w 529390"/>
                    <a:gd name="connsiteY10" fmla="*/ 543827 h 1102092"/>
                    <a:gd name="connsiteX11" fmla="*/ 404261 w 529390"/>
                    <a:gd name="connsiteY11" fmla="*/ 589547 h 1102092"/>
                    <a:gd name="connsiteX12" fmla="*/ 425918 w 529390"/>
                    <a:gd name="connsiteY12" fmla="*/ 632861 h 1102092"/>
                    <a:gd name="connsiteX13" fmla="*/ 382604 w 529390"/>
                    <a:gd name="connsiteY13" fmla="*/ 789271 h 1102092"/>
                    <a:gd name="connsiteX14" fmla="*/ 375385 w 529390"/>
                    <a:gd name="connsiteY14" fmla="*/ 964932 h 1102092"/>
                    <a:gd name="connsiteX15" fmla="*/ 409074 w 529390"/>
                    <a:gd name="connsiteY15" fmla="*/ 1044341 h 1102092"/>
                    <a:gd name="connsiteX16" fmla="*/ 433137 w 529390"/>
                    <a:gd name="connsiteY16" fmla="*/ 1080435 h 1102092"/>
                    <a:gd name="connsiteX17" fmla="*/ 370573 w 529390"/>
                    <a:gd name="connsiteY17" fmla="*/ 1102092 h 1102092"/>
                    <a:gd name="connsiteX18" fmla="*/ 211756 w 529390"/>
                    <a:gd name="connsiteY18" fmla="*/ 1099686 h 1102092"/>
                    <a:gd name="connsiteX19" fmla="*/ 134754 w 529390"/>
                    <a:gd name="connsiteY19" fmla="*/ 1008246 h 1102092"/>
                    <a:gd name="connsiteX20" fmla="*/ 151598 w 529390"/>
                    <a:gd name="connsiteY20" fmla="*/ 849429 h 1102092"/>
                    <a:gd name="connsiteX21" fmla="*/ 173255 w 529390"/>
                    <a:gd name="connsiteY21" fmla="*/ 680987 h 1102092"/>
                    <a:gd name="connsiteX22" fmla="*/ 139566 w 529390"/>
                    <a:gd name="connsiteY22" fmla="*/ 635267 h 1102092"/>
                    <a:gd name="connsiteX23" fmla="*/ 84221 w 529390"/>
                    <a:gd name="connsiteY23" fmla="*/ 616017 h 1102092"/>
                    <a:gd name="connsiteX24" fmla="*/ 84221 w 529390"/>
                    <a:gd name="connsiteY24" fmla="*/ 565484 h 1102092"/>
                    <a:gd name="connsiteX25" fmla="*/ 0 w 529390"/>
                    <a:gd name="connsiteY25" fmla="*/ 478857 h 1102092"/>
                    <a:gd name="connsiteX26" fmla="*/ 98659 w 529390"/>
                    <a:gd name="connsiteY26" fmla="*/ 346509 h 1102092"/>
                    <a:gd name="connsiteX27" fmla="*/ 146785 w 529390"/>
                    <a:gd name="connsiteY27" fmla="*/ 247850 h 1102092"/>
                    <a:gd name="connsiteX28" fmla="*/ 194912 w 529390"/>
                    <a:gd name="connsiteY28" fmla="*/ 228600 h 1102092"/>
                    <a:gd name="connsiteX29" fmla="*/ 144379 w 529390"/>
                    <a:gd name="connsiteY29" fmla="*/ 190825 h 1102092"/>
                    <a:gd name="connsiteX30" fmla="*/ 115367 w 529390"/>
                    <a:gd name="connsiteY30" fmla="*/ 161132 h 1102092"/>
                    <a:gd name="connsiteX31" fmla="*/ 134754 w 529390"/>
                    <a:gd name="connsiteY31" fmla="*/ 125128 h 1102092"/>
                    <a:gd name="connsiteX0" fmla="*/ 134754 w 529390"/>
                    <a:gd name="connsiteY0" fmla="*/ 125128 h 1102092"/>
                    <a:gd name="connsiteX1" fmla="*/ 129941 w 529390"/>
                    <a:gd name="connsiteY1" fmla="*/ 60158 h 1102092"/>
                    <a:gd name="connsiteX2" fmla="*/ 197318 w 529390"/>
                    <a:gd name="connsiteY2" fmla="*/ 0 h 1102092"/>
                    <a:gd name="connsiteX3" fmla="*/ 286352 w 529390"/>
                    <a:gd name="connsiteY3" fmla="*/ 0 h 1102092"/>
                    <a:gd name="connsiteX4" fmla="*/ 346510 w 529390"/>
                    <a:gd name="connsiteY4" fmla="*/ 52939 h 1102092"/>
                    <a:gd name="connsiteX5" fmla="*/ 351322 w 529390"/>
                    <a:gd name="connsiteY5" fmla="*/ 129941 h 1102092"/>
                    <a:gd name="connsiteX6" fmla="*/ 327259 w 529390"/>
                    <a:gd name="connsiteY6" fmla="*/ 221381 h 1102092"/>
                    <a:gd name="connsiteX7" fmla="*/ 380198 w 529390"/>
                    <a:gd name="connsiteY7" fmla="*/ 269507 h 1102092"/>
                    <a:gd name="connsiteX8" fmla="*/ 462013 w 529390"/>
                    <a:gd name="connsiteY8" fmla="*/ 344103 h 1102092"/>
                    <a:gd name="connsiteX9" fmla="*/ 529390 w 529390"/>
                    <a:gd name="connsiteY9" fmla="*/ 447574 h 1102092"/>
                    <a:gd name="connsiteX10" fmla="*/ 454794 w 529390"/>
                    <a:gd name="connsiteY10" fmla="*/ 543827 h 1102092"/>
                    <a:gd name="connsiteX11" fmla="*/ 424964 w 529390"/>
                    <a:gd name="connsiteY11" fmla="*/ 589547 h 1102092"/>
                    <a:gd name="connsiteX12" fmla="*/ 425918 w 529390"/>
                    <a:gd name="connsiteY12" fmla="*/ 632861 h 1102092"/>
                    <a:gd name="connsiteX13" fmla="*/ 382604 w 529390"/>
                    <a:gd name="connsiteY13" fmla="*/ 789271 h 1102092"/>
                    <a:gd name="connsiteX14" fmla="*/ 375385 w 529390"/>
                    <a:gd name="connsiteY14" fmla="*/ 964932 h 1102092"/>
                    <a:gd name="connsiteX15" fmla="*/ 409074 w 529390"/>
                    <a:gd name="connsiteY15" fmla="*/ 1044341 h 1102092"/>
                    <a:gd name="connsiteX16" fmla="*/ 433137 w 529390"/>
                    <a:gd name="connsiteY16" fmla="*/ 1080435 h 1102092"/>
                    <a:gd name="connsiteX17" fmla="*/ 370573 w 529390"/>
                    <a:gd name="connsiteY17" fmla="*/ 1102092 h 1102092"/>
                    <a:gd name="connsiteX18" fmla="*/ 211756 w 529390"/>
                    <a:gd name="connsiteY18" fmla="*/ 1099686 h 1102092"/>
                    <a:gd name="connsiteX19" fmla="*/ 134754 w 529390"/>
                    <a:gd name="connsiteY19" fmla="*/ 1008246 h 1102092"/>
                    <a:gd name="connsiteX20" fmla="*/ 151598 w 529390"/>
                    <a:gd name="connsiteY20" fmla="*/ 849429 h 1102092"/>
                    <a:gd name="connsiteX21" fmla="*/ 173255 w 529390"/>
                    <a:gd name="connsiteY21" fmla="*/ 680987 h 1102092"/>
                    <a:gd name="connsiteX22" fmla="*/ 139566 w 529390"/>
                    <a:gd name="connsiteY22" fmla="*/ 635267 h 1102092"/>
                    <a:gd name="connsiteX23" fmla="*/ 84221 w 529390"/>
                    <a:gd name="connsiteY23" fmla="*/ 616017 h 1102092"/>
                    <a:gd name="connsiteX24" fmla="*/ 84221 w 529390"/>
                    <a:gd name="connsiteY24" fmla="*/ 565484 h 1102092"/>
                    <a:gd name="connsiteX25" fmla="*/ 0 w 529390"/>
                    <a:gd name="connsiteY25" fmla="*/ 478857 h 1102092"/>
                    <a:gd name="connsiteX26" fmla="*/ 98659 w 529390"/>
                    <a:gd name="connsiteY26" fmla="*/ 346509 h 1102092"/>
                    <a:gd name="connsiteX27" fmla="*/ 146785 w 529390"/>
                    <a:gd name="connsiteY27" fmla="*/ 247850 h 1102092"/>
                    <a:gd name="connsiteX28" fmla="*/ 194912 w 529390"/>
                    <a:gd name="connsiteY28" fmla="*/ 228600 h 1102092"/>
                    <a:gd name="connsiteX29" fmla="*/ 144379 w 529390"/>
                    <a:gd name="connsiteY29" fmla="*/ 190825 h 1102092"/>
                    <a:gd name="connsiteX30" fmla="*/ 115367 w 529390"/>
                    <a:gd name="connsiteY30" fmla="*/ 161132 h 1102092"/>
                    <a:gd name="connsiteX31" fmla="*/ 134754 w 529390"/>
                    <a:gd name="connsiteY31" fmla="*/ 125128 h 1102092"/>
                    <a:gd name="connsiteX0" fmla="*/ 134754 w 529390"/>
                    <a:gd name="connsiteY0" fmla="*/ 125128 h 1102092"/>
                    <a:gd name="connsiteX1" fmla="*/ 129941 w 529390"/>
                    <a:gd name="connsiteY1" fmla="*/ 60158 h 1102092"/>
                    <a:gd name="connsiteX2" fmla="*/ 197318 w 529390"/>
                    <a:gd name="connsiteY2" fmla="*/ 0 h 1102092"/>
                    <a:gd name="connsiteX3" fmla="*/ 286352 w 529390"/>
                    <a:gd name="connsiteY3" fmla="*/ 0 h 1102092"/>
                    <a:gd name="connsiteX4" fmla="*/ 346510 w 529390"/>
                    <a:gd name="connsiteY4" fmla="*/ 52939 h 1102092"/>
                    <a:gd name="connsiteX5" fmla="*/ 351322 w 529390"/>
                    <a:gd name="connsiteY5" fmla="*/ 129941 h 1102092"/>
                    <a:gd name="connsiteX6" fmla="*/ 327259 w 529390"/>
                    <a:gd name="connsiteY6" fmla="*/ 221381 h 1102092"/>
                    <a:gd name="connsiteX7" fmla="*/ 380198 w 529390"/>
                    <a:gd name="connsiteY7" fmla="*/ 269507 h 1102092"/>
                    <a:gd name="connsiteX8" fmla="*/ 462013 w 529390"/>
                    <a:gd name="connsiteY8" fmla="*/ 344103 h 1102092"/>
                    <a:gd name="connsiteX9" fmla="*/ 529390 w 529390"/>
                    <a:gd name="connsiteY9" fmla="*/ 447574 h 1102092"/>
                    <a:gd name="connsiteX10" fmla="*/ 454794 w 529390"/>
                    <a:gd name="connsiteY10" fmla="*/ 555904 h 1102092"/>
                    <a:gd name="connsiteX11" fmla="*/ 424964 w 529390"/>
                    <a:gd name="connsiteY11" fmla="*/ 589547 h 1102092"/>
                    <a:gd name="connsiteX12" fmla="*/ 425918 w 529390"/>
                    <a:gd name="connsiteY12" fmla="*/ 632861 h 1102092"/>
                    <a:gd name="connsiteX13" fmla="*/ 382604 w 529390"/>
                    <a:gd name="connsiteY13" fmla="*/ 789271 h 1102092"/>
                    <a:gd name="connsiteX14" fmla="*/ 375385 w 529390"/>
                    <a:gd name="connsiteY14" fmla="*/ 964932 h 1102092"/>
                    <a:gd name="connsiteX15" fmla="*/ 409074 w 529390"/>
                    <a:gd name="connsiteY15" fmla="*/ 1044341 h 1102092"/>
                    <a:gd name="connsiteX16" fmla="*/ 433137 w 529390"/>
                    <a:gd name="connsiteY16" fmla="*/ 1080435 h 1102092"/>
                    <a:gd name="connsiteX17" fmla="*/ 370573 w 529390"/>
                    <a:gd name="connsiteY17" fmla="*/ 1102092 h 1102092"/>
                    <a:gd name="connsiteX18" fmla="*/ 211756 w 529390"/>
                    <a:gd name="connsiteY18" fmla="*/ 1099686 h 1102092"/>
                    <a:gd name="connsiteX19" fmla="*/ 134754 w 529390"/>
                    <a:gd name="connsiteY19" fmla="*/ 1008246 h 1102092"/>
                    <a:gd name="connsiteX20" fmla="*/ 151598 w 529390"/>
                    <a:gd name="connsiteY20" fmla="*/ 849429 h 1102092"/>
                    <a:gd name="connsiteX21" fmla="*/ 173255 w 529390"/>
                    <a:gd name="connsiteY21" fmla="*/ 680987 h 1102092"/>
                    <a:gd name="connsiteX22" fmla="*/ 139566 w 529390"/>
                    <a:gd name="connsiteY22" fmla="*/ 635267 h 1102092"/>
                    <a:gd name="connsiteX23" fmla="*/ 84221 w 529390"/>
                    <a:gd name="connsiteY23" fmla="*/ 616017 h 1102092"/>
                    <a:gd name="connsiteX24" fmla="*/ 84221 w 529390"/>
                    <a:gd name="connsiteY24" fmla="*/ 565484 h 1102092"/>
                    <a:gd name="connsiteX25" fmla="*/ 0 w 529390"/>
                    <a:gd name="connsiteY25" fmla="*/ 478857 h 1102092"/>
                    <a:gd name="connsiteX26" fmla="*/ 98659 w 529390"/>
                    <a:gd name="connsiteY26" fmla="*/ 346509 h 1102092"/>
                    <a:gd name="connsiteX27" fmla="*/ 146785 w 529390"/>
                    <a:gd name="connsiteY27" fmla="*/ 247850 h 1102092"/>
                    <a:gd name="connsiteX28" fmla="*/ 194912 w 529390"/>
                    <a:gd name="connsiteY28" fmla="*/ 228600 h 1102092"/>
                    <a:gd name="connsiteX29" fmla="*/ 144379 w 529390"/>
                    <a:gd name="connsiteY29" fmla="*/ 190825 h 1102092"/>
                    <a:gd name="connsiteX30" fmla="*/ 115367 w 529390"/>
                    <a:gd name="connsiteY30" fmla="*/ 161132 h 1102092"/>
                    <a:gd name="connsiteX31" fmla="*/ 134754 w 529390"/>
                    <a:gd name="connsiteY31" fmla="*/ 125128 h 110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9390" h="1102092">
                      <a:moveTo>
                        <a:pt x="134754" y="125128"/>
                      </a:moveTo>
                      <a:lnTo>
                        <a:pt x="129941" y="60158"/>
                      </a:lnTo>
                      <a:lnTo>
                        <a:pt x="197318" y="0"/>
                      </a:lnTo>
                      <a:lnTo>
                        <a:pt x="286352" y="0"/>
                      </a:lnTo>
                      <a:lnTo>
                        <a:pt x="346510" y="52939"/>
                      </a:lnTo>
                      <a:lnTo>
                        <a:pt x="351322" y="129941"/>
                      </a:lnTo>
                      <a:lnTo>
                        <a:pt x="327259" y="221381"/>
                      </a:lnTo>
                      <a:lnTo>
                        <a:pt x="380198" y="269507"/>
                      </a:lnTo>
                      <a:lnTo>
                        <a:pt x="462013" y="344103"/>
                      </a:lnTo>
                      <a:lnTo>
                        <a:pt x="529390" y="447574"/>
                      </a:lnTo>
                      <a:lnTo>
                        <a:pt x="454794" y="555904"/>
                      </a:lnTo>
                      <a:lnTo>
                        <a:pt x="424964" y="589547"/>
                      </a:lnTo>
                      <a:lnTo>
                        <a:pt x="425918" y="632861"/>
                      </a:lnTo>
                      <a:lnTo>
                        <a:pt x="382604" y="789271"/>
                      </a:lnTo>
                      <a:lnTo>
                        <a:pt x="375385" y="964932"/>
                      </a:lnTo>
                      <a:lnTo>
                        <a:pt x="409074" y="1044341"/>
                      </a:lnTo>
                      <a:lnTo>
                        <a:pt x="433137" y="1080435"/>
                      </a:lnTo>
                      <a:lnTo>
                        <a:pt x="370573" y="1102092"/>
                      </a:lnTo>
                      <a:lnTo>
                        <a:pt x="211756" y="1099686"/>
                      </a:lnTo>
                      <a:lnTo>
                        <a:pt x="134754" y="1008246"/>
                      </a:lnTo>
                      <a:lnTo>
                        <a:pt x="151598" y="849429"/>
                      </a:lnTo>
                      <a:lnTo>
                        <a:pt x="173255" y="680987"/>
                      </a:lnTo>
                      <a:lnTo>
                        <a:pt x="139566" y="635267"/>
                      </a:lnTo>
                      <a:lnTo>
                        <a:pt x="84221" y="616017"/>
                      </a:lnTo>
                      <a:lnTo>
                        <a:pt x="84221" y="565484"/>
                      </a:lnTo>
                      <a:lnTo>
                        <a:pt x="0" y="478857"/>
                      </a:lnTo>
                      <a:lnTo>
                        <a:pt x="98659" y="346509"/>
                      </a:lnTo>
                      <a:lnTo>
                        <a:pt x="146785" y="247850"/>
                      </a:lnTo>
                      <a:lnTo>
                        <a:pt x="194912" y="228600"/>
                      </a:lnTo>
                      <a:lnTo>
                        <a:pt x="144379" y="190825"/>
                      </a:lnTo>
                      <a:cubicBezTo>
                        <a:pt x="142760" y="184378"/>
                        <a:pt x="116986" y="167579"/>
                        <a:pt x="115367" y="161132"/>
                      </a:cubicBezTo>
                      <a:lnTo>
                        <a:pt x="134754" y="125128"/>
                      </a:lnTo>
                      <a:close/>
                    </a:path>
                  </a:pathLst>
                </a:cu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5665"/>
                  <a:endParaRPr lang="en-US" sz="1310">
                    <a:solidFill>
                      <a:prstClr val="white"/>
                    </a:solidFill>
                    <a:latin typeface="Calibri" panose="020F0502020204030204"/>
                  </a:endParaRPr>
                </a:p>
              </p:txBody>
            </p:sp>
            <p:pic>
              <p:nvPicPr>
                <p:cNvPr id="179" name="Picture 17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14382" y="1537700"/>
                  <a:ext cx="718872" cy="1185062"/>
                </a:xfrm>
                <a:prstGeom prst="rect">
                  <a:avLst/>
                </a:prstGeom>
              </p:spPr>
            </p:pic>
          </p:grpSp>
          <p:sp>
            <p:nvSpPr>
              <p:cNvPr id="174" name="TextBox 173"/>
              <p:cNvSpPr txBox="1"/>
              <p:nvPr/>
            </p:nvSpPr>
            <p:spPr>
              <a:xfrm>
                <a:off x="2665412" y="1066800"/>
                <a:ext cx="1911469" cy="557662"/>
              </a:xfrm>
              <a:prstGeom prst="rect">
                <a:avLst/>
              </a:prstGeom>
              <a:noFill/>
            </p:spPr>
            <p:txBody>
              <a:bodyPr wrap="square" rtlCol="0">
                <a:spAutoFit/>
              </a:bodyPr>
              <a:lstStyle/>
              <a:p>
                <a:pPr algn="ctr" defTabSz="665665"/>
                <a:r>
                  <a:rPr lang="en-US" sz="2038" dirty="0">
                    <a:solidFill>
                      <a:prstClr val="black"/>
                    </a:solidFill>
                    <a:latin typeface="Comic Sans MS" panose="030F0702030302020204" pitchFamily="66" charset="0"/>
                  </a:rPr>
                  <a:t>Talent</a:t>
                </a:r>
              </a:p>
            </p:txBody>
          </p:sp>
        </p:grpSp>
        <p:grpSp>
          <p:nvGrpSpPr>
            <p:cNvPr id="136" name="Group 135"/>
            <p:cNvGrpSpPr/>
            <p:nvPr/>
          </p:nvGrpSpPr>
          <p:grpSpPr>
            <a:xfrm>
              <a:off x="2604452" y="5028067"/>
              <a:ext cx="2194560" cy="1254774"/>
              <a:chOff x="2604452" y="4775587"/>
              <a:chExt cx="2194560" cy="1254774"/>
            </a:xfrm>
          </p:grpSpPr>
          <p:pic>
            <p:nvPicPr>
              <p:cNvPr id="167" name="Picture 16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818" y="4775587"/>
                <a:ext cx="1257829" cy="790042"/>
              </a:xfrm>
              <a:prstGeom prst="rect">
                <a:avLst/>
              </a:prstGeom>
            </p:spPr>
          </p:pic>
          <p:sp>
            <p:nvSpPr>
              <p:cNvPr id="168" name="TextBox 167"/>
              <p:cNvSpPr txBox="1"/>
              <p:nvPr/>
            </p:nvSpPr>
            <p:spPr>
              <a:xfrm>
                <a:off x="2604452" y="5472699"/>
                <a:ext cx="2194560" cy="557662"/>
              </a:xfrm>
              <a:prstGeom prst="rect">
                <a:avLst/>
              </a:prstGeom>
              <a:noFill/>
            </p:spPr>
            <p:txBody>
              <a:bodyPr wrap="square" rtlCol="0">
                <a:spAutoFit/>
              </a:bodyPr>
              <a:lstStyle/>
              <a:p>
                <a:pPr algn="ctr" defTabSz="665665"/>
                <a:r>
                  <a:rPr lang="en-US" sz="2038" dirty="0">
                    <a:solidFill>
                      <a:prstClr val="black"/>
                    </a:solidFill>
                    <a:latin typeface="Comic Sans MS" panose="030F0702030302020204" pitchFamily="66" charset="0"/>
                  </a:rPr>
                  <a:t>Resources</a:t>
                </a:r>
              </a:p>
            </p:txBody>
          </p:sp>
        </p:grpSp>
        <p:grpSp>
          <p:nvGrpSpPr>
            <p:cNvPr id="161" name="Group 160"/>
            <p:cNvGrpSpPr/>
            <p:nvPr/>
          </p:nvGrpSpPr>
          <p:grpSpPr>
            <a:xfrm>
              <a:off x="7551958" y="5028067"/>
              <a:ext cx="2377575" cy="1220333"/>
              <a:chOff x="7551958" y="4775587"/>
              <a:chExt cx="2377575" cy="1220333"/>
            </a:xfrm>
          </p:grpSpPr>
          <p:grpSp>
            <p:nvGrpSpPr>
              <p:cNvPr id="162" name="Group 161"/>
              <p:cNvGrpSpPr/>
              <p:nvPr/>
            </p:nvGrpSpPr>
            <p:grpSpPr>
              <a:xfrm>
                <a:off x="8110327" y="4775587"/>
                <a:ext cx="1260839" cy="790042"/>
                <a:chOff x="8110327" y="4775587"/>
                <a:chExt cx="1260839" cy="790042"/>
              </a:xfrm>
            </p:grpSpPr>
            <p:sp>
              <p:nvSpPr>
                <p:cNvPr id="164" name="Freeform 163"/>
                <p:cNvSpPr/>
                <p:nvPr/>
              </p:nvSpPr>
              <p:spPr>
                <a:xfrm>
                  <a:off x="8238683" y="4862670"/>
                  <a:ext cx="1014318" cy="672175"/>
                </a:xfrm>
                <a:custGeom>
                  <a:avLst/>
                  <a:gdLst>
                    <a:gd name="connsiteX0" fmla="*/ 181669 w 1014318"/>
                    <a:gd name="connsiteY0" fmla="*/ 21195 h 672175"/>
                    <a:gd name="connsiteX1" fmla="*/ 290671 w 1014318"/>
                    <a:gd name="connsiteY1" fmla="*/ 90835 h 672175"/>
                    <a:gd name="connsiteX2" fmla="*/ 384533 w 1014318"/>
                    <a:gd name="connsiteY2" fmla="*/ 93862 h 672175"/>
                    <a:gd name="connsiteX3" fmla="*/ 448117 w 1014318"/>
                    <a:gd name="connsiteY3" fmla="*/ 96890 h 672175"/>
                    <a:gd name="connsiteX4" fmla="*/ 538951 w 1014318"/>
                    <a:gd name="connsiteY4" fmla="*/ 145335 h 672175"/>
                    <a:gd name="connsiteX5" fmla="*/ 623730 w 1014318"/>
                    <a:gd name="connsiteY5" fmla="*/ 115057 h 672175"/>
                    <a:gd name="connsiteX6" fmla="*/ 750898 w 1014318"/>
                    <a:gd name="connsiteY6" fmla="*/ 133224 h 672175"/>
                    <a:gd name="connsiteX7" fmla="*/ 729704 w 1014318"/>
                    <a:gd name="connsiteY7" fmla="*/ 57529 h 672175"/>
                    <a:gd name="connsiteX8" fmla="*/ 844761 w 1014318"/>
                    <a:gd name="connsiteY8" fmla="*/ 0 h 672175"/>
                    <a:gd name="connsiteX9" fmla="*/ 1014318 w 1014318"/>
                    <a:gd name="connsiteY9" fmla="*/ 302782 h 672175"/>
                    <a:gd name="connsiteX10" fmla="*/ 926512 w 1014318"/>
                    <a:gd name="connsiteY10" fmla="*/ 348199 h 672175"/>
                    <a:gd name="connsiteX11" fmla="*/ 899261 w 1014318"/>
                    <a:gd name="connsiteY11" fmla="*/ 317921 h 672175"/>
                    <a:gd name="connsiteX12" fmla="*/ 832649 w 1014318"/>
                    <a:gd name="connsiteY12" fmla="*/ 429950 h 672175"/>
                    <a:gd name="connsiteX13" fmla="*/ 832649 w 1014318"/>
                    <a:gd name="connsiteY13" fmla="*/ 484451 h 672175"/>
                    <a:gd name="connsiteX14" fmla="*/ 769065 w 1014318"/>
                    <a:gd name="connsiteY14" fmla="*/ 520784 h 672175"/>
                    <a:gd name="connsiteX15" fmla="*/ 750898 w 1014318"/>
                    <a:gd name="connsiteY15" fmla="*/ 545007 h 672175"/>
                    <a:gd name="connsiteX16" fmla="*/ 714565 w 1014318"/>
                    <a:gd name="connsiteY16" fmla="*/ 581341 h 672175"/>
                    <a:gd name="connsiteX17" fmla="*/ 663092 w 1014318"/>
                    <a:gd name="connsiteY17" fmla="*/ 584368 h 672175"/>
                    <a:gd name="connsiteX18" fmla="*/ 660064 w 1014318"/>
                    <a:gd name="connsiteY18" fmla="*/ 650980 h 672175"/>
                    <a:gd name="connsiteX19" fmla="*/ 587396 w 1014318"/>
                    <a:gd name="connsiteY19" fmla="*/ 672175 h 672175"/>
                    <a:gd name="connsiteX20" fmla="*/ 563174 w 1014318"/>
                    <a:gd name="connsiteY20" fmla="*/ 629786 h 672175"/>
                    <a:gd name="connsiteX21" fmla="*/ 475367 w 1014318"/>
                    <a:gd name="connsiteY21" fmla="*/ 672175 h 672175"/>
                    <a:gd name="connsiteX22" fmla="*/ 448117 w 1014318"/>
                    <a:gd name="connsiteY22" fmla="*/ 626758 h 672175"/>
                    <a:gd name="connsiteX23" fmla="*/ 375449 w 1014318"/>
                    <a:gd name="connsiteY23" fmla="*/ 644925 h 672175"/>
                    <a:gd name="connsiteX24" fmla="*/ 354255 w 1014318"/>
                    <a:gd name="connsiteY24" fmla="*/ 590424 h 672175"/>
                    <a:gd name="connsiteX25" fmla="*/ 281587 w 1014318"/>
                    <a:gd name="connsiteY25" fmla="*/ 596480 h 672175"/>
                    <a:gd name="connsiteX26" fmla="*/ 269476 w 1014318"/>
                    <a:gd name="connsiteY26" fmla="*/ 523812 h 672175"/>
                    <a:gd name="connsiteX27" fmla="*/ 196808 w 1014318"/>
                    <a:gd name="connsiteY27" fmla="*/ 532896 h 672175"/>
                    <a:gd name="connsiteX28" fmla="*/ 199836 w 1014318"/>
                    <a:gd name="connsiteY28" fmla="*/ 478395 h 672175"/>
                    <a:gd name="connsiteX29" fmla="*/ 221031 w 1014318"/>
                    <a:gd name="connsiteY29" fmla="*/ 429950 h 672175"/>
                    <a:gd name="connsiteX30" fmla="*/ 178642 w 1014318"/>
                    <a:gd name="connsiteY30" fmla="*/ 390588 h 672175"/>
                    <a:gd name="connsiteX31" fmla="*/ 130196 w 1014318"/>
                    <a:gd name="connsiteY31" fmla="*/ 293698 h 672175"/>
                    <a:gd name="connsiteX32" fmla="*/ 78724 w 1014318"/>
                    <a:gd name="connsiteY32" fmla="*/ 375449 h 672175"/>
                    <a:gd name="connsiteX33" fmla="*/ 0 w 1014318"/>
                    <a:gd name="connsiteY33" fmla="*/ 302782 h 672175"/>
                    <a:gd name="connsiteX34" fmla="*/ 181669 w 1014318"/>
                    <a:gd name="connsiteY34" fmla="*/ 21195 h 67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14318" h="672175">
                      <a:moveTo>
                        <a:pt x="181669" y="21195"/>
                      </a:moveTo>
                      <a:lnTo>
                        <a:pt x="290671" y="90835"/>
                      </a:lnTo>
                      <a:lnTo>
                        <a:pt x="384533" y="93862"/>
                      </a:lnTo>
                      <a:lnTo>
                        <a:pt x="448117" y="96890"/>
                      </a:lnTo>
                      <a:lnTo>
                        <a:pt x="538951" y="145335"/>
                      </a:lnTo>
                      <a:lnTo>
                        <a:pt x="623730" y="115057"/>
                      </a:lnTo>
                      <a:lnTo>
                        <a:pt x="750898" y="133224"/>
                      </a:lnTo>
                      <a:lnTo>
                        <a:pt x="729704" y="57529"/>
                      </a:lnTo>
                      <a:lnTo>
                        <a:pt x="844761" y="0"/>
                      </a:lnTo>
                      <a:lnTo>
                        <a:pt x="1014318" y="302782"/>
                      </a:lnTo>
                      <a:lnTo>
                        <a:pt x="926512" y="348199"/>
                      </a:lnTo>
                      <a:lnTo>
                        <a:pt x="899261" y="317921"/>
                      </a:lnTo>
                      <a:lnTo>
                        <a:pt x="832649" y="429950"/>
                      </a:lnTo>
                      <a:lnTo>
                        <a:pt x="832649" y="484451"/>
                      </a:lnTo>
                      <a:lnTo>
                        <a:pt x="769065" y="520784"/>
                      </a:lnTo>
                      <a:lnTo>
                        <a:pt x="750898" y="545007"/>
                      </a:lnTo>
                      <a:lnTo>
                        <a:pt x="714565" y="581341"/>
                      </a:lnTo>
                      <a:lnTo>
                        <a:pt x="663092" y="584368"/>
                      </a:lnTo>
                      <a:lnTo>
                        <a:pt x="660064" y="650980"/>
                      </a:lnTo>
                      <a:lnTo>
                        <a:pt x="587396" y="672175"/>
                      </a:lnTo>
                      <a:lnTo>
                        <a:pt x="563174" y="629786"/>
                      </a:lnTo>
                      <a:lnTo>
                        <a:pt x="475367" y="672175"/>
                      </a:lnTo>
                      <a:lnTo>
                        <a:pt x="448117" y="626758"/>
                      </a:lnTo>
                      <a:lnTo>
                        <a:pt x="375449" y="644925"/>
                      </a:lnTo>
                      <a:lnTo>
                        <a:pt x="354255" y="590424"/>
                      </a:lnTo>
                      <a:lnTo>
                        <a:pt x="281587" y="596480"/>
                      </a:lnTo>
                      <a:lnTo>
                        <a:pt x="269476" y="523812"/>
                      </a:lnTo>
                      <a:lnTo>
                        <a:pt x="196808" y="532896"/>
                      </a:lnTo>
                      <a:lnTo>
                        <a:pt x="199836" y="478395"/>
                      </a:lnTo>
                      <a:lnTo>
                        <a:pt x="221031" y="429950"/>
                      </a:lnTo>
                      <a:lnTo>
                        <a:pt x="178642" y="390588"/>
                      </a:lnTo>
                      <a:lnTo>
                        <a:pt x="130196" y="293698"/>
                      </a:lnTo>
                      <a:lnTo>
                        <a:pt x="78724" y="375449"/>
                      </a:lnTo>
                      <a:lnTo>
                        <a:pt x="0" y="302782"/>
                      </a:lnTo>
                      <a:lnTo>
                        <a:pt x="181669" y="21195"/>
                      </a:lnTo>
                      <a:close/>
                    </a:path>
                  </a:pathLst>
                </a:cu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5665"/>
                  <a:endParaRPr lang="en-US" sz="1310">
                    <a:solidFill>
                      <a:prstClr val="white"/>
                    </a:solidFill>
                    <a:latin typeface="Calibri" panose="020F0502020204030204"/>
                  </a:endParaRPr>
                </a:p>
              </p:txBody>
            </p:sp>
            <p:pic>
              <p:nvPicPr>
                <p:cNvPr id="165" name="Picture 16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10327" y="4775587"/>
                  <a:ext cx="1260839" cy="790042"/>
                </a:xfrm>
                <a:prstGeom prst="rect">
                  <a:avLst/>
                </a:prstGeom>
              </p:spPr>
            </p:pic>
          </p:grpSp>
          <p:sp>
            <p:nvSpPr>
              <p:cNvPr id="163" name="TextBox 162"/>
              <p:cNvSpPr txBox="1"/>
              <p:nvPr/>
            </p:nvSpPr>
            <p:spPr>
              <a:xfrm>
                <a:off x="7551958" y="5472700"/>
                <a:ext cx="2377575" cy="523220"/>
              </a:xfrm>
              <a:prstGeom prst="rect">
                <a:avLst/>
              </a:prstGeom>
              <a:noFill/>
            </p:spPr>
            <p:txBody>
              <a:bodyPr wrap="none" rtlCol="0">
                <a:noAutofit/>
              </a:bodyPr>
              <a:lstStyle/>
              <a:p>
                <a:pPr algn="ctr" defTabSz="665665"/>
                <a:r>
                  <a:rPr lang="en-US" sz="2038" dirty="0">
                    <a:solidFill>
                      <a:prstClr val="black"/>
                    </a:solidFill>
                    <a:latin typeface="Comic Sans MS" panose="030F0702030302020204" pitchFamily="66" charset="0"/>
                  </a:rPr>
                  <a:t>Collaborators</a:t>
                </a:r>
              </a:p>
            </p:txBody>
          </p:sp>
        </p:grpSp>
      </p:grpSp>
      <p:sp>
        <p:nvSpPr>
          <p:cNvPr id="337" name="TextBox 336"/>
          <p:cNvSpPr txBox="1"/>
          <p:nvPr/>
        </p:nvSpPr>
        <p:spPr>
          <a:xfrm>
            <a:off x="6611558" y="2084429"/>
            <a:ext cx="1988355" cy="2511457"/>
          </a:xfrm>
          <a:prstGeom prst="rect">
            <a:avLst/>
          </a:prstGeom>
          <a:noFill/>
        </p:spPr>
        <p:txBody>
          <a:bodyPr wrap="square" rtlCol="0">
            <a:spAutoFit/>
          </a:bodyPr>
          <a:lstStyle/>
          <a:p>
            <a:pPr defTabSz="665665"/>
            <a:r>
              <a:rPr lang="en-US" sz="1310" b="1" dirty="0">
                <a:solidFill>
                  <a:prstClr val="black"/>
                </a:solidFill>
                <a:latin typeface="Calibri" panose="020F0502020204030204"/>
              </a:rPr>
              <a:t>Insight:</a:t>
            </a:r>
          </a:p>
          <a:p>
            <a:pPr defTabSz="665665"/>
            <a:endParaRPr lang="en-US" sz="1310" dirty="0">
              <a:solidFill>
                <a:prstClr val="black"/>
              </a:solidFill>
              <a:latin typeface="Calibri" panose="020F0502020204030204"/>
            </a:endParaRPr>
          </a:p>
          <a:p>
            <a:pPr defTabSz="665665"/>
            <a:r>
              <a:rPr lang="en-US" sz="1310" dirty="0">
                <a:solidFill>
                  <a:prstClr val="black"/>
                </a:solidFill>
                <a:latin typeface="Calibri" panose="020F0502020204030204"/>
              </a:rPr>
              <a:t>Government, Educational Institutions, and Industry (the ‘triple helix’) all play critical roles in an innovation ecosystem.    </a:t>
            </a:r>
          </a:p>
          <a:p>
            <a:pPr defTabSz="665665"/>
            <a:endParaRPr lang="en-US" sz="1310" dirty="0">
              <a:solidFill>
                <a:prstClr val="black"/>
              </a:solidFill>
              <a:latin typeface="Calibri" panose="020F0502020204030204"/>
            </a:endParaRPr>
          </a:p>
          <a:p>
            <a:pPr defTabSz="665665"/>
            <a:r>
              <a:rPr lang="en-US" sz="1310" dirty="0">
                <a:solidFill>
                  <a:prstClr val="black"/>
                </a:solidFill>
                <a:latin typeface="Calibri" panose="020F0502020204030204"/>
              </a:rPr>
              <a:t>Representation from all are necessary for a healthy startup innovation ecosystem.</a:t>
            </a:r>
          </a:p>
        </p:txBody>
      </p:sp>
      <p:grpSp>
        <p:nvGrpSpPr>
          <p:cNvPr id="338" name="Group 337"/>
          <p:cNvGrpSpPr/>
          <p:nvPr/>
        </p:nvGrpSpPr>
        <p:grpSpPr>
          <a:xfrm>
            <a:off x="4792721" y="5592290"/>
            <a:ext cx="1442197" cy="222079"/>
            <a:chOff x="6399212" y="6442362"/>
            <a:chExt cx="1981200" cy="305078"/>
          </a:xfrm>
        </p:grpSpPr>
        <p:sp>
          <p:nvSpPr>
            <p:cNvPr id="339" name="TextBox 338"/>
            <p:cNvSpPr txBox="1"/>
            <p:nvPr/>
          </p:nvSpPr>
          <p:spPr>
            <a:xfrm>
              <a:off x="6399212" y="6470151"/>
              <a:ext cx="1981200" cy="277289"/>
            </a:xfrm>
            <a:prstGeom prst="rect">
              <a:avLst/>
            </a:prstGeom>
            <a:noFill/>
          </p:spPr>
          <p:txBody>
            <a:bodyPr wrap="square" tIns="0" bIns="0" rtlCol="0">
              <a:spAutoFit/>
            </a:bodyPr>
            <a:lstStyle/>
            <a:p>
              <a:pPr defTabSz="665665">
                <a:defRPr/>
              </a:pPr>
              <a:r>
                <a:rPr lang="en-US" sz="656" dirty="0">
                  <a:solidFill>
                    <a:prstClr val="black"/>
                  </a:solidFill>
                  <a:latin typeface="Calibri" panose="020F0502020204030204"/>
                </a:rPr>
                <a:t>© 2018               Insight &amp; Execution</a:t>
              </a:r>
            </a:p>
            <a:p>
              <a:pPr defTabSz="665665">
                <a:defRPr/>
              </a:pPr>
              <a:r>
                <a:rPr lang="en-US" sz="656" dirty="0">
                  <a:solidFill>
                    <a:prstClr val="black"/>
                  </a:solidFill>
                  <a:latin typeface="Calibri" panose="020F0502020204030204"/>
                </a:rPr>
                <a:t>    used with permission</a:t>
              </a:r>
            </a:p>
          </p:txBody>
        </p:sp>
        <p:pic>
          <p:nvPicPr>
            <p:cNvPr id="340" name="Picture 339"/>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9930" y="6442362"/>
              <a:ext cx="274320" cy="173301"/>
            </a:xfrm>
            <a:prstGeom prst="rect">
              <a:avLst/>
            </a:prstGeom>
          </p:spPr>
        </p:pic>
      </p:grpSp>
    </p:spTree>
    <p:extLst>
      <p:ext uri="{BB962C8B-B14F-4D97-AF65-F5344CB8AC3E}">
        <p14:creationId xmlns:p14="http://schemas.microsoft.com/office/powerpoint/2010/main" val="2798805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BA60A826-9B03-F847-9FCE-59D121E28653}" type="slidenum">
              <a:rPr lang="en-US" smtClean="0"/>
              <a:pPr>
                <a:defRPr/>
              </a:pPr>
              <a:t>56</a:t>
            </a:fld>
            <a:endParaRPr lang="en-US"/>
          </a:p>
        </p:txBody>
      </p:sp>
      <p:pic>
        <p:nvPicPr>
          <p:cNvPr id="5" name="Picture 4"/>
          <p:cNvPicPr>
            <a:picLocks noChangeAspect="1"/>
          </p:cNvPicPr>
          <p:nvPr/>
        </p:nvPicPr>
        <p:blipFill>
          <a:blip r:embed="rId2"/>
          <a:stretch>
            <a:fillRect/>
          </a:stretch>
        </p:blipFill>
        <p:spPr>
          <a:xfrm>
            <a:off x="66675" y="981354"/>
            <a:ext cx="8620125" cy="5535860"/>
          </a:xfrm>
          <a:prstGeom prst="rect">
            <a:avLst/>
          </a:prstGeom>
        </p:spPr>
      </p:pic>
    </p:spTree>
    <p:extLst>
      <p:ext uri="{BB962C8B-B14F-4D97-AF65-F5344CB8AC3E}">
        <p14:creationId xmlns:p14="http://schemas.microsoft.com/office/powerpoint/2010/main" val="8599155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35132" y="1084216"/>
            <a:ext cx="8399418" cy="4847481"/>
          </a:xfrm>
        </p:spPr>
        <p:txBody>
          <a:bodyPr/>
          <a:lstStyle/>
          <a:p>
            <a:pPr marL="182880" indent="-182880">
              <a:spcBef>
                <a:spcPts val="600"/>
              </a:spcBef>
              <a:buFont typeface="Arial" panose="020B0604020202020204" pitchFamily="34" charset="0"/>
              <a:buChar char="•"/>
            </a:pPr>
            <a:r>
              <a:rPr lang="en-US" sz="2000" dirty="0" smtClean="0">
                <a:solidFill>
                  <a:srgbClr val="000000"/>
                </a:solidFill>
              </a:rPr>
              <a:t>Research excellence</a:t>
            </a:r>
          </a:p>
          <a:p>
            <a:pPr marL="470218" lvl="1" indent="-182880">
              <a:spcBef>
                <a:spcPts val="600"/>
              </a:spcBef>
              <a:buFont typeface="Arial" panose="020B0604020202020204" pitchFamily="34" charset="0"/>
              <a:buChar char="•"/>
            </a:pPr>
            <a:r>
              <a:rPr lang="en-US" sz="2000" dirty="0">
                <a:solidFill>
                  <a:srgbClr val="000000"/>
                </a:solidFill>
              </a:rPr>
              <a:t>USD </a:t>
            </a:r>
            <a:r>
              <a:rPr lang="en-US" sz="2000" dirty="0" smtClean="0">
                <a:solidFill>
                  <a:srgbClr val="000000"/>
                </a:solidFill>
              </a:rPr>
              <a:t>$5.5B sponsored research per year</a:t>
            </a:r>
          </a:p>
          <a:p>
            <a:pPr marL="470218" lvl="1" indent="-182880">
              <a:spcBef>
                <a:spcPts val="600"/>
              </a:spcBef>
              <a:buFont typeface="Arial" panose="020B0604020202020204" pitchFamily="34" charset="0"/>
              <a:buChar char="•"/>
            </a:pPr>
            <a:r>
              <a:rPr lang="en-US" sz="2000" dirty="0" smtClean="0">
                <a:solidFill>
                  <a:srgbClr val="000000"/>
                </a:solidFill>
              </a:rPr>
              <a:t>61 </a:t>
            </a:r>
            <a:r>
              <a:rPr lang="en-US" sz="2000" dirty="0">
                <a:solidFill>
                  <a:srgbClr val="000000"/>
                </a:solidFill>
              </a:rPr>
              <a:t>noble </a:t>
            </a:r>
            <a:r>
              <a:rPr lang="en-US" sz="2000" dirty="0" smtClean="0">
                <a:solidFill>
                  <a:srgbClr val="000000"/>
                </a:solidFill>
              </a:rPr>
              <a:t>laureates</a:t>
            </a:r>
          </a:p>
          <a:p>
            <a:pPr marL="470218" lvl="1" indent="-182880">
              <a:spcBef>
                <a:spcPts val="600"/>
              </a:spcBef>
              <a:buFont typeface="Arial" panose="020B0604020202020204" pitchFamily="34" charset="0"/>
              <a:buChar char="•"/>
            </a:pPr>
            <a:r>
              <a:rPr lang="en-US" sz="2000" dirty="0" smtClean="0">
                <a:solidFill>
                  <a:srgbClr val="000000"/>
                </a:solidFill>
              </a:rPr>
              <a:t>UC </a:t>
            </a:r>
            <a:r>
              <a:rPr lang="en-US" sz="2000" dirty="0">
                <a:solidFill>
                  <a:srgbClr val="000000"/>
                </a:solidFill>
              </a:rPr>
              <a:t>produces more patents than any other US university, averaging nearly </a:t>
            </a:r>
            <a:r>
              <a:rPr lang="en-US" sz="2000" b="1" dirty="0" smtClean="0">
                <a:solidFill>
                  <a:srgbClr val="000000"/>
                </a:solidFill>
              </a:rPr>
              <a:t>five</a:t>
            </a:r>
            <a:r>
              <a:rPr lang="en-US" sz="2000" dirty="0" smtClean="0">
                <a:solidFill>
                  <a:srgbClr val="000000"/>
                </a:solidFill>
              </a:rPr>
              <a:t> </a:t>
            </a:r>
            <a:r>
              <a:rPr lang="en-US" sz="2000" b="1" dirty="0" smtClean="0">
                <a:solidFill>
                  <a:srgbClr val="000000"/>
                </a:solidFill>
              </a:rPr>
              <a:t>(5)</a:t>
            </a:r>
            <a:r>
              <a:rPr lang="en-US" sz="2000" dirty="0" smtClean="0">
                <a:solidFill>
                  <a:srgbClr val="000000"/>
                </a:solidFill>
              </a:rPr>
              <a:t> </a:t>
            </a:r>
            <a:r>
              <a:rPr lang="en-US" sz="2000" dirty="0">
                <a:solidFill>
                  <a:srgbClr val="000000"/>
                </a:solidFill>
              </a:rPr>
              <a:t>new inventions every </a:t>
            </a:r>
            <a:r>
              <a:rPr lang="en-US" sz="2000" dirty="0" smtClean="0">
                <a:solidFill>
                  <a:srgbClr val="000000"/>
                </a:solidFill>
              </a:rPr>
              <a:t>day</a:t>
            </a:r>
          </a:p>
          <a:p>
            <a:pPr marL="470218" lvl="1" indent="-182880">
              <a:spcBef>
                <a:spcPts val="600"/>
              </a:spcBef>
              <a:buFont typeface="Arial" panose="020B0604020202020204" pitchFamily="34" charset="0"/>
              <a:buChar char="•"/>
            </a:pPr>
            <a:endParaRPr lang="en-US" sz="2000" dirty="0">
              <a:solidFill>
                <a:srgbClr val="000000"/>
              </a:solidFill>
            </a:endParaRPr>
          </a:p>
          <a:p>
            <a:pPr marL="182880" indent="-182880">
              <a:spcBef>
                <a:spcPts val="600"/>
              </a:spcBef>
              <a:buFont typeface="Arial" panose="020B0604020202020204" pitchFamily="34" charset="0"/>
              <a:buChar char="•"/>
            </a:pPr>
            <a:r>
              <a:rPr lang="en-US" sz="2000" dirty="0" smtClean="0">
                <a:solidFill>
                  <a:srgbClr val="000000"/>
                </a:solidFill>
              </a:rPr>
              <a:t>Economic mobility</a:t>
            </a:r>
          </a:p>
          <a:p>
            <a:pPr marL="470218" lvl="1" indent="-182880">
              <a:spcBef>
                <a:spcPts val="600"/>
              </a:spcBef>
              <a:buFont typeface="Arial" panose="020B0604020202020204" pitchFamily="34" charset="0"/>
              <a:buChar char="•"/>
            </a:pPr>
            <a:r>
              <a:rPr lang="en-US" sz="2000" dirty="0" smtClean="0">
                <a:solidFill>
                  <a:srgbClr val="000000"/>
                </a:solidFill>
              </a:rPr>
              <a:t>42% </a:t>
            </a:r>
            <a:r>
              <a:rPr lang="en-US" sz="2000" dirty="0">
                <a:solidFill>
                  <a:srgbClr val="000000"/>
                </a:solidFill>
              </a:rPr>
              <a:t>UC undergraduate </a:t>
            </a:r>
            <a:r>
              <a:rPr lang="en-US" sz="2000" dirty="0" smtClean="0">
                <a:solidFill>
                  <a:srgbClr val="000000"/>
                </a:solidFill>
              </a:rPr>
              <a:t>students are first-generation attendees</a:t>
            </a:r>
          </a:p>
          <a:p>
            <a:pPr marL="470218" lvl="1" indent="-182880">
              <a:spcBef>
                <a:spcPts val="600"/>
              </a:spcBef>
              <a:buFont typeface="Arial" panose="020B0604020202020204" pitchFamily="34" charset="0"/>
              <a:buChar char="•"/>
            </a:pPr>
            <a:r>
              <a:rPr lang="en-US" sz="2000" dirty="0" smtClean="0">
                <a:solidFill>
                  <a:srgbClr val="000000"/>
                </a:solidFill>
              </a:rPr>
              <a:t>45% CA low-income residents received Pell Grants to attend UC</a:t>
            </a:r>
          </a:p>
          <a:p>
            <a:pPr marL="470218" lvl="1" indent="-182880">
              <a:spcBef>
                <a:spcPts val="600"/>
              </a:spcBef>
              <a:buFont typeface="Arial" panose="020B0604020202020204" pitchFamily="34" charset="0"/>
              <a:buChar char="•"/>
            </a:pPr>
            <a:endParaRPr lang="en-US" sz="2000" dirty="0">
              <a:solidFill>
                <a:srgbClr val="000000"/>
              </a:solidFill>
            </a:endParaRPr>
          </a:p>
          <a:p>
            <a:pPr marL="182880" indent="-182880">
              <a:spcBef>
                <a:spcPts val="600"/>
              </a:spcBef>
              <a:buFont typeface="Arial" panose="020B0604020202020204" pitchFamily="34" charset="0"/>
              <a:buChar char="•"/>
            </a:pPr>
            <a:r>
              <a:rPr lang="en-US" sz="2000" dirty="0" smtClean="0">
                <a:solidFill>
                  <a:srgbClr val="000000"/>
                </a:solidFill>
              </a:rPr>
              <a:t>Economic growth</a:t>
            </a:r>
          </a:p>
          <a:p>
            <a:pPr marL="470218" lvl="1" indent="-182880">
              <a:spcBef>
                <a:spcPts val="600"/>
              </a:spcBef>
              <a:buFont typeface="Arial" panose="020B0604020202020204" pitchFamily="34" charset="0"/>
              <a:buChar char="•"/>
            </a:pPr>
            <a:r>
              <a:rPr lang="en-US" sz="2000" dirty="0" smtClean="0">
                <a:solidFill>
                  <a:srgbClr val="000000"/>
                </a:solidFill>
              </a:rPr>
              <a:t>511 active startups generating revenue </a:t>
            </a:r>
            <a:r>
              <a:rPr lang="en-US" sz="2000" dirty="0">
                <a:solidFill>
                  <a:srgbClr val="000000"/>
                </a:solidFill>
              </a:rPr>
              <a:t>$</a:t>
            </a:r>
            <a:r>
              <a:rPr lang="en-US" sz="2000" dirty="0" smtClean="0">
                <a:solidFill>
                  <a:srgbClr val="000000"/>
                </a:solidFill>
              </a:rPr>
              <a:t>21B</a:t>
            </a:r>
            <a:r>
              <a:rPr lang="en-US" sz="2000" dirty="0">
                <a:solidFill>
                  <a:srgbClr val="000000"/>
                </a:solidFill>
              </a:rPr>
              <a:t> </a:t>
            </a:r>
            <a:r>
              <a:rPr lang="en-US" sz="2000" dirty="0" smtClean="0">
                <a:solidFill>
                  <a:srgbClr val="000000"/>
                </a:solidFill>
              </a:rPr>
              <a:t>(2018) </a:t>
            </a:r>
          </a:p>
          <a:p>
            <a:pPr marL="470218" lvl="1" indent="-182880">
              <a:spcBef>
                <a:spcPts val="600"/>
              </a:spcBef>
              <a:buFont typeface="Arial" panose="020B0604020202020204" pitchFamily="34" charset="0"/>
              <a:buChar char="•"/>
            </a:pPr>
            <a:r>
              <a:rPr lang="en-US" sz="2000" dirty="0" smtClean="0">
                <a:solidFill>
                  <a:srgbClr val="000000"/>
                </a:solidFill>
              </a:rPr>
              <a:t>Direct jobs from these companies: 18,265 </a:t>
            </a:r>
            <a:endParaRPr lang="en-US" sz="2000" dirty="0">
              <a:solidFill>
                <a:srgbClr val="000000"/>
              </a:solidFill>
            </a:endParaRPr>
          </a:p>
        </p:txBody>
      </p:sp>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57</a:t>
            </a:fld>
            <a:endParaRPr lang="en-US" dirty="0"/>
          </a:p>
        </p:txBody>
      </p:sp>
      <p:sp>
        <p:nvSpPr>
          <p:cNvPr id="5" name="Title 1"/>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UC is an important engine for California</a:t>
            </a:r>
          </a:p>
        </p:txBody>
      </p:sp>
    </p:spTree>
    <p:extLst>
      <p:ext uri="{BB962C8B-B14F-4D97-AF65-F5344CB8AC3E}">
        <p14:creationId xmlns:p14="http://schemas.microsoft.com/office/powerpoint/2010/main" val="42215925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583DD3-F22C-7845-90F7-10AAE12A2FF7}"/>
              </a:ext>
            </a:extLst>
          </p:cNvPr>
          <p:cNvSpPr>
            <a:spLocks noGrp="1"/>
          </p:cNvSpPr>
          <p:nvPr>
            <p:ph type="sldNum" sz="quarter" idx="12"/>
          </p:nvPr>
        </p:nvSpPr>
        <p:spPr/>
        <p:txBody>
          <a:bodyPr/>
          <a:lstStyle/>
          <a:p>
            <a:pPr>
              <a:defRPr/>
            </a:pPr>
            <a:endParaRPr lang="en-US" dirty="0">
              <a:solidFill>
                <a:schemeClr val="bg1">
                  <a:lumMod val="50000"/>
                </a:schemeClr>
              </a:solidFill>
            </a:endParaRPr>
          </a:p>
        </p:txBody>
      </p:sp>
      <p:sp>
        <p:nvSpPr>
          <p:cNvPr id="5" name="Title 1">
            <a:extLst>
              <a:ext uri="{FF2B5EF4-FFF2-40B4-BE49-F238E27FC236}">
                <a16:creationId xmlns:a16="http://schemas.microsoft.com/office/drawing/2014/main" id="{0993A961-07AF-BF43-95B9-CC2C7A3371B6}"/>
              </a:ext>
            </a:extLst>
          </p:cNvPr>
          <p:cNvSpPr>
            <a:spLocks noGrp="1"/>
          </p:cNvSpPr>
          <p:nvPr>
            <p:ph type="title"/>
          </p:nvPr>
        </p:nvSpPr>
        <p:spPr/>
        <p:txBody>
          <a:bodyPr>
            <a:normAutofit/>
          </a:bodyPr>
          <a:lstStyle/>
          <a:p>
            <a:r>
              <a:rPr lang="en-US" sz="3200" b="0" dirty="0">
                <a:solidFill>
                  <a:schemeClr val="bg1">
                    <a:lumMod val="50000"/>
                  </a:schemeClr>
                </a:solidFill>
              </a:rPr>
              <a:t>UC multi-discipline expertise . . . </a:t>
            </a:r>
          </a:p>
        </p:txBody>
      </p:sp>
      <p:cxnSp>
        <p:nvCxnSpPr>
          <p:cNvPr id="16" name="Straight Connector 15">
            <a:extLst>
              <a:ext uri="{FF2B5EF4-FFF2-40B4-BE49-F238E27FC236}">
                <a16:creationId xmlns:a16="http://schemas.microsoft.com/office/drawing/2014/main" id="{2D13B759-413A-5943-B538-B0879BA65051}"/>
              </a:ext>
            </a:extLst>
          </p:cNvPr>
          <p:cNvCxnSpPr>
            <a:cxnSpLocks/>
          </p:cNvCxnSpPr>
          <p:nvPr/>
        </p:nvCxnSpPr>
        <p:spPr>
          <a:xfrm flipV="1">
            <a:off x="4757737" y="1478259"/>
            <a:ext cx="0" cy="4295135"/>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D8805A-BA4B-8548-ADBB-3EDD8889F6E9}"/>
              </a:ext>
            </a:extLst>
          </p:cNvPr>
          <p:cNvCxnSpPr/>
          <p:nvPr/>
        </p:nvCxnSpPr>
        <p:spPr>
          <a:xfrm flipV="1">
            <a:off x="785814" y="2200276"/>
            <a:ext cx="7558087" cy="2843213"/>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D28509F-259C-F343-8BC6-9659AA9D1E24}"/>
              </a:ext>
            </a:extLst>
          </p:cNvPr>
          <p:cNvCxnSpPr>
            <a:cxnSpLocks/>
          </p:cNvCxnSpPr>
          <p:nvPr/>
        </p:nvCxnSpPr>
        <p:spPr>
          <a:xfrm>
            <a:off x="642939" y="2071688"/>
            <a:ext cx="7904163" cy="2926080"/>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3E571EE-0E46-D74D-B2F4-CC7BEA1B1565}"/>
              </a:ext>
            </a:extLst>
          </p:cNvPr>
          <p:cNvSpPr/>
          <p:nvPr/>
        </p:nvSpPr>
        <p:spPr bwMode="auto">
          <a:xfrm>
            <a:off x="3786187" y="2657477"/>
            <a:ext cx="1943100" cy="1800225"/>
          </a:xfrm>
          <a:prstGeom prst="ellipse">
            <a:avLst/>
          </a:prstGeom>
          <a:solidFill>
            <a:srgbClr val="0070C0"/>
          </a:solidFill>
          <a:ln w="19050" algn="ctr">
            <a:solidFill>
              <a:schemeClr val="accent3"/>
            </a:solidFill>
            <a:miter lim="800000"/>
            <a:headEnd/>
            <a:tailEnd/>
          </a:ln>
        </p:spPr>
        <p:txBody>
          <a:bodyPr wrap="none" rtlCol="0" anchor="ctr"/>
          <a:lstStyle/>
          <a:p>
            <a:pPr algn="ctr">
              <a:lnSpc>
                <a:spcPct val="90000"/>
              </a:lnSpc>
            </a:pPr>
            <a:r>
              <a:rPr lang="en-US" sz="2000" b="1" dirty="0">
                <a:latin typeface="Bangla Sangam MN" panose="02000000000000000000" pitchFamily="2" charset="0"/>
                <a:cs typeface="Bangla Sangam MN" panose="02000000000000000000" pitchFamily="2" charset="0"/>
              </a:rPr>
              <a:t>Food as</a:t>
            </a:r>
          </a:p>
          <a:p>
            <a:pPr algn="ctr">
              <a:lnSpc>
                <a:spcPct val="90000"/>
              </a:lnSpc>
            </a:pPr>
            <a:r>
              <a:rPr lang="en-US" sz="2000" b="1" dirty="0">
                <a:latin typeface="Bangla Sangam MN" panose="02000000000000000000" pitchFamily="2" charset="0"/>
                <a:cs typeface="Bangla Sangam MN" panose="02000000000000000000" pitchFamily="2" charset="0"/>
              </a:rPr>
              <a:t>Therapy</a:t>
            </a:r>
          </a:p>
        </p:txBody>
      </p:sp>
      <p:sp>
        <p:nvSpPr>
          <p:cNvPr id="21" name="TextBox 20">
            <a:extLst>
              <a:ext uri="{FF2B5EF4-FFF2-40B4-BE49-F238E27FC236}">
                <a16:creationId xmlns:a16="http://schemas.microsoft.com/office/drawing/2014/main" id="{805CE854-C069-864F-9A4E-8DD6CA8ACBD1}"/>
              </a:ext>
            </a:extLst>
          </p:cNvPr>
          <p:cNvSpPr txBox="1"/>
          <p:nvPr/>
        </p:nvSpPr>
        <p:spPr bwMode="auto">
          <a:xfrm>
            <a:off x="2268536" y="2025969"/>
            <a:ext cx="2200275" cy="307777"/>
          </a:xfrm>
          <a:prstGeom prst="rect">
            <a:avLst/>
          </a:prstGeom>
          <a:noFill/>
          <a:ln w="19050" algn="ctr">
            <a:noFill/>
            <a:miter lim="800000"/>
            <a:headEnd/>
            <a:tailEnd/>
          </a:ln>
        </p:spPr>
        <p:txBody>
          <a:bodyPr wrap="square" lIns="0" tIns="0" rIns="0" bIns="0" rtlCol="0">
            <a:spAutoFit/>
          </a:bodyPr>
          <a:lstStyle/>
          <a:p>
            <a:pPr algn="ctr"/>
            <a:r>
              <a:rPr lang="en-US" sz="2000" dirty="0">
                <a:solidFill>
                  <a:schemeClr val="bg1">
                    <a:lumMod val="50000"/>
                  </a:schemeClr>
                </a:solidFill>
                <a:latin typeface="Bangla Sangam MN" panose="02000000000000000000" pitchFamily="2" charset="0"/>
                <a:cs typeface="Bangla Sangam MN" panose="02000000000000000000" pitchFamily="2" charset="0"/>
              </a:rPr>
              <a:t>Data Science</a:t>
            </a:r>
          </a:p>
        </p:txBody>
      </p:sp>
      <p:sp>
        <p:nvSpPr>
          <p:cNvPr id="22" name="TextBox 21">
            <a:extLst>
              <a:ext uri="{FF2B5EF4-FFF2-40B4-BE49-F238E27FC236}">
                <a16:creationId xmlns:a16="http://schemas.microsoft.com/office/drawing/2014/main" id="{8B934031-6582-DA4D-9105-55369B9A4E8C}"/>
              </a:ext>
            </a:extLst>
          </p:cNvPr>
          <p:cNvSpPr txBox="1"/>
          <p:nvPr/>
        </p:nvSpPr>
        <p:spPr bwMode="auto">
          <a:xfrm>
            <a:off x="971550" y="3195844"/>
            <a:ext cx="2200275" cy="615553"/>
          </a:xfrm>
          <a:prstGeom prst="rect">
            <a:avLst/>
          </a:prstGeom>
          <a:noFill/>
          <a:ln w="19050" algn="ctr">
            <a:noFill/>
            <a:miter lim="800000"/>
            <a:headEnd/>
            <a:tailEnd/>
          </a:ln>
        </p:spPr>
        <p:txBody>
          <a:bodyPr wrap="square" lIns="0" tIns="0" rIns="0" bIns="0" rtlCol="0">
            <a:spAutoFit/>
          </a:bodyPr>
          <a:lstStyle/>
          <a:p>
            <a:pPr algn="ctr"/>
            <a:r>
              <a:rPr lang="en-US" sz="2000" dirty="0">
                <a:solidFill>
                  <a:schemeClr val="bg1">
                    <a:lumMod val="50000"/>
                  </a:schemeClr>
                </a:solidFill>
                <a:latin typeface="Bangla Sangam MN" panose="02000000000000000000" pitchFamily="2" charset="0"/>
                <a:cs typeface="Bangla Sangam MN" panose="02000000000000000000" pitchFamily="2" charset="0"/>
              </a:rPr>
              <a:t>Enhanced, Longitudinal Patient/Consumer Data</a:t>
            </a:r>
          </a:p>
        </p:txBody>
      </p:sp>
      <p:sp>
        <p:nvSpPr>
          <p:cNvPr id="23" name="TextBox 22">
            <a:extLst>
              <a:ext uri="{FF2B5EF4-FFF2-40B4-BE49-F238E27FC236}">
                <a16:creationId xmlns:a16="http://schemas.microsoft.com/office/drawing/2014/main" id="{E46C81A9-4D7C-A944-9D65-D6F47FBC846C}"/>
              </a:ext>
            </a:extLst>
          </p:cNvPr>
          <p:cNvSpPr txBox="1"/>
          <p:nvPr/>
        </p:nvSpPr>
        <p:spPr bwMode="auto">
          <a:xfrm>
            <a:off x="5114925" y="1981200"/>
            <a:ext cx="2200275" cy="615553"/>
          </a:xfrm>
          <a:prstGeom prst="rect">
            <a:avLst/>
          </a:prstGeom>
          <a:noFill/>
          <a:ln w="19050" algn="ctr">
            <a:noFill/>
            <a:miter lim="800000"/>
            <a:headEnd/>
            <a:tailEnd/>
          </a:ln>
        </p:spPr>
        <p:txBody>
          <a:bodyPr wrap="square" lIns="0" tIns="0" rIns="0" bIns="0" rtlCol="0">
            <a:spAutoFit/>
          </a:bodyPr>
          <a:lstStyle/>
          <a:p>
            <a:pPr algn="ctr"/>
            <a:r>
              <a:rPr lang="en-US" sz="2000" dirty="0">
                <a:solidFill>
                  <a:schemeClr val="bg1">
                    <a:lumMod val="50000"/>
                  </a:schemeClr>
                </a:solidFill>
                <a:latin typeface="Bangla Sangam MN" panose="02000000000000000000" pitchFamily="2" charset="0"/>
                <a:cs typeface="Bangla Sangam MN" panose="02000000000000000000" pitchFamily="2" charset="0"/>
              </a:rPr>
              <a:t>Clinical &amp; </a:t>
            </a:r>
            <a:r>
              <a:rPr lang="en-US" sz="2000" dirty="0" smtClean="0">
                <a:solidFill>
                  <a:schemeClr val="bg1">
                    <a:lumMod val="50000"/>
                  </a:schemeClr>
                </a:solidFill>
                <a:latin typeface="Bangla Sangam MN" panose="02000000000000000000" pitchFamily="2" charset="0"/>
                <a:cs typeface="Bangla Sangam MN" panose="02000000000000000000" pitchFamily="2" charset="0"/>
              </a:rPr>
              <a:t>Scientific</a:t>
            </a:r>
          </a:p>
          <a:p>
            <a:pPr algn="ctr"/>
            <a:r>
              <a:rPr lang="en-US" sz="2000" dirty="0" smtClean="0">
                <a:solidFill>
                  <a:schemeClr val="bg1">
                    <a:lumMod val="50000"/>
                  </a:schemeClr>
                </a:solidFill>
                <a:latin typeface="Bangla Sangam MN" panose="02000000000000000000" pitchFamily="2" charset="0"/>
                <a:cs typeface="Bangla Sangam MN" panose="02000000000000000000" pitchFamily="2" charset="0"/>
              </a:rPr>
              <a:t>Expertise </a:t>
            </a:r>
            <a:endParaRPr lang="en-US" sz="2000" dirty="0">
              <a:solidFill>
                <a:schemeClr val="bg1">
                  <a:lumMod val="50000"/>
                </a:schemeClr>
              </a:solidFill>
              <a:latin typeface="Bangla Sangam MN" panose="02000000000000000000" pitchFamily="2" charset="0"/>
              <a:cs typeface="Bangla Sangam MN" panose="02000000000000000000" pitchFamily="2" charset="0"/>
            </a:endParaRPr>
          </a:p>
        </p:txBody>
      </p:sp>
      <p:sp>
        <p:nvSpPr>
          <p:cNvPr id="24" name="TextBox 23">
            <a:extLst>
              <a:ext uri="{FF2B5EF4-FFF2-40B4-BE49-F238E27FC236}">
                <a16:creationId xmlns:a16="http://schemas.microsoft.com/office/drawing/2014/main" id="{ADE3436B-3469-2E4D-B3E4-15ABE6C5C6D3}"/>
              </a:ext>
            </a:extLst>
          </p:cNvPr>
          <p:cNvSpPr txBox="1"/>
          <p:nvPr/>
        </p:nvSpPr>
        <p:spPr bwMode="auto">
          <a:xfrm>
            <a:off x="6597253" y="3323868"/>
            <a:ext cx="1424783" cy="615553"/>
          </a:xfrm>
          <a:prstGeom prst="rect">
            <a:avLst/>
          </a:prstGeom>
          <a:noFill/>
          <a:ln w="19050" algn="ctr">
            <a:noFill/>
            <a:miter lim="800000"/>
            <a:headEnd/>
            <a:tailEnd/>
          </a:ln>
        </p:spPr>
        <p:txBody>
          <a:bodyPr wrap="square" lIns="0" tIns="0" rIns="0" bIns="0" rtlCol="0">
            <a:spAutoFit/>
          </a:bodyPr>
          <a:lstStyle/>
          <a:p>
            <a:pPr algn="ctr"/>
            <a:r>
              <a:rPr lang="en-US" sz="2000" dirty="0">
                <a:solidFill>
                  <a:schemeClr val="bg1">
                    <a:lumMod val="50000"/>
                  </a:schemeClr>
                </a:solidFill>
                <a:latin typeface="Bangla Sangam MN" panose="02000000000000000000" pitchFamily="2" charset="0"/>
                <a:cs typeface="Bangla Sangam MN" panose="02000000000000000000" pitchFamily="2" charset="0"/>
              </a:rPr>
              <a:t>Workflow</a:t>
            </a:r>
          </a:p>
          <a:p>
            <a:pPr algn="ctr"/>
            <a:r>
              <a:rPr lang="en-US" sz="2000" dirty="0">
                <a:solidFill>
                  <a:schemeClr val="bg1">
                    <a:lumMod val="50000"/>
                  </a:schemeClr>
                </a:solidFill>
                <a:latin typeface="Bangla Sangam MN" panose="02000000000000000000" pitchFamily="2" charset="0"/>
                <a:cs typeface="Bangla Sangam MN" panose="02000000000000000000" pitchFamily="2" charset="0"/>
              </a:rPr>
              <a:t>integration </a:t>
            </a:r>
          </a:p>
        </p:txBody>
      </p:sp>
      <p:sp>
        <p:nvSpPr>
          <p:cNvPr id="25" name="TextBox 24">
            <a:extLst>
              <a:ext uri="{FF2B5EF4-FFF2-40B4-BE49-F238E27FC236}">
                <a16:creationId xmlns:a16="http://schemas.microsoft.com/office/drawing/2014/main" id="{61A4107C-A9CE-4546-A436-B228964A4FEC}"/>
              </a:ext>
            </a:extLst>
          </p:cNvPr>
          <p:cNvSpPr txBox="1"/>
          <p:nvPr/>
        </p:nvSpPr>
        <p:spPr bwMode="auto">
          <a:xfrm>
            <a:off x="2383429" y="4718447"/>
            <a:ext cx="1898256" cy="615553"/>
          </a:xfrm>
          <a:prstGeom prst="rect">
            <a:avLst/>
          </a:prstGeom>
          <a:noFill/>
          <a:ln w="19050" algn="ctr">
            <a:noFill/>
            <a:miter lim="800000"/>
            <a:headEnd/>
            <a:tailEnd/>
          </a:ln>
        </p:spPr>
        <p:txBody>
          <a:bodyPr wrap="square" lIns="0" tIns="0" rIns="0" bIns="0" rtlCol="0">
            <a:spAutoFit/>
          </a:bodyPr>
          <a:lstStyle/>
          <a:p>
            <a:pPr algn="ctr"/>
            <a:r>
              <a:rPr lang="en-US" sz="2000" dirty="0">
                <a:solidFill>
                  <a:schemeClr val="bg1">
                    <a:lumMod val="50000"/>
                  </a:schemeClr>
                </a:solidFill>
                <a:latin typeface="Bangla Sangam MN" panose="02000000000000000000" pitchFamily="2" charset="0"/>
                <a:cs typeface="Bangla Sangam MN" panose="02000000000000000000" pitchFamily="2" charset="0"/>
              </a:rPr>
              <a:t>Informatics</a:t>
            </a:r>
          </a:p>
          <a:p>
            <a:pPr algn="ctr"/>
            <a:r>
              <a:rPr lang="en-US" sz="2000" dirty="0">
                <a:solidFill>
                  <a:schemeClr val="bg1">
                    <a:lumMod val="50000"/>
                  </a:schemeClr>
                </a:solidFill>
                <a:latin typeface="Bangla Sangam MN" panose="02000000000000000000" pitchFamily="2" charset="0"/>
                <a:cs typeface="Bangla Sangam MN" panose="02000000000000000000" pitchFamily="2" charset="0"/>
              </a:rPr>
              <a:t>EHR Integration </a:t>
            </a:r>
          </a:p>
        </p:txBody>
      </p:sp>
      <p:sp>
        <p:nvSpPr>
          <p:cNvPr id="26" name="TextBox 25">
            <a:extLst>
              <a:ext uri="{FF2B5EF4-FFF2-40B4-BE49-F238E27FC236}">
                <a16:creationId xmlns:a16="http://schemas.microsoft.com/office/drawing/2014/main" id="{AC836C6C-2728-2347-A595-B377DFCA99AB}"/>
              </a:ext>
            </a:extLst>
          </p:cNvPr>
          <p:cNvSpPr txBox="1"/>
          <p:nvPr/>
        </p:nvSpPr>
        <p:spPr bwMode="auto">
          <a:xfrm>
            <a:off x="5206081" y="4735710"/>
            <a:ext cx="1424783" cy="615553"/>
          </a:xfrm>
          <a:prstGeom prst="rect">
            <a:avLst/>
          </a:prstGeom>
          <a:noFill/>
          <a:ln w="19050" algn="ctr">
            <a:noFill/>
            <a:miter lim="800000"/>
            <a:headEnd/>
            <a:tailEnd/>
          </a:ln>
        </p:spPr>
        <p:txBody>
          <a:bodyPr wrap="square" lIns="0" tIns="0" rIns="0" bIns="0" rtlCol="0">
            <a:spAutoFit/>
          </a:bodyPr>
          <a:lstStyle/>
          <a:p>
            <a:pPr algn="ctr"/>
            <a:r>
              <a:rPr lang="en-US" sz="2000" dirty="0">
                <a:solidFill>
                  <a:schemeClr val="bg1">
                    <a:lumMod val="50000"/>
                  </a:schemeClr>
                </a:solidFill>
                <a:latin typeface="Bangla Sangam MN" panose="02000000000000000000" pitchFamily="2" charset="0"/>
                <a:cs typeface="Bangla Sangam MN" panose="02000000000000000000" pitchFamily="2" charset="0"/>
              </a:rPr>
              <a:t>Policy and Regulatory </a:t>
            </a:r>
          </a:p>
        </p:txBody>
      </p:sp>
    </p:spTree>
    <p:extLst>
      <p:ext uri="{BB962C8B-B14F-4D97-AF65-F5344CB8AC3E}">
        <p14:creationId xmlns:p14="http://schemas.microsoft.com/office/powerpoint/2010/main" val="33692894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BA60A826-9B03-F847-9FCE-59D121E28653}" type="slidenum">
              <a:rPr lang="en-US" smtClean="0"/>
              <a:pPr>
                <a:defRPr/>
              </a:pPr>
              <a:t>59</a:t>
            </a:fld>
            <a:endParaRPr lang="en-US"/>
          </a:p>
        </p:txBody>
      </p:sp>
      <p:pic>
        <p:nvPicPr>
          <p:cNvPr id="5" name="Picture 4"/>
          <p:cNvPicPr>
            <a:picLocks noChangeAspect="1"/>
          </p:cNvPicPr>
          <p:nvPr/>
        </p:nvPicPr>
        <p:blipFill>
          <a:blip r:embed="rId2"/>
          <a:stretch>
            <a:fillRect/>
          </a:stretch>
        </p:blipFill>
        <p:spPr>
          <a:xfrm>
            <a:off x="230912" y="137160"/>
            <a:ext cx="7175727" cy="3756106"/>
          </a:xfrm>
          <a:prstGeom prst="rect">
            <a:avLst/>
          </a:prstGeom>
        </p:spPr>
      </p:pic>
      <p:pic>
        <p:nvPicPr>
          <p:cNvPr id="6" name="Picture 5"/>
          <p:cNvPicPr>
            <a:picLocks noChangeAspect="1"/>
          </p:cNvPicPr>
          <p:nvPr/>
        </p:nvPicPr>
        <p:blipFill>
          <a:blip r:embed="rId3"/>
          <a:stretch>
            <a:fillRect/>
          </a:stretch>
        </p:blipFill>
        <p:spPr>
          <a:xfrm>
            <a:off x="1245325" y="3782469"/>
            <a:ext cx="7620000" cy="2895600"/>
          </a:xfrm>
          <a:prstGeom prst="rect">
            <a:avLst/>
          </a:prstGeom>
        </p:spPr>
      </p:pic>
    </p:spTree>
    <p:extLst>
      <p:ext uri="{BB962C8B-B14F-4D97-AF65-F5344CB8AC3E}">
        <p14:creationId xmlns:p14="http://schemas.microsoft.com/office/powerpoint/2010/main" val="37640830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6</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979"/>
          <a:stretch/>
        </p:blipFill>
        <p:spPr>
          <a:xfrm>
            <a:off x="827696" y="888278"/>
            <a:ext cx="7573942" cy="5146765"/>
          </a:xfrm>
          <a:prstGeom prst="rect">
            <a:avLst/>
          </a:prstGeom>
        </p:spPr>
      </p:pic>
      <p:sp>
        <p:nvSpPr>
          <p:cNvPr id="6" name="TextBox 5"/>
          <p:cNvSpPr txBox="1"/>
          <p:nvPr/>
        </p:nvSpPr>
        <p:spPr>
          <a:xfrm>
            <a:off x="6826497" y="1358538"/>
            <a:ext cx="1629613" cy="646331"/>
          </a:xfrm>
          <a:prstGeom prst="rect">
            <a:avLst/>
          </a:prstGeom>
          <a:noFill/>
        </p:spPr>
        <p:txBody>
          <a:bodyPr wrap="none" rtlCol="0">
            <a:spAutoFit/>
          </a:bodyPr>
          <a:lstStyle/>
          <a:p>
            <a:r>
              <a:rPr lang="en-US" dirty="0" smtClean="0"/>
              <a:t>$3.65T (2018)</a:t>
            </a:r>
          </a:p>
          <a:p>
            <a:r>
              <a:rPr lang="en-US" dirty="0" smtClean="0"/>
              <a:t>18% GDP</a:t>
            </a:r>
            <a:endParaRPr lang="en-US" dirty="0"/>
          </a:p>
        </p:txBody>
      </p:sp>
      <p:sp>
        <p:nvSpPr>
          <p:cNvPr id="7" name="Title 1"/>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Challenges to the Health Ecosystem</a:t>
            </a:r>
          </a:p>
        </p:txBody>
      </p:sp>
    </p:spTree>
    <p:extLst>
      <p:ext uri="{BB962C8B-B14F-4D97-AF65-F5344CB8AC3E}">
        <p14:creationId xmlns:p14="http://schemas.microsoft.com/office/powerpoint/2010/main" val="11946252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3F1A1E-3565-AB44-9BA5-40A8317146BA}"/>
              </a:ext>
            </a:extLst>
          </p:cNvPr>
          <p:cNvSpPr>
            <a:spLocks noGrp="1"/>
          </p:cNvSpPr>
          <p:nvPr>
            <p:ph idx="1"/>
          </p:nvPr>
        </p:nvSpPr>
        <p:spPr>
          <a:xfrm>
            <a:off x="457200" y="1295400"/>
            <a:ext cx="8229600" cy="4525963"/>
          </a:xfrm>
        </p:spPr>
        <p:txBody>
          <a:bodyPr>
            <a:normAutofit fontScale="92500" lnSpcReduction="20000"/>
          </a:bodyPr>
          <a:lstStyle/>
          <a:p>
            <a:pPr marL="0" indent="0" algn="just">
              <a:buNone/>
            </a:pPr>
            <a:r>
              <a:rPr lang="en-US" dirty="0">
                <a:solidFill>
                  <a:schemeClr val="tx1">
                    <a:lumMod val="65000"/>
                    <a:lumOff val="35000"/>
                  </a:schemeClr>
                </a:solidFill>
                <a:latin typeface="Bangla Sangam MN" panose="02000000000000000000" pitchFamily="2" charset="0"/>
                <a:cs typeface="Bangla Sangam MN" panose="02000000000000000000" pitchFamily="2" charset="0"/>
              </a:rPr>
              <a:t>UC Davis and UC San Francisco have joined together to create and deploy the most comprehensive program in the world designed specifically to quantify the use of “Food as Therapy.”  </a:t>
            </a:r>
          </a:p>
          <a:p>
            <a:pPr marL="0" indent="0" algn="just">
              <a:buNone/>
            </a:pPr>
            <a:endParaRPr lang="en-US" dirty="0">
              <a:solidFill>
                <a:schemeClr val="tx1">
                  <a:lumMod val="65000"/>
                  <a:lumOff val="35000"/>
                </a:schemeClr>
              </a:solidFill>
              <a:latin typeface="Bangla Sangam MN" panose="02000000000000000000" pitchFamily="2" charset="0"/>
              <a:cs typeface="Bangla Sangam MN" panose="02000000000000000000" pitchFamily="2" charset="0"/>
            </a:endParaRPr>
          </a:p>
          <a:p>
            <a:pPr marL="0" indent="0" algn="just">
              <a:buNone/>
            </a:pPr>
            <a:r>
              <a:rPr lang="en-US" dirty="0">
                <a:solidFill>
                  <a:schemeClr val="tx1">
                    <a:lumMod val="65000"/>
                    <a:lumOff val="35000"/>
                  </a:schemeClr>
                </a:solidFill>
                <a:latin typeface="Bangla Sangam MN" panose="02000000000000000000" pitchFamily="2" charset="0"/>
                <a:cs typeface="Bangla Sangam MN" panose="02000000000000000000" pitchFamily="2" charset="0"/>
              </a:rPr>
              <a:t>Only by combining the attributes and scale of one of the world's premier health sciences universities with one of the world's premier food science universities can the ultimate goal of understanding the ability of food to deter, prevent, and treat disease states be realized. In addition to leveraging the partnership's unique expertise towards a paradigm changing goal, we also can integrate commercial stakeholders and new business models to effect populations of people in their daily lives. </a:t>
            </a:r>
          </a:p>
          <a:p>
            <a:pPr marL="0" indent="0" algn="just">
              <a:buNone/>
            </a:pPr>
            <a:endParaRPr lang="en-US" dirty="0">
              <a:solidFill>
                <a:schemeClr val="tx1">
                  <a:lumMod val="65000"/>
                  <a:lumOff val="35000"/>
                </a:schemeClr>
              </a:solidFill>
              <a:latin typeface="Bangla Sangam MN" panose="02000000000000000000" pitchFamily="2" charset="0"/>
              <a:cs typeface="Bangla Sangam MN" panose="02000000000000000000" pitchFamily="2" charset="0"/>
            </a:endParaRPr>
          </a:p>
          <a:p>
            <a:pPr marL="0" indent="0" algn="just">
              <a:buNone/>
            </a:pPr>
            <a:r>
              <a:rPr lang="en-US" dirty="0">
                <a:solidFill>
                  <a:schemeClr val="tx1">
                    <a:lumMod val="65000"/>
                    <a:lumOff val="35000"/>
                  </a:schemeClr>
                </a:solidFill>
                <a:latin typeface="Bangla Sangam MN" panose="02000000000000000000" pitchFamily="2" charset="0"/>
                <a:cs typeface="Bangla Sangam MN" panose="02000000000000000000" pitchFamily="2" charset="0"/>
              </a:rPr>
              <a:t>By design, the intent of “Food as Therapy” is not only fundamental research that leverages the strengths of each institution but also the ability to deliver and scale these discoveries for the betterment of all mankind.</a:t>
            </a:r>
          </a:p>
        </p:txBody>
      </p:sp>
      <p:sp>
        <p:nvSpPr>
          <p:cNvPr id="4" name="Slide Number Placeholder 3">
            <a:extLst>
              <a:ext uri="{FF2B5EF4-FFF2-40B4-BE49-F238E27FC236}">
                <a16:creationId xmlns:a16="http://schemas.microsoft.com/office/drawing/2014/main" id="{0C799201-93DA-5944-999C-B90583FE8ED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A60A826-9B03-F847-9FCE-59D121E28653}"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5" name="Title 1">
            <a:extLst>
              <a:ext uri="{FF2B5EF4-FFF2-40B4-BE49-F238E27FC236}">
                <a16:creationId xmlns:a16="http://schemas.microsoft.com/office/drawing/2014/main" id="{DC16AFA4-DB3C-1142-9D06-88F2B9CA5FDE}"/>
              </a:ext>
            </a:extLst>
          </p:cNvPr>
          <p:cNvSpPr>
            <a:spLocks noGrp="1"/>
          </p:cNvSpPr>
          <p:nvPr>
            <p:ph type="title"/>
          </p:nvPr>
        </p:nvSpPr>
        <p:spPr/>
        <p:txBody>
          <a:bodyPr>
            <a:normAutofit/>
          </a:bodyPr>
          <a:lstStyle/>
          <a:p>
            <a:r>
              <a:rPr lang="en-US" sz="3600" b="0" dirty="0">
                <a:solidFill>
                  <a:schemeClr val="accent3">
                    <a:lumMod val="75000"/>
                  </a:schemeClr>
                </a:solidFill>
              </a:rPr>
              <a:t>What we are about</a:t>
            </a:r>
          </a:p>
        </p:txBody>
      </p:sp>
    </p:spTree>
    <p:extLst>
      <p:ext uri="{BB962C8B-B14F-4D97-AF65-F5344CB8AC3E}">
        <p14:creationId xmlns:p14="http://schemas.microsoft.com/office/powerpoint/2010/main" val="26777759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351241-C851-A348-8EF5-63180FC1263A}"/>
              </a:ext>
            </a:extLst>
          </p:cNvPr>
          <p:cNvPicPr>
            <a:picLocks noChangeAspect="1"/>
          </p:cNvPicPr>
          <p:nvPr/>
        </p:nvPicPr>
        <p:blipFill>
          <a:blip r:embed="rId3" cstate="email">
            <a:alphaModFix amt="18000"/>
            <a:extLst>
              <a:ext uri="{28A0092B-C50C-407E-A947-70E740481C1C}">
                <a14:useLocalDpi xmlns:a14="http://schemas.microsoft.com/office/drawing/2010/main" val="0"/>
              </a:ext>
            </a:extLst>
          </a:blip>
          <a:stretch>
            <a:fillRect/>
          </a:stretch>
        </p:blipFill>
        <p:spPr>
          <a:xfrm>
            <a:off x="2438400" y="1627641"/>
            <a:ext cx="4267200" cy="4239759"/>
          </a:xfrm>
          <a:prstGeom prst="rect">
            <a:avLst/>
          </a:prstGeom>
        </p:spPr>
      </p:pic>
      <p:sp>
        <p:nvSpPr>
          <p:cNvPr id="2" name="Title 1">
            <a:extLst>
              <a:ext uri="{FF2B5EF4-FFF2-40B4-BE49-F238E27FC236}">
                <a16:creationId xmlns:a16="http://schemas.microsoft.com/office/drawing/2014/main" id="{7349CF9A-1236-404F-A39A-AC9F63DB62B0}"/>
              </a:ext>
            </a:extLst>
          </p:cNvPr>
          <p:cNvSpPr>
            <a:spLocks noGrp="1"/>
          </p:cNvSpPr>
          <p:nvPr>
            <p:ph type="title"/>
          </p:nvPr>
        </p:nvSpPr>
        <p:spPr/>
        <p:txBody>
          <a:bodyPr>
            <a:normAutofit/>
          </a:bodyPr>
          <a:lstStyle/>
          <a:p>
            <a:r>
              <a:rPr lang="en-US" sz="3600" b="0" dirty="0">
                <a:solidFill>
                  <a:schemeClr val="accent3">
                    <a:lumMod val="75000"/>
                  </a:schemeClr>
                </a:solidFill>
              </a:rPr>
              <a:t>Resulting in new offerings</a:t>
            </a:r>
          </a:p>
        </p:txBody>
      </p:sp>
      <p:sp>
        <p:nvSpPr>
          <p:cNvPr id="3" name="Content Placeholder 2">
            <a:extLst>
              <a:ext uri="{FF2B5EF4-FFF2-40B4-BE49-F238E27FC236}">
                <a16:creationId xmlns:a16="http://schemas.microsoft.com/office/drawing/2014/main" id="{53F541EC-5D6B-C64D-94A7-B99AAB6871EB}"/>
              </a:ext>
            </a:extLst>
          </p:cNvPr>
          <p:cNvSpPr>
            <a:spLocks noGrp="1"/>
          </p:cNvSpPr>
          <p:nvPr>
            <p:ph idx="1"/>
          </p:nvPr>
        </p:nvSpPr>
        <p:spPr>
          <a:xfrm>
            <a:off x="457200" y="1493837"/>
            <a:ext cx="8382000" cy="4525963"/>
          </a:xfrm>
        </p:spPr>
        <p:txBody>
          <a:bodyPr>
            <a:normAutofit/>
          </a:bodyPr>
          <a:lstStyle/>
          <a:p>
            <a:pPr marL="0" indent="0">
              <a:buNone/>
            </a:pPr>
            <a:r>
              <a:rPr lang="en-US"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Food as therapy will require a multi-disciplinary research and development process of applying scientific and clinical expertise to enhanced data in a computational environment to create, validate, and commercialize:</a:t>
            </a:r>
          </a:p>
          <a:p>
            <a:pPr marL="0" indent="0">
              <a:buNone/>
            </a:pPr>
            <a:r>
              <a:rPr lang="en-US"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 </a:t>
            </a:r>
          </a:p>
          <a:p>
            <a:pPr>
              <a:buClr>
                <a:schemeClr val="accent3">
                  <a:lumMod val="75000"/>
                </a:schemeClr>
              </a:buClr>
            </a:pPr>
            <a:r>
              <a:rPr lang="en-US"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Consumer specific digital fingerprints</a:t>
            </a:r>
          </a:p>
          <a:p>
            <a:pPr>
              <a:buClr>
                <a:schemeClr val="accent3">
                  <a:lumMod val="75000"/>
                </a:schemeClr>
              </a:buClr>
            </a:pPr>
            <a:r>
              <a:rPr lang="en-US"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Personalized health predictions and trajectories </a:t>
            </a:r>
          </a:p>
          <a:p>
            <a:pPr>
              <a:buClr>
                <a:schemeClr val="accent3">
                  <a:lumMod val="75000"/>
                </a:schemeClr>
              </a:buClr>
            </a:pPr>
            <a:r>
              <a:rPr lang="en-US"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Insights into the impact of food on health trajectories</a:t>
            </a:r>
          </a:p>
          <a:p>
            <a:pPr>
              <a:buClr>
                <a:schemeClr val="accent3">
                  <a:lumMod val="75000"/>
                </a:schemeClr>
              </a:buClr>
            </a:pPr>
            <a:r>
              <a:rPr lang="en-US"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Commercialization of nutritive models </a:t>
            </a:r>
          </a:p>
          <a:p>
            <a:pPr>
              <a:buClr>
                <a:schemeClr val="accent3">
                  <a:lumMod val="75000"/>
                </a:schemeClr>
              </a:buClr>
            </a:pPr>
            <a:r>
              <a:rPr lang="en-US"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Decision support tools and user interfaces for consumers and, potentially, providers</a:t>
            </a:r>
          </a:p>
          <a:p>
            <a:pPr marL="0" indent="0">
              <a:buNone/>
            </a:pPr>
            <a:endParaRPr lang="en-US"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marL="0" indent="0">
              <a:buNone/>
            </a:pPr>
            <a:endParaRPr lang="en-US"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Slide Number Placeholder 3">
            <a:extLst>
              <a:ext uri="{FF2B5EF4-FFF2-40B4-BE49-F238E27FC236}">
                <a16:creationId xmlns:a16="http://schemas.microsoft.com/office/drawing/2014/main" id="{4A37D9F1-B28A-5049-893E-D8ED7AD4E16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A60A826-9B03-F847-9FCE-59D121E28653}"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10375022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136" y="1371600"/>
            <a:ext cx="3988965" cy="2963237"/>
          </a:xfrm>
        </p:spPr>
        <p:txBody>
          <a:bodyPr/>
          <a:lstStyle/>
          <a:p>
            <a:pPr>
              <a:buClr>
                <a:schemeClr val="accent3">
                  <a:lumMod val="75000"/>
                </a:schemeClr>
              </a:buClr>
            </a:pPr>
            <a:r>
              <a:rPr lang="en-US" sz="2000" dirty="0">
                <a:solidFill>
                  <a:schemeClr val="tx1">
                    <a:lumMod val="65000"/>
                    <a:lumOff val="35000"/>
                  </a:schemeClr>
                </a:solidFill>
                <a:latin typeface="Bangla Sangam MN" panose="02000000000000000000" pitchFamily="2" charset="0"/>
                <a:cs typeface="Bangla Sangam MN" panose="02000000000000000000" pitchFamily="2" charset="0"/>
              </a:rPr>
              <a:t>Multi-campus, multidisciplinary team of basic scientists and researchers, clinicians, data scientists, and forward-thinking business professionals</a:t>
            </a:r>
          </a:p>
          <a:p>
            <a:pPr>
              <a:buClr>
                <a:schemeClr val="accent3">
                  <a:lumMod val="75000"/>
                </a:schemeClr>
              </a:buClr>
            </a:pPr>
            <a:r>
              <a:rPr lang="en-US" sz="2000" dirty="0">
                <a:solidFill>
                  <a:schemeClr val="tx1">
                    <a:lumMod val="65000"/>
                    <a:lumOff val="35000"/>
                  </a:schemeClr>
                </a:solidFill>
                <a:latin typeface="Bangla Sangam MN" panose="02000000000000000000" pitchFamily="2" charset="0"/>
                <a:cs typeface="Bangla Sangam MN" panose="02000000000000000000" pitchFamily="2" charset="0"/>
              </a:rPr>
              <a:t>Use of enhanced data to uncover insights into impacting health trajectories</a:t>
            </a:r>
          </a:p>
          <a:p>
            <a:pPr>
              <a:buClr>
                <a:schemeClr val="accent3">
                  <a:lumMod val="75000"/>
                </a:schemeClr>
              </a:buClr>
            </a:pPr>
            <a:r>
              <a:rPr lang="en-US" sz="2000" dirty="0">
                <a:solidFill>
                  <a:schemeClr val="tx1">
                    <a:lumMod val="65000"/>
                    <a:lumOff val="35000"/>
                  </a:schemeClr>
                </a:solidFill>
                <a:latin typeface="Bangla Sangam MN" panose="02000000000000000000" pitchFamily="2" charset="0"/>
                <a:cs typeface="Bangla Sangam MN" panose="02000000000000000000" pitchFamily="2" charset="0"/>
              </a:rPr>
              <a:t>Highly scalable discovery and validation platform that is not discipline or domain specific </a:t>
            </a:r>
          </a:p>
          <a:p>
            <a:pPr>
              <a:buClr>
                <a:schemeClr val="accent3">
                  <a:lumMod val="75000"/>
                </a:schemeClr>
              </a:buClr>
            </a:pPr>
            <a:r>
              <a:rPr lang="en-US" sz="2000" dirty="0">
                <a:solidFill>
                  <a:schemeClr val="tx1">
                    <a:lumMod val="65000"/>
                    <a:lumOff val="35000"/>
                  </a:schemeClr>
                </a:solidFill>
                <a:latin typeface="Bangla Sangam MN" panose="02000000000000000000" pitchFamily="2" charset="0"/>
                <a:cs typeface="Bangla Sangam MN" panose="02000000000000000000" pitchFamily="2" charset="0"/>
              </a:rPr>
              <a:t>Experience working with commercial partners and collaborators</a:t>
            </a:r>
            <a:endParaRPr lang="en-US" dirty="0">
              <a:latin typeface="Bangla Sangam MN" panose="02000000000000000000" pitchFamily="2" charset="0"/>
              <a:cs typeface="Bangla Sangam MN" panose="02000000000000000000" pitchFamily="2" charset="0"/>
            </a:endParaRPr>
          </a:p>
        </p:txBody>
      </p:sp>
      <p:pic>
        <p:nvPicPr>
          <p:cNvPr id="8" name="Content Placeholder 7"/>
          <p:cNvPicPr>
            <a:picLocks noGrp="1" noChangeAspect="1"/>
          </p:cNvPicPr>
          <p:nvPr>
            <p:ph idx="11"/>
          </p:nvPr>
        </p:nvPicPr>
        <p:blipFill>
          <a:blip r:embed="rId2" cstate="email">
            <a:duotone>
              <a:schemeClr val="accent3">
                <a:shade val="45000"/>
                <a:satMod val="135000"/>
              </a:schemeClr>
              <a:prstClr val="white"/>
            </a:duotone>
            <a:extLst>
              <a:ext uri="{BEBA8EAE-BF5A-486C-A8C5-ECC9F3942E4B}">
                <a14:imgProps xmlns:a14="http://schemas.microsoft.com/office/drawing/2010/main">
                  <a14:imgLayer r:embed="rId3">
                    <a14:imgEffect>
                      <a14:colorTemperature colorTemp="3246"/>
                    </a14:imgEffect>
                    <a14:imgEffect>
                      <a14:saturation sat="395000"/>
                    </a14:imgEffect>
                  </a14:imgLayer>
                </a14:imgProps>
              </a:ext>
              <a:ext uri="{28A0092B-C50C-407E-A947-70E740481C1C}">
                <a14:useLocalDpi xmlns:a14="http://schemas.microsoft.com/office/drawing/2010/main" val="0"/>
              </a:ext>
            </a:extLst>
          </a:blip>
          <a:stretch>
            <a:fillRect/>
          </a:stretch>
        </p:blipFill>
        <p:spPr>
          <a:xfrm>
            <a:off x="4667685" y="1524000"/>
            <a:ext cx="3856036" cy="2983511"/>
          </a:xfrm>
          <a:prstGeom prst="rect">
            <a:avLst/>
          </a:prstGeom>
        </p:spPr>
      </p:pic>
      <p:sp>
        <p:nvSpPr>
          <p:cNvPr id="13" name="Title 12">
            <a:extLst>
              <a:ext uri="{FF2B5EF4-FFF2-40B4-BE49-F238E27FC236}">
                <a16:creationId xmlns:a16="http://schemas.microsoft.com/office/drawing/2014/main" id="{A37714AA-4DCA-1149-BD41-307F8EAEAADA}"/>
              </a:ext>
            </a:extLst>
          </p:cNvPr>
          <p:cNvSpPr>
            <a:spLocks noGrp="1"/>
          </p:cNvSpPr>
          <p:nvPr>
            <p:ph type="title"/>
          </p:nvPr>
        </p:nvSpPr>
        <p:spPr>
          <a:xfrm>
            <a:off x="457201" y="430357"/>
            <a:ext cx="8080375" cy="646331"/>
          </a:xfrm>
        </p:spPr>
        <p:txBody>
          <a:bodyPr/>
          <a:lstStyle/>
          <a:p>
            <a:r>
              <a:rPr lang="en-US" sz="3600" dirty="0">
                <a:solidFill>
                  <a:schemeClr val="accent3">
                    <a:lumMod val="75000"/>
                  </a:schemeClr>
                </a:solidFill>
              </a:rPr>
              <a:t>The value of collaborating with UC</a:t>
            </a:r>
          </a:p>
        </p:txBody>
      </p:sp>
      <p:sp>
        <p:nvSpPr>
          <p:cNvPr id="14" name="Slide Number Placeholder 3">
            <a:extLst>
              <a:ext uri="{FF2B5EF4-FFF2-40B4-BE49-F238E27FC236}">
                <a16:creationId xmlns:a16="http://schemas.microsoft.com/office/drawing/2014/main" id="{85984767-EA55-B541-8222-499553913E7B}"/>
              </a:ext>
            </a:extLst>
          </p:cNvPr>
          <p:cNvSpPr txBox="1">
            <a:spLocks/>
          </p:cNvSpPr>
          <p:nvPr/>
        </p:nvSpPr>
        <p:spPr>
          <a:xfrm>
            <a:off x="7848600" y="6356359"/>
            <a:ext cx="838200" cy="32171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5547"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2680"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69813"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6947"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5667" algn="l" defTabSz="457133" rtl="0" eaLnBrk="1" latinLnBrk="0" hangingPunct="1">
              <a:defRPr kern="1200">
                <a:solidFill>
                  <a:schemeClr val="tx1"/>
                </a:solidFill>
                <a:latin typeface="Arial" charset="0"/>
                <a:ea typeface="ＭＳ Ｐゴシック" charset="0"/>
                <a:cs typeface="ＭＳ Ｐゴシック" charset="0"/>
              </a:defRPr>
            </a:lvl6pPr>
            <a:lvl7pPr marL="2742800" algn="l" defTabSz="457133" rtl="0" eaLnBrk="1" latinLnBrk="0" hangingPunct="1">
              <a:defRPr kern="1200">
                <a:solidFill>
                  <a:schemeClr val="tx1"/>
                </a:solidFill>
                <a:latin typeface="Arial" charset="0"/>
                <a:ea typeface="ＭＳ Ｐゴシック" charset="0"/>
                <a:cs typeface="ＭＳ Ｐゴシック" charset="0"/>
              </a:defRPr>
            </a:lvl7pPr>
            <a:lvl8pPr marL="3199934" algn="l" defTabSz="457133" rtl="0" eaLnBrk="1" latinLnBrk="0" hangingPunct="1">
              <a:defRPr kern="1200">
                <a:solidFill>
                  <a:schemeClr val="tx1"/>
                </a:solidFill>
                <a:latin typeface="Arial" charset="0"/>
                <a:ea typeface="ＭＳ Ｐゴシック" charset="0"/>
                <a:cs typeface="ＭＳ Ｐゴシック" charset="0"/>
              </a:defRPr>
            </a:lvl8pPr>
            <a:lvl9pPr marL="3657068" algn="l" defTabSz="457133"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60A826-9B03-F847-9FCE-59D121E28653}" type="slidenum">
              <a:rPr kumimoji="0" lang="en-US" sz="1200" b="0" i="0" u="none" strike="noStrike" kern="1200" cap="none" spc="0" normalizeH="0" baseline="0" noProof="0" smtClean="0">
                <a:ln>
                  <a:noFill/>
                </a:ln>
                <a:solidFill>
                  <a:prstClr val="black">
                    <a:lumMod val="65000"/>
                    <a:lumOff val="3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dirty="0">
              <a:ln>
                <a:noFill/>
              </a:ln>
              <a:solidFill>
                <a:prstClr val="black">
                  <a:lumMod val="65000"/>
                  <a:lumOff val="3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1153685853"/>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06BE-9AE3-1E4E-84C4-A3AC47B57F32}"/>
              </a:ext>
            </a:extLst>
          </p:cNvPr>
          <p:cNvSpPr>
            <a:spLocks noGrp="1"/>
          </p:cNvSpPr>
          <p:nvPr>
            <p:ph type="title"/>
          </p:nvPr>
        </p:nvSpPr>
        <p:spPr/>
        <p:txBody>
          <a:bodyPr>
            <a:normAutofit/>
          </a:bodyPr>
          <a:lstStyle/>
          <a:p>
            <a:r>
              <a:rPr lang="en-US" sz="3600" b="0" dirty="0">
                <a:solidFill>
                  <a:schemeClr val="accent3">
                    <a:lumMod val="75000"/>
                  </a:schemeClr>
                </a:solidFill>
              </a:rPr>
              <a:t>Scientific and clinical expertise</a:t>
            </a:r>
          </a:p>
        </p:txBody>
      </p:sp>
      <p:sp>
        <p:nvSpPr>
          <p:cNvPr id="4" name="Slide Number Placeholder 3">
            <a:extLst>
              <a:ext uri="{FF2B5EF4-FFF2-40B4-BE49-F238E27FC236}">
                <a16:creationId xmlns:a16="http://schemas.microsoft.com/office/drawing/2014/main" id="{E76A99AB-A871-0D47-9A60-6DD86B2EEAF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A60A826-9B03-F847-9FCE-59D121E28653}"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sp>
        <p:nvSpPr>
          <p:cNvPr id="7" name="TextBox 6">
            <a:extLst>
              <a:ext uri="{FF2B5EF4-FFF2-40B4-BE49-F238E27FC236}">
                <a16:creationId xmlns:a16="http://schemas.microsoft.com/office/drawing/2014/main" id="{991A0A21-FFAB-6F47-83F6-DCF8454BAC07}"/>
              </a:ext>
            </a:extLst>
          </p:cNvPr>
          <p:cNvSpPr txBox="1"/>
          <p:nvPr/>
        </p:nvSpPr>
        <p:spPr>
          <a:xfrm>
            <a:off x="381000" y="1371600"/>
            <a:ext cx="2667000" cy="389337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
                <a:srgbClr val="9BBB59">
                  <a:lumMod val="75000"/>
                </a:srgbClr>
              </a:buClr>
              <a:buSzTx/>
              <a:buFontTx/>
              <a:buNone/>
              <a:tabLst/>
              <a:defRPr/>
            </a:pPr>
            <a:r>
              <a:rPr kumimoji="0" lang="en-US" sz="1900" b="1" i="0" u="none" strike="noStrike" kern="1200" cap="none" spc="0" normalizeH="0" baseline="0" noProof="0" dirty="0" smtClean="0">
                <a:ln>
                  <a:noFill/>
                </a:ln>
                <a:solidFill>
                  <a:prstClr val="black">
                    <a:lumMod val="65000"/>
                    <a:lumOff val="35000"/>
                  </a:prstClr>
                </a:solidFill>
                <a:effectLst/>
                <a:uLnTx/>
                <a:uFillTx/>
                <a:latin typeface="Bangla Sangam MN" panose="02000000000000000000" pitchFamily="2" charset="0"/>
                <a:ea typeface="ＭＳ Ｐゴシック" charset="0"/>
                <a:cs typeface="Bangla Sangam MN" panose="02000000000000000000" pitchFamily="2" charset="0"/>
              </a:rPr>
              <a:t>Food Science</a:t>
            </a:r>
            <a:endParaRPr kumimoji="0" lang="en-US" sz="1900" b="1"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ＭＳ Ｐゴシック" charset="0"/>
              <a:cs typeface="Bangla Sangam MN" panose="02000000000000000000" pitchFamily="2" charset="0"/>
            </a:endParaRPr>
          </a:p>
          <a:p>
            <a:pPr marL="285750" marR="0" lvl="0" indent="-285750" algn="l" defTabSz="914400" rtl="0" eaLnBrk="0" fontAlgn="base" latinLnBrk="0" hangingPunct="0">
              <a:lnSpc>
                <a:spcPct val="100000"/>
              </a:lnSpc>
              <a:spcBef>
                <a:spcPct val="0"/>
              </a:spcBef>
              <a:spcAft>
                <a:spcPct val="0"/>
              </a:spcAft>
              <a:buClr>
                <a:srgbClr val="9BBB59">
                  <a:lumMod val="75000"/>
                </a:srgbClr>
              </a:buClr>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ＭＳ Ｐゴシック" charset="0"/>
              <a:cs typeface="Bangla Sangam MN" panose="02000000000000000000" pitchFamily="2" charset="0"/>
            </a:endParaRPr>
          </a:p>
          <a:p>
            <a:pPr marL="285750" marR="0" lvl="0" indent="-285750" algn="l" defTabSz="914400" rtl="0" eaLnBrk="0" fontAlgn="base" latinLnBrk="0" hangingPunct="0">
              <a:lnSpc>
                <a:spcPct val="100000"/>
              </a:lnSpc>
              <a:spcBef>
                <a:spcPct val="0"/>
              </a:spcBef>
              <a:spcAft>
                <a:spcPct val="0"/>
              </a:spcAft>
              <a:buClr>
                <a:srgbClr val="9BBB59">
                  <a:lumMod val="75000"/>
                </a:srgbClr>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ＭＳ Ｐゴシック" charset="0"/>
                <a:cs typeface="Bangla Sangam MN" panose="02000000000000000000" pitchFamily="2" charset="0"/>
              </a:rPr>
              <a:t>World class food science capability</a:t>
            </a:r>
          </a:p>
          <a:p>
            <a:pPr marL="285750" marR="0" lvl="0" indent="-285750" algn="l" defTabSz="914400" rtl="0" eaLnBrk="0" fontAlgn="base" latinLnBrk="0" hangingPunct="0">
              <a:lnSpc>
                <a:spcPct val="100000"/>
              </a:lnSpc>
              <a:spcBef>
                <a:spcPct val="0"/>
              </a:spcBef>
              <a:spcAft>
                <a:spcPct val="0"/>
              </a:spcAft>
              <a:buClr>
                <a:srgbClr val="9BBB59">
                  <a:lumMod val="75000"/>
                </a:srgbClr>
              </a:buClr>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ＭＳ Ｐゴシック" charset="0"/>
              <a:cs typeface="Bangla Sangam MN" panose="02000000000000000000" pitchFamily="2" charset="0"/>
            </a:endParaRPr>
          </a:p>
          <a:p>
            <a:pPr marL="285750" marR="0" lvl="0" indent="-285750" algn="l" defTabSz="914400" rtl="0" eaLnBrk="0" fontAlgn="base" latinLnBrk="0" hangingPunct="0">
              <a:lnSpc>
                <a:spcPct val="100000"/>
              </a:lnSpc>
              <a:spcBef>
                <a:spcPct val="0"/>
              </a:spcBef>
              <a:spcAft>
                <a:spcPct val="0"/>
              </a:spcAft>
              <a:buClr>
                <a:srgbClr val="9BBB59">
                  <a:lumMod val="75000"/>
                </a:srgbClr>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ＭＳ Ｐゴシック" charset="0"/>
                <a:cs typeface="Bangla Sangam MN" panose="02000000000000000000" pitchFamily="2" charset="0"/>
              </a:rPr>
              <a:t>Long standing relationships with Food &amp; Ag industries</a:t>
            </a:r>
          </a:p>
          <a:p>
            <a:pPr marL="285750" marR="0" lvl="0" indent="-285750" algn="l" defTabSz="914400" rtl="0" eaLnBrk="0" fontAlgn="base" latinLnBrk="0" hangingPunct="0">
              <a:lnSpc>
                <a:spcPct val="100000"/>
              </a:lnSpc>
              <a:spcBef>
                <a:spcPct val="0"/>
              </a:spcBef>
              <a:spcAft>
                <a:spcPct val="0"/>
              </a:spcAft>
              <a:buClr>
                <a:srgbClr val="9BBB59">
                  <a:lumMod val="75000"/>
                </a:srgbClr>
              </a:buClr>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ＭＳ Ｐゴシック" charset="0"/>
              <a:cs typeface="Bangla Sangam MN" panose="02000000000000000000" pitchFamily="2" charset="0"/>
            </a:endParaRPr>
          </a:p>
          <a:p>
            <a:pPr marL="285750" marR="0" lvl="0" indent="-285750" algn="l" defTabSz="914400" rtl="0" eaLnBrk="0" fontAlgn="base" latinLnBrk="0" hangingPunct="0">
              <a:lnSpc>
                <a:spcPct val="100000"/>
              </a:lnSpc>
              <a:spcBef>
                <a:spcPct val="0"/>
              </a:spcBef>
              <a:spcAft>
                <a:spcPct val="0"/>
              </a:spcAft>
              <a:buClr>
                <a:srgbClr val="9BBB59">
                  <a:lumMod val="75000"/>
                </a:srgbClr>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ＭＳ Ｐゴシック" charset="0"/>
                <a:cs typeface="Bangla Sangam MN" panose="02000000000000000000" pitchFamily="2" charset="0"/>
              </a:rPr>
              <a:t>Successful track record of IP generation and tech transfer</a:t>
            </a:r>
          </a:p>
          <a:p>
            <a:pPr marL="285750" marR="0" lvl="0" indent="-285750" algn="l" defTabSz="914400" rtl="0" eaLnBrk="0" fontAlgn="base" latinLnBrk="0" hangingPunct="0">
              <a:lnSpc>
                <a:spcPct val="100000"/>
              </a:lnSpc>
              <a:spcBef>
                <a:spcPct val="0"/>
              </a:spcBef>
              <a:spcAft>
                <a:spcPct val="0"/>
              </a:spcAft>
              <a:buClr>
                <a:srgbClr val="9BBB59">
                  <a:lumMod val="75000"/>
                </a:srgbClr>
              </a:buClr>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ＭＳ Ｐゴシック" charset="0"/>
              <a:cs typeface="Bangla Sangam MN" panose="02000000000000000000" pitchFamily="2" charset="0"/>
            </a:endParaRPr>
          </a:p>
        </p:txBody>
      </p:sp>
      <p:sp>
        <p:nvSpPr>
          <p:cNvPr id="8" name="TextBox 7">
            <a:extLst>
              <a:ext uri="{FF2B5EF4-FFF2-40B4-BE49-F238E27FC236}">
                <a16:creationId xmlns:a16="http://schemas.microsoft.com/office/drawing/2014/main" id="{6B554D52-1013-5941-AB31-A3EB9D1FEFD7}"/>
              </a:ext>
            </a:extLst>
          </p:cNvPr>
          <p:cNvSpPr txBox="1"/>
          <p:nvPr/>
        </p:nvSpPr>
        <p:spPr>
          <a:xfrm>
            <a:off x="6172200" y="1371600"/>
            <a:ext cx="2719059" cy="418576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
                <a:srgbClr val="9BBB59">
                  <a:lumMod val="75000"/>
                </a:srgbClr>
              </a:buClr>
              <a:buSzTx/>
              <a:buFontTx/>
              <a:buNone/>
              <a:tabLst/>
              <a:defRPr/>
            </a:pPr>
            <a:r>
              <a:rPr kumimoji="0" lang="en-US" sz="1900" b="1" i="0" u="none" strike="noStrike" kern="1200" cap="none" spc="0" normalizeH="0" baseline="0" noProof="0" dirty="0" smtClean="0">
                <a:ln>
                  <a:noFill/>
                </a:ln>
                <a:solidFill>
                  <a:prstClr val="black">
                    <a:lumMod val="65000"/>
                    <a:lumOff val="35000"/>
                  </a:prstClr>
                </a:solidFill>
                <a:effectLst/>
                <a:uLnTx/>
                <a:uFillTx/>
                <a:latin typeface="Bangla Sangam MN" panose="02000000000000000000" pitchFamily="2" charset="0"/>
                <a:ea typeface="ＭＳ Ｐゴシック" charset="0"/>
                <a:cs typeface="Bangla Sangam MN" panose="02000000000000000000" pitchFamily="2" charset="0"/>
              </a:rPr>
              <a:t>Health Science</a:t>
            </a:r>
            <a:endParaRPr kumimoji="0" lang="en-US" sz="1900" b="1"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ＭＳ Ｐゴシック" charset="0"/>
              <a:cs typeface="Bangla Sangam MN" panose="02000000000000000000" pitchFamily="2" charset="0"/>
            </a:endParaRPr>
          </a:p>
          <a:p>
            <a:pPr marL="285750" marR="0" lvl="0" indent="-285750" algn="l" defTabSz="914400" rtl="0" eaLnBrk="0" fontAlgn="base" latinLnBrk="0" hangingPunct="0">
              <a:lnSpc>
                <a:spcPct val="100000"/>
              </a:lnSpc>
              <a:spcBef>
                <a:spcPct val="0"/>
              </a:spcBef>
              <a:spcAft>
                <a:spcPct val="0"/>
              </a:spcAft>
              <a:buClr>
                <a:srgbClr val="9BBB59">
                  <a:lumMod val="75000"/>
                </a:srgbClr>
              </a:buClr>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ＭＳ Ｐゴシック" charset="0"/>
              <a:cs typeface="Bangla Sangam MN" panose="02000000000000000000" pitchFamily="2" charset="0"/>
            </a:endParaRPr>
          </a:p>
          <a:p>
            <a:pPr marL="285750" marR="0" lvl="0" indent="-285750" algn="l" defTabSz="914400" rtl="0" eaLnBrk="0" fontAlgn="base" latinLnBrk="0" hangingPunct="0">
              <a:lnSpc>
                <a:spcPct val="100000"/>
              </a:lnSpc>
              <a:spcBef>
                <a:spcPct val="0"/>
              </a:spcBef>
              <a:spcAft>
                <a:spcPct val="0"/>
              </a:spcAft>
              <a:buClr>
                <a:srgbClr val="9BBB59">
                  <a:lumMod val="75000"/>
                </a:srgbClr>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ＭＳ Ｐゴシック" charset="0"/>
                <a:cs typeface="Bangla Sangam MN" panose="02000000000000000000" pitchFamily="2" charset="0"/>
              </a:rPr>
              <a:t>Globally recognized brand for excellence in health, medicine &amp; patient care</a:t>
            </a:r>
          </a:p>
          <a:p>
            <a:pPr marL="285750" marR="0" lvl="0" indent="-285750" algn="l" defTabSz="914400" rtl="0" eaLnBrk="0" fontAlgn="base" latinLnBrk="0" hangingPunct="0">
              <a:lnSpc>
                <a:spcPct val="100000"/>
              </a:lnSpc>
              <a:spcBef>
                <a:spcPct val="0"/>
              </a:spcBef>
              <a:spcAft>
                <a:spcPct val="0"/>
              </a:spcAft>
              <a:buClr>
                <a:srgbClr val="9BBB59">
                  <a:lumMod val="75000"/>
                </a:srgbClr>
              </a:buClr>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ＭＳ Ｐゴシック" charset="0"/>
              <a:cs typeface="Bangla Sangam MN" panose="02000000000000000000" pitchFamily="2" charset="0"/>
            </a:endParaRPr>
          </a:p>
          <a:p>
            <a:pPr marL="285750" marR="0" lvl="0" indent="-285750" algn="l" defTabSz="914400" rtl="0" eaLnBrk="0" fontAlgn="base" latinLnBrk="0" hangingPunct="0">
              <a:lnSpc>
                <a:spcPct val="100000"/>
              </a:lnSpc>
              <a:spcBef>
                <a:spcPct val="0"/>
              </a:spcBef>
              <a:spcAft>
                <a:spcPct val="0"/>
              </a:spcAft>
              <a:buClr>
                <a:srgbClr val="9BBB59">
                  <a:lumMod val="75000"/>
                </a:srgbClr>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ＭＳ Ｐゴシック" charset="0"/>
                <a:cs typeface="Bangla Sangam MN" panose="02000000000000000000" pitchFamily="2" charset="0"/>
              </a:rPr>
              <a:t>Long history of collaboration with industry</a:t>
            </a:r>
          </a:p>
          <a:p>
            <a:pPr marL="285750" marR="0" lvl="0" indent="-285750" algn="l" defTabSz="914400" rtl="0" eaLnBrk="0" fontAlgn="base" latinLnBrk="0" hangingPunct="0">
              <a:lnSpc>
                <a:spcPct val="100000"/>
              </a:lnSpc>
              <a:spcBef>
                <a:spcPct val="0"/>
              </a:spcBef>
              <a:spcAft>
                <a:spcPct val="0"/>
              </a:spcAft>
              <a:buClr>
                <a:srgbClr val="9BBB59">
                  <a:lumMod val="75000"/>
                </a:srgbClr>
              </a:buClr>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ＭＳ Ｐゴシック" charset="0"/>
              <a:cs typeface="Bangla Sangam MN" panose="02000000000000000000" pitchFamily="2" charset="0"/>
            </a:endParaRPr>
          </a:p>
          <a:p>
            <a:pPr marL="285750" marR="0" lvl="0" indent="-285750" algn="l" defTabSz="914400" rtl="0" eaLnBrk="0" fontAlgn="base" latinLnBrk="0" hangingPunct="0">
              <a:lnSpc>
                <a:spcPct val="100000"/>
              </a:lnSpc>
              <a:spcBef>
                <a:spcPct val="0"/>
              </a:spcBef>
              <a:spcAft>
                <a:spcPct val="0"/>
              </a:spcAft>
              <a:buClr>
                <a:srgbClr val="9BBB59">
                  <a:lumMod val="75000"/>
                </a:srgbClr>
              </a:buClr>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ＭＳ Ｐゴシック" charset="0"/>
                <a:cs typeface="Bangla Sangam MN" panose="02000000000000000000" pitchFamily="2" charset="0"/>
              </a:rPr>
              <a:t>Unique innovation &amp; commercialization approach (CDHI Smarter Health)</a:t>
            </a:r>
          </a:p>
        </p:txBody>
      </p:sp>
      <p:pic>
        <p:nvPicPr>
          <p:cNvPr id="9" name="Picture 8">
            <a:extLst>
              <a:ext uri="{FF2B5EF4-FFF2-40B4-BE49-F238E27FC236}">
                <a16:creationId xmlns:a16="http://schemas.microsoft.com/office/drawing/2014/main" id="{2B45D4E9-BE8E-6541-9752-C7C0373A249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66732" y="2290569"/>
            <a:ext cx="3010535" cy="2991175"/>
          </a:xfrm>
          <a:prstGeom prst="rect">
            <a:avLst/>
          </a:prstGeom>
        </p:spPr>
      </p:pic>
    </p:spTree>
    <p:extLst>
      <p:ext uri="{BB962C8B-B14F-4D97-AF65-F5344CB8AC3E}">
        <p14:creationId xmlns:p14="http://schemas.microsoft.com/office/powerpoint/2010/main" val="1360586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06BE-9AE3-1E4E-84C4-A3AC47B57F32}"/>
              </a:ext>
            </a:extLst>
          </p:cNvPr>
          <p:cNvSpPr>
            <a:spLocks noGrp="1"/>
          </p:cNvSpPr>
          <p:nvPr>
            <p:ph type="title"/>
          </p:nvPr>
        </p:nvSpPr>
        <p:spPr/>
        <p:txBody>
          <a:bodyPr>
            <a:normAutofit/>
          </a:bodyPr>
          <a:lstStyle/>
          <a:p>
            <a:r>
              <a:rPr lang="en-US" sz="3200" b="0" dirty="0">
                <a:solidFill>
                  <a:schemeClr val="accent3">
                    <a:lumMod val="75000"/>
                  </a:schemeClr>
                </a:solidFill>
              </a:rPr>
              <a:t>Leveraging enhanced data</a:t>
            </a:r>
          </a:p>
        </p:txBody>
      </p:sp>
      <p:sp>
        <p:nvSpPr>
          <p:cNvPr id="4" name="Slide Number Placeholder 3">
            <a:extLst>
              <a:ext uri="{FF2B5EF4-FFF2-40B4-BE49-F238E27FC236}">
                <a16:creationId xmlns:a16="http://schemas.microsoft.com/office/drawing/2014/main" id="{E76A99AB-A871-0D47-9A60-6DD86B2EEAF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A60A826-9B03-F847-9FCE-59D121E28653}"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grpSp>
        <p:nvGrpSpPr>
          <p:cNvPr id="3" name="Group 2">
            <a:extLst>
              <a:ext uri="{FF2B5EF4-FFF2-40B4-BE49-F238E27FC236}">
                <a16:creationId xmlns:a16="http://schemas.microsoft.com/office/drawing/2014/main" id="{039CE49D-0D40-184C-B677-62333FD00E6F}"/>
              </a:ext>
            </a:extLst>
          </p:cNvPr>
          <p:cNvGrpSpPr/>
          <p:nvPr/>
        </p:nvGrpSpPr>
        <p:grpSpPr>
          <a:xfrm>
            <a:off x="1905000" y="1219200"/>
            <a:ext cx="5401858" cy="5074474"/>
            <a:chOff x="2034149" y="1354134"/>
            <a:chExt cx="5401858" cy="5074474"/>
          </a:xfrm>
        </p:grpSpPr>
        <p:sp>
          <p:nvSpPr>
            <p:cNvPr id="16" name="Oval 15">
              <a:extLst>
                <a:ext uri="{FF2B5EF4-FFF2-40B4-BE49-F238E27FC236}">
                  <a16:creationId xmlns:a16="http://schemas.microsoft.com/office/drawing/2014/main" id="{C5DF1962-9E3A-4C48-BBB6-5AB1547B7C38}"/>
                </a:ext>
              </a:extLst>
            </p:cNvPr>
            <p:cNvSpPr/>
            <p:nvPr/>
          </p:nvSpPr>
          <p:spPr>
            <a:xfrm>
              <a:off x="4796471" y="1417639"/>
              <a:ext cx="1676400" cy="1524000"/>
            </a:xfrm>
            <a:prstGeom prst="ellipse">
              <a:avLst/>
            </a:prstGeom>
            <a:noFill/>
            <a:ln w="3810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mn-ea"/>
                  <a:cs typeface="Bangla Sangam MN" panose="02000000000000000000" pitchFamily="2" charset="0"/>
                </a:rPr>
                <a:t>Lifestyle</a:t>
              </a:r>
            </a:p>
          </p:txBody>
        </p:sp>
        <p:sp>
          <p:nvSpPr>
            <p:cNvPr id="8" name="Oval 7">
              <a:extLst>
                <a:ext uri="{FF2B5EF4-FFF2-40B4-BE49-F238E27FC236}">
                  <a16:creationId xmlns:a16="http://schemas.microsoft.com/office/drawing/2014/main" id="{13F7C9E5-6FD5-FD42-91F5-15CC92DFACD2}"/>
                </a:ext>
              </a:extLst>
            </p:cNvPr>
            <p:cNvSpPr/>
            <p:nvPr/>
          </p:nvSpPr>
          <p:spPr>
            <a:xfrm>
              <a:off x="2034149" y="2265159"/>
              <a:ext cx="1676400" cy="1524000"/>
            </a:xfrm>
            <a:prstGeom prst="ellipse">
              <a:avLst/>
            </a:prstGeom>
            <a:noFill/>
            <a:ln w="3810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mn-ea"/>
                  <a:cs typeface="Bangla Sangam MN" panose="02000000000000000000" pitchFamily="2" charset="0"/>
                </a:rPr>
                <a:t>Biological</a:t>
              </a:r>
            </a:p>
          </p:txBody>
        </p:sp>
        <p:sp>
          <p:nvSpPr>
            <p:cNvPr id="9" name="Oval 8">
              <a:extLst>
                <a:ext uri="{FF2B5EF4-FFF2-40B4-BE49-F238E27FC236}">
                  <a16:creationId xmlns:a16="http://schemas.microsoft.com/office/drawing/2014/main" id="{4469786E-1D66-AC43-AA6A-1F167233E838}"/>
                </a:ext>
              </a:extLst>
            </p:cNvPr>
            <p:cNvSpPr/>
            <p:nvPr/>
          </p:nvSpPr>
          <p:spPr>
            <a:xfrm>
              <a:off x="2034149" y="3662031"/>
              <a:ext cx="1676400" cy="1524000"/>
            </a:xfrm>
            <a:prstGeom prst="ellipse">
              <a:avLst/>
            </a:prstGeom>
            <a:noFill/>
            <a:ln w="3810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mn-ea"/>
                  <a:cs typeface="Bangla Sangam MN" panose="02000000000000000000" pitchFamily="2" charset="0"/>
                </a:rPr>
                <a:t>Preference</a:t>
              </a:r>
            </a:p>
          </p:txBody>
        </p:sp>
        <p:sp>
          <p:nvSpPr>
            <p:cNvPr id="10" name="Oval 9">
              <a:extLst>
                <a:ext uri="{FF2B5EF4-FFF2-40B4-BE49-F238E27FC236}">
                  <a16:creationId xmlns:a16="http://schemas.microsoft.com/office/drawing/2014/main" id="{DDC9FA05-F1B4-5A45-8A6B-863616E2FC4F}"/>
                </a:ext>
              </a:extLst>
            </p:cNvPr>
            <p:cNvSpPr/>
            <p:nvPr/>
          </p:nvSpPr>
          <p:spPr>
            <a:xfrm>
              <a:off x="2970433" y="4811795"/>
              <a:ext cx="1676400" cy="1524000"/>
            </a:xfrm>
            <a:prstGeom prst="ellipse">
              <a:avLst/>
            </a:prstGeom>
            <a:noFill/>
            <a:ln w="3810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mn-ea"/>
                  <a:cs typeface="Bangla Sangam MN" panose="02000000000000000000" pitchFamily="2" charset="0"/>
                </a:rPr>
                <a:t>Genomic</a:t>
              </a:r>
            </a:p>
          </p:txBody>
        </p:sp>
        <p:sp>
          <p:nvSpPr>
            <p:cNvPr id="11" name="Oval 10">
              <a:extLst>
                <a:ext uri="{FF2B5EF4-FFF2-40B4-BE49-F238E27FC236}">
                  <a16:creationId xmlns:a16="http://schemas.microsoft.com/office/drawing/2014/main" id="{27375DA1-AEDB-0A4F-B3A5-B371B3FB6A31}"/>
                </a:ext>
              </a:extLst>
            </p:cNvPr>
            <p:cNvSpPr/>
            <p:nvPr/>
          </p:nvSpPr>
          <p:spPr>
            <a:xfrm>
              <a:off x="4623274" y="4904608"/>
              <a:ext cx="1676400" cy="1524000"/>
            </a:xfrm>
            <a:prstGeom prst="ellipse">
              <a:avLst/>
            </a:prstGeom>
            <a:noFill/>
            <a:ln w="3810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mn-ea"/>
                  <a:cs typeface="Bangla Sangam MN" panose="02000000000000000000" pitchFamily="2" charset="0"/>
                </a:rPr>
                <a:t>Socio-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mn-ea"/>
                  <a:cs typeface="Bangla Sangam MN" panose="02000000000000000000" pitchFamily="2" charset="0"/>
                </a:rPr>
                <a:t>economic</a:t>
              </a:r>
            </a:p>
          </p:txBody>
        </p:sp>
        <p:sp>
          <p:nvSpPr>
            <p:cNvPr id="12" name="Oval 11">
              <a:extLst>
                <a:ext uri="{FF2B5EF4-FFF2-40B4-BE49-F238E27FC236}">
                  <a16:creationId xmlns:a16="http://schemas.microsoft.com/office/drawing/2014/main" id="{FF69A93C-B5FD-5444-AFA7-5EC65B17407C}"/>
                </a:ext>
              </a:extLst>
            </p:cNvPr>
            <p:cNvSpPr/>
            <p:nvPr/>
          </p:nvSpPr>
          <p:spPr>
            <a:xfrm>
              <a:off x="3224139" y="1354134"/>
              <a:ext cx="1676400" cy="1524000"/>
            </a:xfrm>
            <a:prstGeom prst="ellipse">
              <a:avLst/>
            </a:prstGeom>
            <a:noFill/>
            <a:ln w="3810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mn-ea"/>
                  <a:cs typeface="Bangla Sangam MN" panose="02000000000000000000" pitchFamily="2" charset="0"/>
                </a:rPr>
                <a:t>Clinical</a:t>
              </a:r>
            </a:p>
          </p:txBody>
        </p:sp>
        <p:sp>
          <p:nvSpPr>
            <p:cNvPr id="13" name="Oval 12">
              <a:extLst>
                <a:ext uri="{FF2B5EF4-FFF2-40B4-BE49-F238E27FC236}">
                  <a16:creationId xmlns:a16="http://schemas.microsoft.com/office/drawing/2014/main" id="{9EE39FC9-8916-944D-9E40-56788EE378C2}"/>
                </a:ext>
              </a:extLst>
            </p:cNvPr>
            <p:cNvSpPr/>
            <p:nvPr/>
          </p:nvSpPr>
          <p:spPr>
            <a:xfrm>
              <a:off x="5687536" y="3886200"/>
              <a:ext cx="1676400" cy="1524000"/>
            </a:xfrm>
            <a:prstGeom prst="ellipse">
              <a:avLst/>
            </a:prstGeom>
            <a:noFill/>
            <a:ln w="3810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mn-ea"/>
                  <a:cs typeface="Bangla Sangam MN" panose="02000000000000000000" pitchFamily="2" charset="0"/>
                </a:rPr>
                <a:t>Psycho-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mn-ea"/>
                  <a:cs typeface="Bangla Sangam MN" panose="02000000000000000000" pitchFamily="2" charset="0"/>
                </a:rPr>
                <a:t>Social</a:t>
              </a:r>
            </a:p>
          </p:txBody>
        </p:sp>
        <p:sp>
          <p:nvSpPr>
            <p:cNvPr id="14" name="Oval 13">
              <a:extLst>
                <a:ext uri="{FF2B5EF4-FFF2-40B4-BE49-F238E27FC236}">
                  <a16:creationId xmlns:a16="http://schemas.microsoft.com/office/drawing/2014/main" id="{4A0F493C-0F20-824C-AB78-56CD47AE4088}"/>
                </a:ext>
              </a:extLst>
            </p:cNvPr>
            <p:cNvSpPr/>
            <p:nvPr/>
          </p:nvSpPr>
          <p:spPr>
            <a:xfrm>
              <a:off x="5759607" y="2514600"/>
              <a:ext cx="1676400" cy="1524000"/>
            </a:xfrm>
            <a:prstGeom prst="ellipse">
              <a:avLst/>
            </a:prstGeom>
            <a:noFill/>
            <a:ln w="3810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prstClr val="black">
                      <a:lumMod val="65000"/>
                      <a:lumOff val="35000"/>
                    </a:prstClr>
                  </a:solidFill>
                  <a:effectLst/>
                  <a:uLnTx/>
                  <a:uFillTx/>
                  <a:latin typeface="Bangla Sangam MN" panose="02000000000000000000" pitchFamily="2" charset="0"/>
                  <a:ea typeface="+mn-ea"/>
                  <a:cs typeface="Bangla Sangam MN" panose="02000000000000000000" pitchFamily="2" charset="0"/>
                </a:rPr>
                <a:t>Nutrition</a:t>
              </a:r>
            </a:p>
          </p:txBody>
        </p:sp>
        <p:pic>
          <p:nvPicPr>
            <p:cNvPr id="7" name="Picture 6">
              <a:extLst>
                <a:ext uri="{FF2B5EF4-FFF2-40B4-BE49-F238E27FC236}">
                  <a16:creationId xmlns:a16="http://schemas.microsoft.com/office/drawing/2014/main" id="{9E3F22DD-B3A4-D24C-9F54-A78BC476C23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53103" y="2525081"/>
              <a:ext cx="3010535" cy="2991175"/>
            </a:xfrm>
            <a:prstGeom prst="rect">
              <a:avLst/>
            </a:prstGeom>
          </p:spPr>
        </p:pic>
      </p:grpSp>
    </p:spTree>
    <p:extLst>
      <p:ext uri="{BB962C8B-B14F-4D97-AF65-F5344CB8AC3E}">
        <p14:creationId xmlns:p14="http://schemas.microsoft.com/office/powerpoint/2010/main" val="29516708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Arrow Connector 40">
            <a:extLst>
              <a:ext uri="{FF2B5EF4-FFF2-40B4-BE49-F238E27FC236}">
                <a16:creationId xmlns:a16="http://schemas.microsoft.com/office/drawing/2014/main" id="{4E7FA1E7-182C-D14A-9EB2-872C8FA3526B}"/>
              </a:ext>
            </a:extLst>
          </p:cNvPr>
          <p:cNvCxnSpPr/>
          <p:nvPr/>
        </p:nvCxnSpPr>
        <p:spPr>
          <a:xfrm flipV="1">
            <a:off x="5257800" y="4206107"/>
            <a:ext cx="0" cy="442093"/>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4403301" y="1546042"/>
            <a:ext cx="1385455" cy="1431360"/>
            <a:chOff x="4309532" y="2760133"/>
            <a:chExt cx="1337734" cy="1337733"/>
          </a:xfrm>
        </p:grpSpPr>
        <p:pic>
          <p:nvPicPr>
            <p:cNvPr id="14" name="Picture 13"/>
            <p:cNvPicPr>
              <a:picLocks noChangeAspect="1"/>
            </p:cNvPicPr>
            <p:nvPr/>
          </p:nvPicPr>
          <p:blipFill>
            <a:blip r:embed="rId2" cstate="email">
              <a:extLst>
                <a:ext uri="{BEBA8EAE-BF5A-486C-A8C5-ECC9F3942E4B}">
                  <a14:imgProps xmlns:a14="http://schemas.microsoft.com/office/drawing/2010/main">
                    <a14:imgLayer r:embed="rId3">
                      <a14:imgEffect>
                        <a14:saturation sat="0"/>
                      </a14:imgEffect>
                      <a14:imgEffect>
                        <a14:brightnessContrast bright="70000" contrast="-100000"/>
                      </a14:imgEffect>
                    </a14:imgLayer>
                  </a14:imgProps>
                </a:ext>
                <a:ext uri="{28A0092B-C50C-407E-A947-70E740481C1C}">
                  <a14:useLocalDpi xmlns:a14="http://schemas.microsoft.com/office/drawing/2010/main"/>
                </a:ext>
              </a:extLst>
            </a:blip>
            <a:stretch>
              <a:fillRect/>
            </a:stretch>
          </p:blipFill>
          <p:spPr>
            <a:xfrm>
              <a:off x="4309532" y="2760133"/>
              <a:ext cx="1337733" cy="1337733"/>
            </a:xfrm>
            <a:prstGeom prst="rect">
              <a:avLst/>
            </a:prstGeom>
            <a:ln>
              <a:noFill/>
            </a:ln>
          </p:spPr>
        </p:pic>
        <p:sp>
          <p:nvSpPr>
            <p:cNvPr id="15" name="Rectangle 14"/>
            <p:cNvSpPr/>
            <p:nvPr/>
          </p:nvSpPr>
          <p:spPr>
            <a:xfrm>
              <a:off x="4309533" y="2760133"/>
              <a:ext cx="1337733" cy="1337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5"/>
          <p:cNvSpPr txBox="1"/>
          <p:nvPr/>
        </p:nvSpPr>
        <p:spPr>
          <a:xfrm>
            <a:off x="4070623" y="2863617"/>
            <a:ext cx="2050810" cy="584775"/>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9BBB59">
                    <a:lumMod val="75000"/>
                  </a:srgbClr>
                </a:solidFill>
                <a:effectLst/>
                <a:uLnTx/>
                <a:uFillTx/>
                <a:latin typeface="Bangla Sangam MN" panose="02000000000000000000" pitchFamily="2" charset="0"/>
                <a:ea typeface="Helvetica Neue" panose="02000503000000020004" pitchFamily="2" charset="0"/>
                <a:cs typeface="Bangla Sangam MN" panose="02000000000000000000" pitchFamily="2" charset="0"/>
              </a:rPr>
              <a:t>Advanced Computation</a:t>
            </a:r>
          </a:p>
        </p:txBody>
      </p:sp>
      <p:pic>
        <p:nvPicPr>
          <p:cNvPr id="17" name="Picture 16"/>
          <p:cNvPicPr>
            <a:picLocks noChangeAspect="1"/>
          </p:cNvPicPr>
          <p:nvPr/>
        </p:nvPicPr>
        <p:blipFill>
          <a:blip r:embed="rId4" cstate="email">
            <a:extLst>
              <a:ext uri="{BEBA8EAE-BF5A-486C-A8C5-ECC9F3942E4B}">
                <a14:imgProps xmlns:a14="http://schemas.microsoft.com/office/drawing/2010/main">
                  <a14:imgLayer r:embed="rId5">
                    <a14:imgEffect>
                      <a14:brightnessContrast bright="70000" contrast="-100000"/>
                    </a14:imgEffect>
                  </a14:imgLayer>
                </a14:imgProps>
              </a:ext>
              <a:ext uri="{28A0092B-C50C-407E-A947-70E740481C1C}">
                <a14:useLocalDpi xmlns:a14="http://schemas.microsoft.com/office/drawing/2010/main"/>
              </a:ext>
            </a:extLst>
          </a:blip>
          <a:stretch>
            <a:fillRect/>
          </a:stretch>
        </p:blipFill>
        <p:spPr>
          <a:xfrm>
            <a:off x="6578480" y="1628683"/>
            <a:ext cx="1178409" cy="1178409"/>
          </a:xfrm>
          <a:prstGeom prst="rect">
            <a:avLst/>
          </a:prstGeom>
          <a:ln>
            <a:noFill/>
          </a:ln>
        </p:spPr>
      </p:pic>
      <p:sp>
        <p:nvSpPr>
          <p:cNvPr id="18" name="TextBox 17"/>
          <p:cNvSpPr txBox="1"/>
          <p:nvPr/>
        </p:nvSpPr>
        <p:spPr>
          <a:xfrm>
            <a:off x="6209105" y="2863618"/>
            <a:ext cx="1917157" cy="584775"/>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9BBB59">
                    <a:lumMod val="75000"/>
                  </a:srgbClr>
                </a:solidFill>
                <a:effectLst/>
                <a:uLnTx/>
                <a:uFillTx/>
                <a:latin typeface="Bangla Sangam MN" panose="02000000000000000000" pitchFamily="2" charset="0"/>
                <a:ea typeface="Helvetica Neue" panose="02000503000000020004" pitchFamily="2" charset="0"/>
                <a:cs typeface="Bangla Sangam MN" panose="02000000000000000000" pitchFamily="2" charset="0"/>
              </a:rPr>
              <a:t>Discovery &amp; Validation</a:t>
            </a:r>
          </a:p>
        </p:txBody>
      </p:sp>
      <p:sp>
        <p:nvSpPr>
          <p:cNvPr id="19" name="TextBox 18"/>
          <p:cNvSpPr txBox="1"/>
          <p:nvPr/>
        </p:nvSpPr>
        <p:spPr>
          <a:xfrm>
            <a:off x="4885465" y="5212847"/>
            <a:ext cx="1439135"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9BBB59">
                    <a:lumMod val="75000"/>
                  </a:srgbClr>
                </a:solidFill>
                <a:effectLst/>
                <a:uLnTx/>
                <a:uFillTx/>
                <a:latin typeface="Bangla Sangam MN" panose="02000000000000000000" pitchFamily="2" charset="0"/>
                <a:ea typeface="Helvetica Neue" panose="02000503000000020004" pitchFamily="2" charset="0"/>
                <a:cs typeface="Bangla Sangam MN" panose="02000000000000000000" pitchFamily="2" charset="0"/>
              </a:rPr>
              <a:t>Deployment</a:t>
            </a:r>
          </a:p>
        </p:txBody>
      </p:sp>
      <p:cxnSp>
        <p:nvCxnSpPr>
          <p:cNvPr id="21" name="Straight Arrow Connector 20"/>
          <p:cNvCxnSpPr/>
          <p:nvPr/>
        </p:nvCxnSpPr>
        <p:spPr>
          <a:xfrm>
            <a:off x="1985534" y="2059196"/>
            <a:ext cx="612933" cy="0"/>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858006" y="2040440"/>
            <a:ext cx="612933" cy="0"/>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149480" y="3520307"/>
            <a:ext cx="0" cy="442093"/>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565422" y="1519448"/>
            <a:ext cx="1917157" cy="2161267"/>
            <a:chOff x="4822240" y="3464990"/>
            <a:chExt cx="1917157" cy="2161267"/>
          </a:xfrm>
        </p:grpSpPr>
        <p:sp>
          <p:nvSpPr>
            <p:cNvPr id="29" name="TextBox 28"/>
            <p:cNvSpPr txBox="1"/>
            <p:nvPr/>
          </p:nvSpPr>
          <p:spPr>
            <a:xfrm>
              <a:off x="4822240" y="4795260"/>
              <a:ext cx="1917157" cy="83099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9BBB59">
                      <a:lumMod val="75000"/>
                    </a:srgbClr>
                  </a:solidFill>
                  <a:effectLst/>
                  <a:uLnTx/>
                  <a:uFillTx/>
                  <a:latin typeface="Bangla Sangam MN" panose="02000000000000000000" pitchFamily="2" charset="0"/>
                  <a:ea typeface="Helvetica Neue" panose="02000503000000020004" pitchFamily="2" charset="0"/>
                  <a:cs typeface="Bangla Sangam MN" panose="02000000000000000000" pitchFamily="2" charset="0"/>
                </a:rPr>
                <a:t> Priorities &amp; Development Roadmap</a:t>
              </a:r>
            </a:p>
          </p:txBody>
        </p:sp>
        <p:pic>
          <p:nvPicPr>
            <p:cNvPr id="30" name="Picture 29"/>
            <p:cNvPicPr>
              <a:picLocks noChangeAspect="1"/>
            </p:cNvPicPr>
            <p:nvPr/>
          </p:nvPicPr>
          <p:blipFill>
            <a:blip r:embed="rId6" cstate="email">
              <a:extLst>
                <a:ext uri="{BEBA8EAE-BF5A-486C-A8C5-ECC9F3942E4B}">
                  <a14:imgProps xmlns:a14="http://schemas.microsoft.com/office/drawing/2010/main">
                    <a14:imgLayer r:embed="rId7">
                      <a14:imgEffect>
                        <a14:brightnessContrast bright="70000" contrast="-100000"/>
                      </a14:imgEffect>
                    </a14:imgLayer>
                  </a14:imgProps>
                </a:ext>
                <a:ext uri="{28A0092B-C50C-407E-A947-70E740481C1C}">
                  <a14:useLocalDpi xmlns:a14="http://schemas.microsoft.com/office/drawing/2010/main"/>
                </a:ext>
              </a:extLst>
            </a:blip>
            <a:stretch>
              <a:fillRect/>
            </a:stretch>
          </p:blipFill>
          <p:spPr>
            <a:xfrm>
              <a:off x="5192900" y="3464990"/>
              <a:ext cx="1183245" cy="1183245"/>
            </a:xfrm>
            <a:prstGeom prst="rect">
              <a:avLst/>
            </a:prstGeom>
            <a:ln>
              <a:noFill/>
            </a:ln>
          </p:spPr>
        </p:pic>
      </p:grpSp>
      <p:sp>
        <p:nvSpPr>
          <p:cNvPr id="32" name="TextBox 31">
            <a:extLst>
              <a:ext uri="{FF2B5EF4-FFF2-40B4-BE49-F238E27FC236}">
                <a16:creationId xmlns:a16="http://schemas.microsoft.com/office/drawing/2014/main" id="{A9D380AF-9AB9-6646-8F9B-639773B1CE21}"/>
              </a:ext>
            </a:extLst>
          </p:cNvPr>
          <p:cNvSpPr txBox="1"/>
          <p:nvPr/>
        </p:nvSpPr>
        <p:spPr>
          <a:xfrm>
            <a:off x="2387480" y="2890966"/>
            <a:ext cx="1482605" cy="584775"/>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9BBB59">
                    <a:lumMod val="75000"/>
                  </a:srgbClr>
                </a:solidFill>
                <a:effectLst/>
                <a:uLnTx/>
                <a:uFillTx/>
                <a:latin typeface="Bangla Sangam MN" panose="02000000000000000000" pitchFamily="2" charset="0"/>
                <a:ea typeface="Helvetica Neue" panose="02000503000000020004" pitchFamily="2" charset="0"/>
                <a:cs typeface="Bangla Sangam MN" panose="02000000000000000000" pitchFamily="2" charset="0"/>
              </a:rPr>
              <a:t>Enhanced Data</a:t>
            </a:r>
          </a:p>
        </p:txBody>
      </p:sp>
      <p:cxnSp>
        <p:nvCxnSpPr>
          <p:cNvPr id="33" name="Straight Arrow Connector 32">
            <a:extLst>
              <a:ext uri="{FF2B5EF4-FFF2-40B4-BE49-F238E27FC236}">
                <a16:creationId xmlns:a16="http://schemas.microsoft.com/office/drawing/2014/main" id="{2EF275EC-EAE6-2E4A-9396-0CD6C8119149}"/>
              </a:ext>
            </a:extLst>
          </p:cNvPr>
          <p:cNvCxnSpPr>
            <a:cxnSpLocks/>
          </p:cNvCxnSpPr>
          <p:nvPr/>
        </p:nvCxnSpPr>
        <p:spPr>
          <a:xfrm>
            <a:off x="7194822" y="3468383"/>
            <a:ext cx="0" cy="809958"/>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DED5E68-CA01-094E-915E-59325410A433}"/>
              </a:ext>
            </a:extLst>
          </p:cNvPr>
          <p:cNvPicPr>
            <a:picLocks noChangeAspect="1"/>
          </p:cNvPicPr>
          <p:nvPr/>
        </p:nvPicPr>
        <p:blipFill>
          <a:blip r:embed="rId8" cstate="email">
            <a:grayscl/>
            <a:alphaModFix amt="46000"/>
            <a:extLst>
              <a:ext uri="{28A0092B-C50C-407E-A947-70E740481C1C}">
                <a14:useLocalDpi xmlns:a14="http://schemas.microsoft.com/office/drawing/2010/main" val="0"/>
              </a:ext>
            </a:extLst>
          </a:blip>
          <a:stretch>
            <a:fillRect/>
          </a:stretch>
        </p:blipFill>
        <p:spPr>
          <a:xfrm>
            <a:off x="2500327" y="1428840"/>
            <a:ext cx="1427981" cy="1427981"/>
          </a:xfrm>
          <a:prstGeom prst="rect">
            <a:avLst/>
          </a:prstGeom>
        </p:spPr>
      </p:pic>
      <p:sp>
        <p:nvSpPr>
          <p:cNvPr id="35" name="Slide Number Placeholder 4">
            <a:extLst>
              <a:ext uri="{FF2B5EF4-FFF2-40B4-BE49-F238E27FC236}">
                <a16:creationId xmlns:a16="http://schemas.microsoft.com/office/drawing/2014/main" id="{15DFEF95-6C4A-0640-AE5D-F4E4A488B230}"/>
              </a:ext>
            </a:extLst>
          </p:cNvPr>
          <p:cNvSpPr txBox="1">
            <a:spLocks/>
          </p:cNvSpPr>
          <p:nvPr/>
        </p:nvSpPr>
        <p:spPr>
          <a:xfrm>
            <a:off x="6629397" y="6400800"/>
            <a:ext cx="21336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5547"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2680"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69813"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6947"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5667" algn="l" defTabSz="457133" rtl="0" eaLnBrk="1" latinLnBrk="0" hangingPunct="1">
              <a:defRPr kern="1200">
                <a:solidFill>
                  <a:schemeClr val="tx1"/>
                </a:solidFill>
                <a:latin typeface="Arial" charset="0"/>
                <a:ea typeface="ＭＳ Ｐゴシック" charset="0"/>
                <a:cs typeface="ＭＳ Ｐゴシック" charset="0"/>
              </a:defRPr>
            </a:lvl6pPr>
            <a:lvl7pPr marL="2742800" algn="l" defTabSz="457133" rtl="0" eaLnBrk="1" latinLnBrk="0" hangingPunct="1">
              <a:defRPr kern="1200">
                <a:solidFill>
                  <a:schemeClr val="tx1"/>
                </a:solidFill>
                <a:latin typeface="Arial" charset="0"/>
                <a:ea typeface="ＭＳ Ｐゴシック" charset="0"/>
                <a:cs typeface="ＭＳ Ｐゴシック" charset="0"/>
              </a:defRPr>
            </a:lvl7pPr>
            <a:lvl8pPr marL="3199934" algn="l" defTabSz="457133" rtl="0" eaLnBrk="1" latinLnBrk="0" hangingPunct="1">
              <a:defRPr kern="1200">
                <a:solidFill>
                  <a:schemeClr val="tx1"/>
                </a:solidFill>
                <a:latin typeface="Arial" charset="0"/>
                <a:ea typeface="ＭＳ Ｐゴシック" charset="0"/>
                <a:cs typeface="ＭＳ Ｐゴシック" charset="0"/>
              </a:defRPr>
            </a:lvl8pPr>
            <a:lvl9pPr marL="3657068" algn="l" defTabSz="457133"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60A826-9B03-F847-9FCE-59D121E28653}" type="slidenum">
              <a:rPr kumimoji="0" lang="en-US" sz="1200" b="0" i="0" u="none" strike="noStrike" kern="1200" cap="none" spc="0" normalizeH="0" baseline="0" noProof="0" smtClean="0">
                <a:ln>
                  <a:noFill/>
                </a:ln>
                <a:solidFill>
                  <a:prstClr val="white">
                    <a:lumMod val="50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dirty="0">
              <a:ln>
                <a:noFill/>
              </a:ln>
              <a:solidFill>
                <a:prstClr val="white">
                  <a:lumMod val="50000"/>
                </a:prstClr>
              </a:solidFill>
              <a:effectLst/>
              <a:uLnTx/>
              <a:uFillTx/>
              <a:latin typeface="Arial" charset="0"/>
              <a:ea typeface="ＭＳ Ｐゴシック" charset="0"/>
            </a:endParaRPr>
          </a:p>
        </p:txBody>
      </p:sp>
      <p:sp>
        <p:nvSpPr>
          <p:cNvPr id="37" name="TextBox 36">
            <a:extLst>
              <a:ext uri="{FF2B5EF4-FFF2-40B4-BE49-F238E27FC236}">
                <a16:creationId xmlns:a16="http://schemas.microsoft.com/office/drawing/2014/main" id="{3DBC14FF-523C-FF44-9CCB-A6C6F7324AFE}"/>
              </a:ext>
            </a:extLst>
          </p:cNvPr>
          <p:cNvSpPr txBox="1"/>
          <p:nvPr/>
        </p:nvSpPr>
        <p:spPr>
          <a:xfrm>
            <a:off x="2746575" y="5212846"/>
            <a:ext cx="2082926" cy="584775"/>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9BBB59">
                    <a:lumMod val="75000"/>
                  </a:srgbClr>
                </a:solidFill>
                <a:effectLst/>
                <a:uLnTx/>
                <a:uFillTx/>
                <a:latin typeface="Bangla Sangam MN" panose="02000000000000000000" pitchFamily="2" charset="0"/>
                <a:ea typeface="Helvetica Neue" panose="02000503000000020004" pitchFamily="2" charset="0"/>
                <a:cs typeface="Bangla Sangam MN" panose="02000000000000000000" pitchFamily="2" charset="0"/>
              </a:rPr>
              <a:t>Commercialization &amp; Distribution</a:t>
            </a:r>
          </a:p>
        </p:txBody>
      </p:sp>
      <p:sp>
        <p:nvSpPr>
          <p:cNvPr id="36" name="object 12">
            <a:extLst>
              <a:ext uri="{FF2B5EF4-FFF2-40B4-BE49-F238E27FC236}">
                <a16:creationId xmlns:a16="http://schemas.microsoft.com/office/drawing/2014/main" id="{F37BB8C5-2A25-D742-AFF4-8DF529E9FF3C}"/>
              </a:ext>
            </a:extLst>
          </p:cNvPr>
          <p:cNvSpPr/>
          <p:nvPr/>
        </p:nvSpPr>
        <p:spPr>
          <a:xfrm>
            <a:off x="3322181" y="4197078"/>
            <a:ext cx="931714" cy="858923"/>
          </a:xfrm>
          <a:prstGeom prst="rect">
            <a:avLst/>
          </a:prstGeom>
          <a:blipFill>
            <a:blip r:embed="rId9" cstate="print"/>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charset="0"/>
              <a:ea typeface="ＭＳ Ｐゴシック" charset="0"/>
            </a:endParaRPr>
          </a:p>
        </p:txBody>
      </p:sp>
      <p:cxnSp>
        <p:nvCxnSpPr>
          <p:cNvPr id="39" name="Straight Connector 38">
            <a:extLst>
              <a:ext uri="{FF2B5EF4-FFF2-40B4-BE49-F238E27FC236}">
                <a16:creationId xmlns:a16="http://schemas.microsoft.com/office/drawing/2014/main" id="{B454A4E6-AC0D-6C46-BC6F-751271F413ED}"/>
              </a:ext>
            </a:extLst>
          </p:cNvPr>
          <p:cNvCxnSpPr/>
          <p:nvPr/>
        </p:nvCxnSpPr>
        <p:spPr>
          <a:xfrm>
            <a:off x="7547879" y="4784032"/>
            <a:ext cx="453121"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5C1CC6A-0B35-374C-AD30-217A565A2020}"/>
              </a:ext>
            </a:extLst>
          </p:cNvPr>
          <p:cNvCxnSpPr/>
          <p:nvPr/>
        </p:nvCxnSpPr>
        <p:spPr>
          <a:xfrm>
            <a:off x="3769094" y="2040440"/>
            <a:ext cx="557212" cy="0"/>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58721F-482D-6747-AD1D-9A393B8CFC50}"/>
              </a:ext>
            </a:extLst>
          </p:cNvPr>
          <p:cNvCxnSpPr/>
          <p:nvPr/>
        </p:nvCxnSpPr>
        <p:spPr>
          <a:xfrm flipV="1">
            <a:off x="8026280" y="2023136"/>
            <a:ext cx="0" cy="276914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A9435C3-F7DB-CD49-B6EA-E3B907CA2F22}"/>
              </a:ext>
            </a:extLst>
          </p:cNvPr>
          <p:cNvCxnSpPr/>
          <p:nvPr/>
        </p:nvCxnSpPr>
        <p:spPr>
          <a:xfrm flipH="1">
            <a:off x="7656291" y="1990608"/>
            <a:ext cx="369989" cy="0"/>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A7274CA4-D8EA-014A-8A7C-87BA91733833}"/>
              </a:ext>
            </a:extLst>
          </p:cNvPr>
          <p:cNvPicPr>
            <a:picLocks noChangeAspect="1"/>
          </p:cNvPicPr>
          <p:nvPr/>
        </p:nvPicPr>
        <p:blipFill>
          <a:blip r:embed="rId10" cstate="email">
            <a:grayscl/>
            <a:alphaModFix amt="61000"/>
            <a:extLst>
              <a:ext uri="{28A0092B-C50C-407E-A947-70E740481C1C}">
                <a14:useLocalDpi xmlns:a14="http://schemas.microsoft.com/office/drawing/2010/main" val="0"/>
              </a:ext>
            </a:extLst>
          </a:blip>
          <a:stretch>
            <a:fillRect/>
          </a:stretch>
        </p:blipFill>
        <p:spPr>
          <a:xfrm>
            <a:off x="6730331" y="4156027"/>
            <a:ext cx="899974" cy="899974"/>
          </a:xfrm>
          <a:prstGeom prst="rect">
            <a:avLst/>
          </a:prstGeom>
        </p:spPr>
      </p:pic>
      <p:sp>
        <p:nvSpPr>
          <p:cNvPr id="47" name="TextBox 46">
            <a:extLst>
              <a:ext uri="{FF2B5EF4-FFF2-40B4-BE49-F238E27FC236}">
                <a16:creationId xmlns:a16="http://schemas.microsoft.com/office/drawing/2014/main" id="{03F23928-B313-8E45-B500-5D1E2BCBF04A}"/>
              </a:ext>
            </a:extLst>
          </p:cNvPr>
          <p:cNvSpPr txBox="1"/>
          <p:nvPr/>
        </p:nvSpPr>
        <p:spPr>
          <a:xfrm>
            <a:off x="6236243" y="5188803"/>
            <a:ext cx="1917157" cy="83099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9BBB59">
                    <a:lumMod val="75000"/>
                  </a:srgbClr>
                </a:solidFill>
                <a:effectLst/>
                <a:uLnTx/>
                <a:uFillTx/>
                <a:latin typeface="Bangla Sangam MN" panose="02000000000000000000" pitchFamily="2" charset="0"/>
                <a:ea typeface="Helvetica Neue" panose="02000503000000020004" pitchFamily="2" charset="0"/>
                <a:cs typeface="Bangla Sangam MN" panose="02000000000000000000" pitchFamily="2" charset="0"/>
              </a:rPr>
              <a:t>Implementation &amp; Pre-market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9BBB59">
                    <a:lumMod val="75000"/>
                  </a:srgbClr>
                </a:solidFill>
                <a:effectLst/>
                <a:uLnTx/>
                <a:uFillTx/>
                <a:latin typeface="Bangla Sangam MN" panose="02000000000000000000" pitchFamily="2" charset="0"/>
                <a:ea typeface="Helvetica Neue" panose="02000503000000020004" pitchFamily="2" charset="0"/>
                <a:cs typeface="Bangla Sangam MN" panose="02000000000000000000" pitchFamily="2" charset="0"/>
              </a:rPr>
              <a:t>Testing</a:t>
            </a:r>
          </a:p>
        </p:txBody>
      </p:sp>
      <p:cxnSp>
        <p:nvCxnSpPr>
          <p:cNvPr id="49" name="Straight Arrow Connector 48">
            <a:extLst>
              <a:ext uri="{FF2B5EF4-FFF2-40B4-BE49-F238E27FC236}">
                <a16:creationId xmlns:a16="http://schemas.microsoft.com/office/drawing/2014/main" id="{5BD49EFD-44AA-6145-B5DD-65005CB0BB8C}"/>
              </a:ext>
            </a:extLst>
          </p:cNvPr>
          <p:cNvCxnSpPr/>
          <p:nvPr/>
        </p:nvCxnSpPr>
        <p:spPr>
          <a:xfrm flipH="1">
            <a:off x="5995702" y="4784032"/>
            <a:ext cx="811378" cy="0"/>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A7693E6-1487-FC4E-A4C1-E7CA2D3E0D7C}"/>
              </a:ext>
            </a:extLst>
          </p:cNvPr>
          <p:cNvCxnSpPr/>
          <p:nvPr/>
        </p:nvCxnSpPr>
        <p:spPr>
          <a:xfrm flipH="1">
            <a:off x="4250375" y="4784032"/>
            <a:ext cx="981768" cy="0"/>
          </a:xfrm>
          <a:prstGeom prst="straightConnector1">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931A3BC-A1B4-0A44-9EE9-D504EEBF6D0A}"/>
              </a:ext>
            </a:extLst>
          </p:cNvPr>
          <p:cNvCxnSpPr>
            <a:cxnSpLocks/>
          </p:cNvCxnSpPr>
          <p:nvPr/>
        </p:nvCxnSpPr>
        <p:spPr>
          <a:xfrm>
            <a:off x="3149480" y="3962399"/>
            <a:ext cx="2290286" cy="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5575B4B-654D-2747-919E-5CE61C073D20}"/>
              </a:ext>
            </a:extLst>
          </p:cNvPr>
          <p:cNvSpPr txBox="1"/>
          <p:nvPr/>
        </p:nvSpPr>
        <p:spPr>
          <a:xfrm>
            <a:off x="3200400" y="3685401"/>
            <a:ext cx="1863323"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9BBB59">
                    <a:lumMod val="75000"/>
                  </a:srgbClr>
                </a:solidFill>
                <a:effectLst/>
                <a:uLnTx/>
                <a:uFillTx/>
                <a:latin typeface="Bangla Sangam MN" panose="02000000000000000000" pitchFamily="2" charset="0"/>
                <a:ea typeface="ＭＳ Ｐゴシック" charset="0"/>
                <a:cs typeface="Bangla Sangam MN" panose="02000000000000000000" pitchFamily="2" charset="0"/>
              </a:rPr>
              <a:t>Deployed &amp; Tested</a:t>
            </a:r>
          </a:p>
        </p:txBody>
      </p:sp>
      <p:pic>
        <p:nvPicPr>
          <p:cNvPr id="54" name="Picture 53">
            <a:extLst>
              <a:ext uri="{FF2B5EF4-FFF2-40B4-BE49-F238E27FC236}">
                <a16:creationId xmlns:a16="http://schemas.microsoft.com/office/drawing/2014/main" id="{FEDCEF31-7E1F-3C4F-891B-86DFE6C8BAF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29200" y="3639447"/>
            <a:ext cx="574200" cy="551553"/>
          </a:xfrm>
          <a:prstGeom prst="rect">
            <a:avLst/>
          </a:prstGeom>
        </p:spPr>
      </p:pic>
      <p:pic>
        <p:nvPicPr>
          <p:cNvPr id="20" name="Picture 19"/>
          <p:cNvPicPr>
            <a:picLocks noChangeAspect="1"/>
          </p:cNvPicPr>
          <p:nvPr/>
        </p:nvPicPr>
        <p:blipFill>
          <a:blip r:embed="rId12" cstate="email">
            <a:lum bright="70000" contrast="-70000"/>
            <a:extLst>
              <a:ext uri="{28A0092B-C50C-407E-A947-70E740481C1C}">
                <a14:useLocalDpi xmlns:a14="http://schemas.microsoft.com/office/drawing/2010/main"/>
              </a:ext>
            </a:extLst>
          </a:blip>
          <a:stretch>
            <a:fillRect/>
          </a:stretch>
        </p:blipFill>
        <p:spPr>
          <a:xfrm>
            <a:off x="5133181" y="4134162"/>
            <a:ext cx="943705" cy="943705"/>
          </a:xfrm>
          <a:prstGeom prst="rect">
            <a:avLst/>
          </a:prstGeom>
          <a:ln>
            <a:noFill/>
          </a:ln>
        </p:spPr>
      </p:pic>
      <p:sp>
        <p:nvSpPr>
          <p:cNvPr id="4" name="Title 3">
            <a:extLst>
              <a:ext uri="{FF2B5EF4-FFF2-40B4-BE49-F238E27FC236}">
                <a16:creationId xmlns:a16="http://schemas.microsoft.com/office/drawing/2014/main" id="{04364A92-2466-C043-A596-9C7256FFABCB}"/>
              </a:ext>
            </a:extLst>
          </p:cNvPr>
          <p:cNvSpPr>
            <a:spLocks noGrp="1"/>
          </p:cNvSpPr>
          <p:nvPr>
            <p:ph type="title"/>
          </p:nvPr>
        </p:nvSpPr>
        <p:spPr>
          <a:xfrm>
            <a:off x="457201" y="428452"/>
            <a:ext cx="8080375" cy="646331"/>
          </a:xfrm>
        </p:spPr>
        <p:txBody>
          <a:bodyPr/>
          <a:lstStyle/>
          <a:p>
            <a:r>
              <a:rPr lang="en-US" sz="3600" dirty="0">
                <a:solidFill>
                  <a:schemeClr val="accent3">
                    <a:lumMod val="75000"/>
                  </a:schemeClr>
                </a:solidFill>
              </a:rPr>
              <a:t>Utilizing a multi-dimensional platform</a:t>
            </a:r>
          </a:p>
        </p:txBody>
      </p:sp>
    </p:spTree>
    <p:extLst>
      <p:ext uri="{BB962C8B-B14F-4D97-AF65-F5344CB8AC3E}">
        <p14:creationId xmlns:p14="http://schemas.microsoft.com/office/powerpoint/2010/main" val="801521093"/>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p:cNvCxnSpPr/>
          <p:nvPr/>
        </p:nvCxnSpPr>
        <p:spPr>
          <a:xfrm flipV="1">
            <a:off x="1878455" y="2756606"/>
            <a:ext cx="1030454" cy="9335"/>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293034" y="2637719"/>
            <a:ext cx="554277" cy="310020"/>
            <a:chOff x="7117829" y="1496517"/>
            <a:chExt cx="549640" cy="304801"/>
          </a:xfrm>
        </p:grpSpPr>
        <p:sp>
          <p:nvSpPr>
            <p:cNvPr id="12" name="Rectangle 11"/>
            <p:cNvSpPr/>
            <p:nvPr/>
          </p:nvSpPr>
          <p:spPr>
            <a:xfrm>
              <a:off x="7315200" y="1499016"/>
              <a:ext cx="352269" cy="299804"/>
            </a:xfrm>
            <a:prstGeom prst="rect">
              <a:avLst/>
            </a:prstGeom>
            <a:scene3d>
              <a:camera prst="isometricOffAxis1Left"/>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7220262" y="1501514"/>
              <a:ext cx="352269" cy="299804"/>
            </a:xfrm>
            <a:prstGeom prst="rect">
              <a:avLst/>
            </a:prstGeom>
            <a:scene3d>
              <a:camera prst="isometricOffAxis1Left"/>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7117829" y="1496517"/>
              <a:ext cx="352269" cy="299804"/>
            </a:xfrm>
            <a:prstGeom prst="rect">
              <a:avLst/>
            </a:prstGeom>
            <a:scene3d>
              <a:camera prst="isometricOffAxis1Left"/>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6" name="Picture 15"/>
          <p:cNvPicPr>
            <a:picLocks noChangeAspect="1"/>
          </p:cNvPicPr>
          <p:nvPr/>
        </p:nvPicPr>
        <p:blipFill rotWithShape="1">
          <a:blip r:embed="rId3"/>
          <a:srcRect l="7608" r="10474"/>
          <a:stretch/>
        </p:blipFill>
        <p:spPr>
          <a:xfrm>
            <a:off x="2986403" y="2526378"/>
            <a:ext cx="1014609" cy="478766"/>
          </a:xfrm>
          <a:prstGeom prst="rect">
            <a:avLst/>
          </a:prstGeom>
        </p:spPr>
      </p:pic>
      <p:sp>
        <p:nvSpPr>
          <p:cNvPr id="17" name="TextBox 16"/>
          <p:cNvSpPr txBox="1"/>
          <p:nvPr/>
        </p:nvSpPr>
        <p:spPr>
          <a:xfrm>
            <a:off x="1241730" y="2996638"/>
            <a:ext cx="899945"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Arial" charset="0"/>
                <a:ea typeface="ＭＳ Ｐゴシック" charset="0"/>
              </a:rPr>
              <a:t>Full Training Set</a:t>
            </a:r>
          </a:p>
        </p:txBody>
      </p:sp>
      <p:cxnSp>
        <p:nvCxnSpPr>
          <p:cNvPr id="18" name="Straight Connector 17"/>
          <p:cNvCxnSpPr/>
          <p:nvPr/>
        </p:nvCxnSpPr>
        <p:spPr>
          <a:xfrm>
            <a:off x="979911" y="3409872"/>
            <a:ext cx="7357675" cy="46643"/>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3"/>
          <a:srcRect l="7608" r="10474"/>
          <a:stretch/>
        </p:blipFill>
        <p:spPr>
          <a:xfrm>
            <a:off x="4117878" y="4174002"/>
            <a:ext cx="1014609" cy="478766"/>
          </a:xfrm>
          <a:prstGeom prst="rect">
            <a:avLst/>
          </a:prstGeom>
        </p:spPr>
      </p:pic>
      <p:sp>
        <p:nvSpPr>
          <p:cNvPr id="25" name="TextBox 24"/>
          <p:cNvSpPr txBox="1"/>
          <p:nvPr/>
        </p:nvSpPr>
        <p:spPr>
          <a:xfrm>
            <a:off x="4032637" y="3462220"/>
            <a:ext cx="1122732" cy="43858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Arial" charset="0"/>
                <a:ea typeface="ＭＳ Ｐゴシック" charset="0"/>
              </a:rPr>
              <a:t>Complete training data per tech requirements</a:t>
            </a:r>
          </a:p>
        </p:txBody>
      </p:sp>
      <p:sp>
        <p:nvSpPr>
          <p:cNvPr id="26" name="TextBox 25"/>
          <p:cNvSpPr txBox="1"/>
          <p:nvPr/>
        </p:nvSpPr>
        <p:spPr>
          <a:xfrm>
            <a:off x="463120" y="3045224"/>
            <a:ext cx="903669" cy="30008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black">
                    <a:lumMod val="65000"/>
                    <a:lumOff val="35000"/>
                  </a:prstClr>
                </a:solidFill>
                <a:effectLst/>
                <a:uLnTx/>
                <a:uFillTx/>
                <a:latin typeface="Arial" charset="0"/>
                <a:ea typeface="ＭＳ Ｐゴシック" charset="0"/>
              </a:rPr>
              <a:t>UC</a:t>
            </a:r>
          </a:p>
        </p:txBody>
      </p:sp>
      <p:sp>
        <p:nvSpPr>
          <p:cNvPr id="27" name="TextBox 26"/>
          <p:cNvSpPr txBox="1"/>
          <p:nvPr/>
        </p:nvSpPr>
        <p:spPr>
          <a:xfrm>
            <a:off x="493943" y="3713864"/>
            <a:ext cx="1539505" cy="5078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prstClr val="black">
                    <a:lumMod val="65000"/>
                    <a:lumOff val="35000"/>
                  </a:prstClr>
                </a:solidFill>
                <a:effectLst/>
                <a:uLnTx/>
                <a:uFillTx/>
                <a:latin typeface="Arial" charset="0"/>
                <a:ea typeface="ＭＳ Ｐゴシック" charset="0"/>
              </a:rPr>
              <a:t>Commercial Entity (CE)</a:t>
            </a:r>
          </a:p>
        </p:txBody>
      </p:sp>
      <p:sp>
        <p:nvSpPr>
          <p:cNvPr id="29" name="TextBox 28"/>
          <p:cNvSpPr txBox="1"/>
          <p:nvPr/>
        </p:nvSpPr>
        <p:spPr>
          <a:xfrm>
            <a:off x="5373674" y="1394001"/>
            <a:ext cx="1542023" cy="4154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9BBB59">
                    <a:lumMod val="50000"/>
                  </a:srgbClr>
                </a:solidFill>
                <a:effectLst/>
                <a:uLnTx/>
                <a:uFillTx/>
                <a:latin typeface="Arial" charset="0"/>
                <a:ea typeface="ＭＳ Ｐゴシック" charset="0"/>
              </a:rPr>
              <a:t>Phase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9BBB59">
                    <a:lumMod val="50000"/>
                  </a:srgbClr>
                </a:solidFill>
                <a:effectLst/>
                <a:uLnTx/>
                <a:uFillTx/>
                <a:latin typeface="Arial" charset="0"/>
                <a:ea typeface="ＭＳ Ｐゴシック" charset="0"/>
              </a:rPr>
              <a:t>Pre-Clinical POC</a:t>
            </a:r>
          </a:p>
        </p:txBody>
      </p:sp>
      <p:sp>
        <p:nvSpPr>
          <p:cNvPr id="30" name="TextBox 29"/>
          <p:cNvSpPr txBox="1"/>
          <p:nvPr/>
        </p:nvSpPr>
        <p:spPr>
          <a:xfrm>
            <a:off x="7025267" y="1394394"/>
            <a:ext cx="1356733" cy="4154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9BBB59">
                    <a:lumMod val="50000"/>
                  </a:srgbClr>
                </a:solidFill>
                <a:effectLst/>
                <a:uLnTx/>
                <a:uFillTx/>
                <a:latin typeface="Arial" charset="0"/>
                <a:ea typeface="ＭＳ Ｐゴシック" charset="0"/>
              </a:rPr>
              <a:t>Phase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9BBB59">
                    <a:lumMod val="50000"/>
                  </a:srgbClr>
                </a:solidFill>
                <a:effectLst/>
                <a:uLnTx/>
                <a:uFillTx/>
                <a:latin typeface="Arial" charset="0"/>
                <a:ea typeface="ＭＳ Ｐゴシック" charset="0"/>
              </a:rPr>
              <a:t>Clinical Validation</a:t>
            </a:r>
          </a:p>
        </p:txBody>
      </p:sp>
      <p:cxnSp>
        <p:nvCxnSpPr>
          <p:cNvPr id="31" name="Straight Connector 30"/>
          <p:cNvCxnSpPr/>
          <p:nvPr/>
        </p:nvCxnSpPr>
        <p:spPr>
          <a:xfrm flipV="1">
            <a:off x="5225641" y="1399518"/>
            <a:ext cx="1473" cy="4163082"/>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rotWithShape="1">
          <a:blip r:embed="rId3"/>
          <a:srcRect l="7608" r="10474"/>
          <a:stretch/>
        </p:blipFill>
        <p:spPr>
          <a:xfrm>
            <a:off x="5656758" y="3832860"/>
            <a:ext cx="839319" cy="396051"/>
          </a:xfrm>
          <a:prstGeom prst="rect">
            <a:avLst/>
          </a:prstGeom>
        </p:spPr>
      </p:pic>
      <p:grpSp>
        <p:nvGrpSpPr>
          <p:cNvPr id="68" name="Group 67"/>
          <p:cNvGrpSpPr/>
          <p:nvPr/>
        </p:nvGrpSpPr>
        <p:grpSpPr>
          <a:xfrm>
            <a:off x="5479048" y="2630283"/>
            <a:ext cx="1324627" cy="641758"/>
            <a:chOff x="6763752" y="2926551"/>
            <a:chExt cx="1766170" cy="855678"/>
          </a:xfrm>
        </p:grpSpPr>
        <p:grpSp>
          <p:nvGrpSpPr>
            <p:cNvPr id="33" name="Group 32"/>
            <p:cNvGrpSpPr/>
            <p:nvPr/>
          </p:nvGrpSpPr>
          <p:grpSpPr>
            <a:xfrm>
              <a:off x="7119588" y="2926551"/>
              <a:ext cx="739036" cy="413360"/>
              <a:chOff x="7117829" y="1496517"/>
              <a:chExt cx="549640" cy="304801"/>
            </a:xfrm>
          </p:grpSpPr>
          <p:sp>
            <p:nvSpPr>
              <p:cNvPr id="34" name="Rectangle 33"/>
              <p:cNvSpPr/>
              <p:nvPr/>
            </p:nvSpPr>
            <p:spPr>
              <a:xfrm>
                <a:off x="7315200" y="1499016"/>
                <a:ext cx="352269" cy="299804"/>
              </a:xfrm>
              <a:prstGeom prst="rect">
                <a:avLst/>
              </a:prstGeom>
              <a:scene3d>
                <a:camera prst="isometricOffAxis1Left"/>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7220262" y="1501514"/>
                <a:ext cx="352269" cy="299804"/>
              </a:xfrm>
              <a:prstGeom prst="rect">
                <a:avLst/>
              </a:prstGeom>
              <a:scene3d>
                <a:camera prst="isometricOffAxis1Left"/>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7117829" y="1496517"/>
                <a:ext cx="352269" cy="299804"/>
              </a:xfrm>
              <a:prstGeom prst="rect">
                <a:avLst/>
              </a:prstGeom>
              <a:scene3d>
                <a:camera prst="isometricOffAxis1Left"/>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37" name="TextBox 36"/>
            <p:cNvSpPr txBox="1"/>
            <p:nvPr/>
          </p:nvSpPr>
          <p:spPr>
            <a:xfrm>
              <a:off x="6763752" y="3505230"/>
              <a:ext cx="176617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Arial" charset="0"/>
                  <a:ea typeface="ＭＳ Ｐゴシック" charset="0"/>
                </a:rPr>
                <a:t>Extended testing set</a:t>
              </a:r>
            </a:p>
          </p:txBody>
        </p:sp>
      </p:grpSp>
      <p:sp>
        <p:nvSpPr>
          <p:cNvPr id="38" name="TextBox 37"/>
          <p:cNvSpPr txBox="1"/>
          <p:nvPr/>
        </p:nvSpPr>
        <p:spPr>
          <a:xfrm>
            <a:off x="2397073" y="4922458"/>
            <a:ext cx="1641527" cy="5078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ＭＳ Ｐゴシック" charset="0"/>
              </a:rPr>
              <a:t>UCSF trained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ＭＳ Ｐゴシック" charset="0"/>
              </a:rPr>
              <a:t>CE initiates data ingestion with sample images</a:t>
            </a:r>
          </a:p>
        </p:txBody>
      </p:sp>
      <p:sp>
        <p:nvSpPr>
          <p:cNvPr id="39" name="TextBox 38"/>
          <p:cNvSpPr txBox="1"/>
          <p:nvPr/>
        </p:nvSpPr>
        <p:spPr>
          <a:xfrm>
            <a:off x="4017545" y="4922459"/>
            <a:ext cx="1171976" cy="5078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ＭＳ Ｐゴシック" charset="0"/>
              </a:rPr>
              <a:t>Rebuild and validate in third-party environment</a:t>
            </a:r>
          </a:p>
        </p:txBody>
      </p:sp>
      <p:cxnSp>
        <p:nvCxnSpPr>
          <p:cNvPr id="40" name="Straight Arrow Connector 39"/>
          <p:cNvCxnSpPr/>
          <p:nvPr/>
        </p:nvCxnSpPr>
        <p:spPr>
          <a:xfrm>
            <a:off x="6060981" y="3281808"/>
            <a:ext cx="15437" cy="523949"/>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p:cNvCxnSpPr>
          <p:nvPr/>
        </p:nvCxnSpPr>
        <p:spPr>
          <a:xfrm flipV="1">
            <a:off x="6947148" y="1371600"/>
            <a:ext cx="0" cy="4113630"/>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680454" y="1905000"/>
            <a:ext cx="3423029"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1" u="none" strike="noStrike" kern="1200" cap="none" spc="0" normalizeH="0" baseline="0" noProof="0" dirty="0">
                <a:ln>
                  <a:noFill/>
                </a:ln>
                <a:solidFill>
                  <a:srgbClr val="9BBB59">
                    <a:lumMod val="50000"/>
                  </a:srgbClr>
                </a:solidFill>
                <a:effectLst/>
                <a:uLnTx/>
                <a:uFillTx/>
                <a:latin typeface="Arial" charset="0"/>
                <a:ea typeface="ＭＳ Ｐゴシック" charset="0"/>
              </a:rPr>
              <a:t>Phase 1a: Research POC</a:t>
            </a:r>
          </a:p>
        </p:txBody>
      </p:sp>
      <p:sp>
        <p:nvSpPr>
          <p:cNvPr id="43" name="TextBox 42"/>
          <p:cNvSpPr txBox="1"/>
          <p:nvPr/>
        </p:nvSpPr>
        <p:spPr>
          <a:xfrm>
            <a:off x="2966351" y="2166551"/>
            <a:ext cx="2826556"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1" u="none" strike="noStrike" kern="1200" cap="none" spc="0" normalizeH="0" baseline="0" noProof="0" dirty="0">
                <a:ln>
                  <a:noFill/>
                </a:ln>
                <a:solidFill>
                  <a:srgbClr val="9BBB59">
                    <a:lumMod val="50000"/>
                  </a:srgbClr>
                </a:solidFill>
                <a:effectLst/>
                <a:uLnTx/>
                <a:uFillTx/>
                <a:latin typeface="Arial" charset="0"/>
                <a:ea typeface="ＭＳ Ｐゴシック" charset="0"/>
              </a:rPr>
              <a:t>Phase 1b: Technical Validation </a:t>
            </a:r>
          </a:p>
        </p:txBody>
      </p:sp>
      <p:sp>
        <p:nvSpPr>
          <p:cNvPr id="44" name="TextBox 43"/>
          <p:cNvSpPr txBox="1"/>
          <p:nvPr/>
        </p:nvSpPr>
        <p:spPr>
          <a:xfrm>
            <a:off x="5349273" y="4840069"/>
            <a:ext cx="152675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ＭＳ Ｐゴシック" charset="0"/>
              </a:rPr>
              <a:t>UCSF provides </a:t>
            </a:r>
            <a:r>
              <a:rPr kumimoji="0" lang="en-US" sz="900" b="1" i="0" u="none" strike="noStrike" kern="1200" cap="none" spc="0" normalizeH="0" baseline="0" noProof="0" dirty="0">
                <a:ln>
                  <a:noFill/>
                </a:ln>
                <a:solidFill>
                  <a:prstClr val="black"/>
                </a:solidFill>
                <a:effectLst/>
                <a:uLnTx/>
                <a:uFillTx/>
                <a:latin typeface="Arial" charset="0"/>
                <a:ea typeface="ＭＳ Ｐゴシック" charset="0"/>
              </a:rPr>
              <a:t>new</a:t>
            </a:r>
            <a:r>
              <a:rPr kumimoji="0" lang="en-US" sz="900" b="0" i="0" u="none" strike="noStrike" kern="1200" cap="none" spc="0" normalizeH="0" baseline="0" noProof="0" dirty="0">
                <a:ln>
                  <a:noFill/>
                </a:ln>
                <a:solidFill>
                  <a:prstClr val="black"/>
                </a:solidFill>
                <a:effectLst/>
                <a:uLnTx/>
                <a:uFillTx/>
                <a:latin typeface="Arial" charset="0"/>
                <a:ea typeface="ＭＳ Ｐゴシック" charset="0"/>
              </a:rPr>
              <a:t> clinical data that CE can use to validate the outcome of the CNN. </a:t>
            </a:r>
          </a:p>
        </p:txBody>
      </p:sp>
      <p:pic>
        <p:nvPicPr>
          <p:cNvPr id="46" name="Picture 45"/>
          <p:cNvPicPr>
            <a:picLocks noChangeAspect="1"/>
          </p:cNvPicPr>
          <p:nvPr/>
        </p:nvPicPr>
        <p:blipFill rotWithShape="1">
          <a:blip r:embed="rId3"/>
          <a:srcRect l="7608" r="10474"/>
          <a:stretch/>
        </p:blipFill>
        <p:spPr>
          <a:xfrm>
            <a:off x="7368180" y="3817508"/>
            <a:ext cx="1013820" cy="540086"/>
          </a:xfrm>
          <a:prstGeom prst="rect">
            <a:avLst/>
          </a:prstGeom>
        </p:spPr>
      </p:pic>
      <p:cxnSp>
        <p:nvCxnSpPr>
          <p:cNvPr id="48" name="Straight Arrow Connector 47"/>
          <p:cNvCxnSpPr/>
          <p:nvPr/>
        </p:nvCxnSpPr>
        <p:spPr>
          <a:xfrm flipV="1">
            <a:off x="7810800" y="3266472"/>
            <a:ext cx="8878" cy="543209"/>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7340671" y="2554405"/>
            <a:ext cx="996915" cy="701049"/>
            <a:chOff x="9753706" y="2862885"/>
            <a:chExt cx="1329220" cy="934731"/>
          </a:xfrm>
        </p:grpSpPr>
        <p:pic>
          <p:nvPicPr>
            <p:cNvPr id="49" name="Picture 4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021069" y="2862885"/>
              <a:ext cx="646625" cy="648059"/>
            </a:xfrm>
            <a:prstGeom prst="rect">
              <a:avLst/>
            </a:prstGeom>
            <a:effectLst/>
          </p:spPr>
        </p:pic>
        <p:sp>
          <p:nvSpPr>
            <p:cNvPr id="50" name="TextBox 49"/>
            <p:cNvSpPr txBox="1"/>
            <p:nvPr/>
          </p:nvSpPr>
          <p:spPr>
            <a:xfrm>
              <a:off x="9753706" y="3489840"/>
              <a:ext cx="1329220" cy="30777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ＭＳ Ｐゴシック" charset="0"/>
                </a:rPr>
                <a:t>Clinical Setting</a:t>
              </a:r>
            </a:p>
          </p:txBody>
        </p:sp>
      </p:grpSp>
      <p:sp>
        <p:nvSpPr>
          <p:cNvPr id="51" name="TextBox 50"/>
          <p:cNvSpPr txBox="1"/>
          <p:nvPr/>
        </p:nvSpPr>
        <p:spPr>
          <a:xfrm>
            <a:off x="7209497" y="4926616"/>
            <a:ext cx="1331185" cy="55861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ＭＳ Ｐゴシック" charset="0"/>
              </a:rPr>
              <a:t>Blinded workflow validation/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charset="0"/>
                <a:ea typeface="ＭＳ Ｐゴシック" charset="0"/>
              </a:rPr>
              <a:t>Full clinical trial</a:t>
            </a:r>
          </a:p>
        </p:txBody>
      </p:sp>
      <p:cxnSp>
        <p:nvCxnSpPr>
          <p:cNvPr id="52" name="Straight Arrow Connector 51"/>
          <p:cNvCxnSpPr/>
          <p:nvPr/>
        </p:nvCxnSpPr>
        <p:spPr>
          <a:xfrm>
            <a:off x="2986404" y="3686455"/>
            <a:ext cx="0" cy="454202"/>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502803" y="3512100"/>
            <a:ext cx="938333"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50" b="1" i="0" u="none" strike="noStrike" kern="1200" cap="none" spc="0" normalizeH="0" baseline="0" noProof="0" dirty="0">
                <a:ln>
                  <a:noFill/>
                </a:ln>
                <a:solidFill>
                  <a:prstClr val="black"/>
                </a:solidFill>
                <a:effectLst/>
                <a:uLnTx/>
                <a:uFillTx/>
                <a:latin typeface="Arial" charset="0"/>
                <a:ea typeface="ＭＳ Ｐゴシック" charset="0"/>
              </a:rPr>
              <a:t>Partial annotated data</a:t>
            </a:r>
          </a:p>
        </p:txBody>
      </p:sp>
      <p:cxnSp>
        <p:nvCxnSpPr>
          <p:cNvPr id="55" name="Straight Arrow Connector 54"/>
          <p:cNvCxnSpPr/>
          <p:nvPr/>
        </p:nvCxnSpPr>
        <p:spPr>
          <a:xfrm>
            <a:off x="4532439" y="3754859"/>
            <a:ext cx="3563" cy="38207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4202008" y="3133120"/>
            <a:ext cx="554277" cy="310020"/>
            <a:chOff x="7117829" y="1496517"/>
            <a:chExt cx="549640" cy="304801"/>
          </a:xfrm>
        </p:grpSpPr>
        <p:sp>
          <p:nvSpPr>
            <p:cNvPr id="57" name="Rectangle 56"/>
            <p:cNvSpPr/>
            <p:nvPr/>
          </p:nvSpPr>
          <p:spPr>
            <a:xfrm>
              <a:off x="7315200" y="1499016"/>
              <a:ext cx="352269" cy="299804"/>
            </a:xfrm>
            <a:prstGeom prst="rect">
              <a:avLst/>
            </a:prstGeom>
            <a:scene3d>
              <a:camera prst="isometricOffAxis1Left"/>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p:cNvSpPr/>
            <p:nvPr/>
          </p:nvSpPr>
          <p:spPr>
            <a:xfrm>
              <a:off x="7220262" y="1501514"/>
              <a:ext cx="352269" cy="299804"/>
            </a:xfrm>
            <a:prstGeom prst="rect">
              <a:avLst/>
            </a:prstGeom>
            <a:scene3d>
              <a:camera prst="isometricOffAxis1Left"/>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p:cNvSpPr/>
            <p:nvPr/>
          </p:nvSpPr>
          <p:spPr>
            <a:xfrm>
              <a:off x="7117829" y="1496517"/>
              <a:ext cx="352269" cy="299804"/>
            </a:xfrm>
            <a:prstGeom prst="rect">
              <a:avLst/>
            </a:prstGeom>
            <a:scene3d>
              <a:camera prst="isometricOffAxis1Left"/>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60" name="Straight Connector 59"/>
          <p:cNvCxnSpPr>
            <a:cxnSpLocks/>
          </p:cNvCxnSpPr>
          <p:nvPr/>
        </p:nvCxnSpPr>
        <p:spPr>
          <a:xfrm flipV="1">
            <a:off x="3977777" y="2077954"/>
            <a:ext cx="1" cy="2464444"/>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62" name="Right Arrow 61"/>
          <p:cNvSpPr/>
          <p:nvPr/>
        </p:nvSpPr>
        <p:spPr>
          <a:xfrm>
            <a:off x="884543" y="2102090"/>
            <a:ext cx="3089737" cy="57193"/>
          </a:xfrm>
          <a:prstGeom prst="rightArrow">
            <a:avLst/>
          </a:prstGeom>
          <a:solidFill>
            <a:schemeClr val="accent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79646"/>
              </a:solidFill>
              <a:effectLst/>
              <a:uLnTx/>
              <a:uFillTx/>
              <a:latin typeface="Calibri"/>
              <a:ea typeface="+mn-ea"/>
              <a:cs typeface="+mn-cs"/>
            </a:endParaRPr>
          </a:p>
        </p:txBody>
      </p:sp>
      <p:sp>
        <p:nvSpPr>
          <p:cNvPr id="63" name="Right Arrow 62"/>
          <p:cNvSpPr/>
          <p:nvPr/>
        </p:nvSpPr>
        <p:spPr>
          <a:xfrm>
            <a:off x="2992986" y="2368646"/>
            <a:ext cx="2211627" cy="54087"/>
          </a:xfrm>
          <a:prstGeom prst="rightArrow">
            <a:avLst/>
          </a:prstGeom>
          <a:solidFill>
            <a:schemeClr val="accent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79646"/>
              </a:solidFill>
              <a:effectLst/>
              <a:uLnTx/>
              <a:uFillTx/>
              <a:latin typeface="Calibri"/>
              <a:ea typeface="+mn-ea"/>
              <a:cs typeface="+mn-cs"/>
            </a:endParaRPr>
          </a:p>
        </p:txBody>
      </p:sp>
      <p:sp>
        <p:nvSpPr>
          <p:cNvPr id="66" name="TextBox 65"/>
          <p:cNvSpPr txBox="1"/>
          <p:nvPr/>
        </p:nvSpPr>
        <p:spPr>
          <a:xfrm>
            <a:off x="1514097" y="1389466"/>
            <a:ext cx="2659400" cy="4154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9BBB59">
                    <a:lumMod val="50000"/>
                  </a:srgbClr>
                </a:solidFill>
                <a:effectLst/>
                <a:uLnTx/>
                <a:uFillTx/>
                <a:latin typeface="Arial" charset="0"/>
                <a:ea typeface="ＭＳ Ｐゴシック" charset="0"/>
              </a:rPr>
              <a:t>Phase 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9BBB59">
                    <a:lumMod val="50000"/>
                  </a:srgbClr>
                </a:solidFill>
                <a:effectLst/>
                <a:uLnTx/>
                <a:uFillTx/>
                <a:latin typeface="Arial" charset="0"/>
                <a:ea typeface="ＭＳ Ｐゴシック" charset="0"/>
              </a:rPr>
              <a:t>Scientific POC</a:t>
            </a:r>
          </a:p>
        </p:txBody>
      </p:sp>
      <p:sp>
        <p:nvSpPr>
          <p:cNvPr id="67" name="Right Arrow 66"/>
          <p:cNvSpPr/>
          <p:nvPr/>
        </p:nvSpPr>
        <p:spPr>
          <a:xfrm>
            <a:off x="873331" y="1823019"/>
            <a:ext cx="4339416" cy="73279"/>
          </a:xfrm>
          <a:prstGeom prst="rightArrow">
            <a:avLst/>
          </a:prstGeom>
          <a:solidFill>
            <a:schemeClr val="accent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79646"/>
              </a:solidFill>
              <a:effectLst/>
              <a:uLnTx/>
              <a:uFillTx/>
              <a:latin typeface="Calibri"/>
              <a:ea typeface="+mn-ea"/>
              <a:cs typeface="+mn-cs"/>
            </a:endParaRPr>
          </a:p>
        </p:txBody>
      </p:sp>
      <p:cxnSp>
        <p:nvCxnSpPr>
          <p:cNvPr id="70" name="Straight Connector 69"/>
          <p:cNvCxnSpPr/>
          <p:nvPr/>
        </p:nvCxnSpPr>
        <p:spPr>
          <a:xfrm flipH="1" flipV="1">
            <a:off x="2983932" y="2133600"/>
            <a:ext cx="9055" cy="234595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2666177" y="3151011"/>
            <a:ext cx="554277" cy="310020"/>
            <a:chOff x="7117829" y="1496517"/>
            <a:chExt cx="549640" cy="304801"/>
          </a:xfrm>
        </p:grpSpPr>
        <p:sp>
          <p:nvSpPr>
            <p:cNvPr id="22" name="Rectangle 21"/>
            <p:cNvSpPr/>
            <p:nvPr/>
          </p:nvSpPr>
          <p:spPr>
            <a:xfrm>
              <a:off x="7315200" y="1499016"/>
              <a:ext cx="352269" cy="299804"/>
            </a:xfrm>
            <a:prstGeom prst="rect">
              <a:avLst/>
            </a:prstGeom>
            <a:scene3d>
              <a:camera prst="isometricOffAxis1Left"/>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7220262" y="1501514"/>
              <a:ext cx="352269" cy="299804"/>
            </a:xfrm>
            <a:prstGeom prst="rect">
              <a:avLst/>
            </a:prstGeom>
            <a:scene3d>
              <a:camera prst="isometricOffAxis1Left"/>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7117829" y="1496517"/>
              <a:ext cx="352269" cy="299804"/>
            </a:xfrm>
            <a:prstGeom prst="rect">
              <a:avLst/>
            </a:prstGeom>
            <a:scene3d>
              <a:camera prst="isometricOffAxis1Left"/>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1" name="Group 60"/>
          <p:cNvGrpSpPr/>
          <p:nvPr/>
        </p:nvGrpSpPr>
        <p:grpSpPr>
          <a:xfrm>
            <a:off x="2682532" y="4237461"/>
            <a:ext cx="554277" cy="310020"/>
            <a:chOff x="7117829" y="1496517"/>
            <a:chExt cx="549640" cy="304801"/>
          </a:xfrm>
        </p:grpSpPr>
        <p:sp>
          <p:nvSpPr>
            <p:cNvPr id="64" name="Rectangle 63"/>
            <p:cNvSpPr/>
            <p:nvPr/>
          </p:nvSpPr>
          <p:spPr>
            <a:xfrm>
              <a:off x="7315200" y="1499016"/>
              <a:ext cx="352269" cy="299804"/>
            </a:xfrm>
            <a:prstGeom prst="rect">
              <a:avLst/>
            </a:prstGeom>
            <a:scene3d>
              <a:camera prst="isometricOffAxis1Left"/>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5" name="Rectangle 64"/>
            <p:cNvSpPr/>
            <p:nvPr/>
          </p:nvSpPr>
          <p:spPr>
            <a:xfrm>
              <a:off x="7220262" y="1501514"/>
              <a:ext cx="352269" cy="299804"/>
            </a:xfrm>
            <a:prstGeom prst="rect">
              <a:avLst/>
            </a:prstGeom>
            <a:scene3d>
              <a:camera prst="isometricOffAxis1Left"/>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9" name="Rectangle 68"/>
            <p:cNvSpPr/>
            <p:nvPr/>
          </p:nvSpPr>
          <p:spPr>
            <a:xfrm>
              <a:off x="7117829" y="1496517"/>
              <a:ext cx="352269" cy="299804"/>
            </a:xfrm>
            <a:prstGeom prst="rect">
              <a:avLst/>
            </a:prstGeom>
            <a:scene3d>
              <a:camera prst="isometricOffAxis1Left"/>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72" name="Slide Number Placeholder 2">
            <a:extLst>
              <a:ext uri="{FF2B5EF4-FFF2-40B4-BE49-F238E27FC236}">
                <a16:creationId xmlns:a16="http://schemas.microsoft.com/office/drawing/2014/main" id="{F270F883-242E-144C-BE63-28CAC0C5023A}"/>
              </a:ext>
            </a:extLst>
          </p:cNvPr>
          <p:cNvSpPr txBox="1">
            <a:spLocks/>
          </p:cNvSpPr>
          <p:nvPr/>
        </p:nvSpPr>
        <p:spPr>
          <a:xfrm>
            <a:off x="7848600" y="6356359"/>
            <a:ext cx="838200" cy="32171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5547"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2680"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69813"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6947" indent="1587"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5667" algn="l" defTabSz="457133" rtl="0" eaLnBrk="1" latinLnBrk="0" hangingPunct="1">
              <a:defRPr kern="1200">
                <a:solidFill>
                  <a:schemeClr val="tx1"/>
                </a:solidFill>
                <a:latin typeface="Arial" charset="0"/>
                <a:ea typeface="ＭＳ Ｐゴシック" charset="0"/>
                <a:cs typeface="ＭＳ Ｐゴシック" charset="0"/>
              </a:defRPr>
            </a:lvl6pPr>
            <a:lvl7pPr marL="2742800" algn="l" defTabSz="457133" rtl="0" eaLnBrk="1" latinLnBrk="0" hangingPunct="1">
              <a:defRPr kern="1200">
                <a:solidFill>
                  <a:schemeClr val="tx1"/>
                </a:solidFill>
                <a:latin typeface="Arial" charset="0"/>
                <a:ea typeface="ＭＳ Ｐゴシック" charset="0"/>
                <a:cs typeface="ＭＳ Ｐゴシック" charset="0"/>
              </a:defRPr>
            </a:lvl7pPr>
            <a:lvl8pPr marL="3199934" algn="l" defTabSz="457133" rtl="0" eaLnBrk="1" latinLnBrk="0" hangingPunct="1">
              <a:defRPr kern="1200">
                <a:solidFill>
                  <a:schemeClr val="tx1"/>
                </a:solidFill>
                <a:latin typeface="Arial" charset="0"/>
                <a:ea typeface="ＭＳ Ｐゴシック" charset="0"/>
                <a:cs typeface="ＭＳ Ｐゴシック" charset="0"/>
              </a:defRPr>
            </a:lvl8pPr>
            <a:lvl9pPr marL="3657068" algn="l" defTabSz="457133" rtl="0" eaLnBrk="1" latinLnBrk="0" hangingPunct="1">
              <a:defRPr kern="1200">
                <a:solidFill>
                  <a:schemeClr val="tx1"/>
                </a:solidFill>
                <a:latin typeface="Arial" charset="0"/>
                <a:ea typeface="ＭＳ Ｐゴシック" charset="0"/>
                <a:cs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E2A682-270C-734F-9A1F-645BCC3644A7}" type="slidenum">
              <a:rPr kumimoji="0" lang="en-US" sz="1200" b="0" i="0" u="none" strike="noStrike" kern="1200" cap="none" spc="0" normalizeH="0" baseline="0" noProof="0" smtClean="0">
                <a:ln>
                  <a:noFill/>
                </a:ln>
                <a:solidFill>
                  <a:prstClr val="black">
                    <a:lumMod val="65000"/>
                    <a:lumOff val="35000"/>
                  </a:prstClr>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prstClr val="black">
                  <a:lumMod val="65000"/>
                  <a:lumOff val="35000"/>
                </a:prstClr>
              </a:solidFill>
              <a:effectLst/>
              <a:uLnTx/>
              <a:uFillTx/>
              <a:latin typeface="Arial" charset="0"/>
              <a:ea typeface="ＭＳ Ｐゴシック" charset="0"/>
            </a:endParaRPr>
          </a:p>
        </p:txBody>
      </p:sp>
      <p:sp>
        <p:nvSpPr>
          <p:cNvPr id="75" name="Title 1">
            <a:extLst>
              <a:ext uri="{FF2B5EF4-FFF2-40B4-BE49-F238E27FC236}">
                <a16:creationId xmlns:a16="http://schemas.microsoft.com/office/drawing/2014/main" id="{3E321170-0909-FC47-B6AD-67A04A33EFE4}"/>
              </a:ext>
            </a:extLst>
          </p:cNvPr>
          <p:cNvSpPr txBox="1">
            <a:spLocks/>
          </p:cNvSpPr>
          <p:nvPr/>
        </p:nvSpPr>
        <p:spPr>
          <a:xfrm>
            <a:off x="457200" y="274639"/>
            <a:ext cx="8534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9BBB59">
                    <a:lumMod val="75000"/>
                  </a:srgbClr>
                </a:solidFill>
                <a:effectLst/>
                <a:uLnTx/>
                <a:uFillTx/>
                <a:latin typeface="Calibri"/>
                <a:ea typeface="+mj-ea"/>
                <a:cs typeface="+mj-cs"/>
              </a:rPr>
              <a:t>Customized commercialization process</a:t>
            </a:r>
          </a:p>
        </p:txBody>
      </p:sp>
    </p:spTree>
    <p:extLst>
      <p:ext uri="{BB962C8B-B14F-4D97-AF65-F5344CB8AC3E}">
        <p14:creationId xmlns:p14="http://schemas.microsoft.com/office/powerpoint/2010/main" val="395498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457200"/>
            <a:ext cx="7785464" cy="5304016"/>
          </a:xfrm>
        </p:spPr>
        <p:txBody>
          <a:bodyPr/>
          <a:lstStyle/>
          <a:p>
            <a:r>
              <a:rPr lang="en-US" sz="1800" dirty="0"/>
              <a:t>Here are the seven digital health unicorns from 2018:</a:t>
            </a:r>
          </a:p>
          <a:p>
            <a:r>
              <a:rPr lang="en-US" sz="1800" dirty="0" smtClean="0"/>
              <a:t>1</a:t>
            </a:r>
            <a:r>
              <a:rPr lang="en-US" sz="1800" dirty="0"/>
              <a:t>. Peloton (connected indoor fitness cycles): $4.1 billion</a:t>
            </a:r>
          </a:p>
          <a:p>
            <a:r>
              <a:rPr lang="en-US" sz="1800" dirty="0" smtClean="0"/>
              <a:t>2</a:t>
            </a:r>
            <a:r>
              <a:rPr lang="en-US" sz="1800" dirty="0"/>
              <a:t>. 23andMe (direct-to-consumer genetic testing): $2.5 billion</a:t>
            </a:r>
          </a:p>
          <a:p>
            <a:r>
              <a:rPr lang="en-US" sz="1800" dirty="0" smtClean="0"/>
              <a:t>3</a:t>
            </a:r>
            <a:r>
              <a:rPr lang="en-US" sz="1800" dirty="0"/>
              <a:t>. Tempus (genomics platform for molecular and clinical data): $2 billion</a:t>
            </a:r>
          </a:p>
          <a:p>
            <a:r>
              <a:rPr lang="en-US" sz="1800" dirty="0" smtClean="0"/>
              <a:t>4</a:t>
            </a:r>
            <a:r>
              <a:rPr lang="en-US" sz="1800" dirty="0"/>
              <a:t>. </a:t>
            </a:r>
            <a:r>
              <a:rPr lang="en-US" sz="1800" dirty="0" err="1"/>
              <a:t>Zocdoc</a:t>
            </a:r>
            <a:r>
              <a:rPr lang="en-US" sz="1800" dirty="0"/>
              <a:t> (online platform for scheduling appointments with providers): $2 billion</a:t>
            </a:r>
          </a:p>
          <a:p>
            <a:r>
              <a:rPr lang="en-US" sz="1800" dirty="0" smtClean="0"/>
              <a:t>5</a:t>
            </a:r>
            <a:r>
              <a:rPr lang="en-US" sz="1800" dirty="0"/>
              <a:t>. </a:t>
            </a:r>
            <a:r>
              <a:rPr lang="en-US" sz="1800" dirty="0" err="1"/>
              <a:t>HeartFlow</a:t>
            </a:r>
            <a:r>
              <a:rPr lang="en-US" sz="1800" dirty="0"/>
              <a:t> (non-invasive coronary artery disease detection): $1.5 billion</a:t>
            </a:r>
          </a:p>
          <a:p>
            <a:r>
              <a:rPr lang="en-US" sz="1800" dirty="0" smtClean="0"/>
              <a:t>6</a:t>
            </a:r>
            <a:r>
              <a:rPr lang="en-US" sz="1800" dirty="0"/>
              <a:t>. Proteus (ingestible and wearable sensors for medication tracking): $1.5 billion</a:t>
            </a:r>
          </a:p>
          <a:p>
            <a:r>
              <a:rPr lang="en-US" sz="1800" dirty="0" smtClean="0"/>
              <a:t>7</a:t>
            </a:r>
            <a:r>
              <a:rPr lang="en-US" sz="1800" dirty="0"/>
              <a:t>. Butterfly (handheld ultrasound and smartphone app): $1.2 billion</a:t>
            </a:r>
          </a:p>
          <a:p>
            <a:endParaRPr lang="en-US" sz="1800" dirty="0"/>
          </a:p>
        </p:txBody>
      </p:sp>
      <p:sp>
        <p:nvSpPr>
          <p:cNvPr id="3" name="Date Placeholder 2"/>
          <p:cNvSpPr>
            <a:spLocks noGrp="1"/>
          </p:cNvSpPr>
          <p:nvPr>
            <p:ph type="dt" sz="half" idx="10"/>
          </p:nvPr>
        </p:nvSpPr>
        <p:spPr/>
        <p:txBody>
          <a:bodyPr/>
          <a:lstStyle/>
          <a:p>
            <a:fld id="{FF639825-731B-5D47-806A-2D6215B4DDB1}" type="datetime1">
              <a:rPr lang="en-US" smtClean="0"/>
              <a:pPr/>
              <a:t>5/26/2019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67</a:t>
            </a:fld>
            <a:endParaRPr lang="en-US" dirty="0"/>
          </a:p>
        </p:txBody>
      </p:sp>
    </p:spTree>
    <p:extLst>
      <p:ext uri="{BB962C8B-B14F-4D97-AF65-F5344CB8AC3E}">
        <p14:creationId xmlns:p14="http://schemas.microsoft.com/office/powerpoint/2010/main" val="127094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226" y="952502"/>
            <a:ext cx="6867780" cy="5108665"/>
          </a:xfrm>
          <a:prstGeom prst="rect">
            <a:avLst/>
          </a:prstGeom>
        </p:spPr>
      </p:pic>
      <p:sp>
        <p:nvSpPr>
          <p:cNvPr id="6" name="Title 1"/>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Challenges to the Health Ecosystem</a:t>
            </a:r>
          </a:p>
        </p:txBody>
      </p:sp>
    </p:spTree>
    <p:extLst>
      <p:ext uri="{BB962C8B-B14F-4D97-AF65-F5344CB8AC3E}">
        <p14:creationId xmlns:p14="http://schemas.microsoft.com/office/powerpoint/2010/main" val="16553426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8</a:t>
            </a:fld>
            <a:endParaRPr lang="en-US" dirty="0"/>
          </a:p>
        </p:txBody>
      </p:sp>
      <p:sp>
        <p:nvSpPr>
          <p:cNvPr id="6" name="Title 1"/>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Challenges to the Health Ecosystem</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309" y="1455690"/>
            <a:ext cx="8096250" cy="4286250"/>
          </a:xfrm>
          <a:prstGeom prst="rect">
            <a:avLst/>
          </a:prstGeom>
        </p:spPr>
      </p:pic>
    </p:spTree>
    <p:extLst>
      <p:ext uri="{BB962C8B-B14F-4D97-AF65-F5344CB8AC3E}">
        <p14:creationId xmlns:p14="http://schemas.microsoft.com/office/powerpoint/2010/main" val="2236031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639825-731B-5D47-806A-2D6215B4DDB1}" type="datetime1">
              <a:rPr lang="en-US" smtClean="0"/>
              <a:pPr/>
              <a:t>5/24/2019</a:t>
            </a:fld>
            <a:endParaRPr lang="en-US" dirty="0"/>
          </a:p>
        </p:txBody>
      </p:sp>
      <p:sp>
        <p:nvSpPr>
          <p:cNvPr id="4" name="Slide Number Placeholder 3"/>
          <p:cNvSpPr>
            <a:spLocks noGrp="1"/>
          </p:cNvSpPr>
          <p:nvPr>
            <p:ph type="sldNum" sz="quarter" idx="12"/>
          </p:nvPr>
        </p:nvSpPr>
        <p:spPr/>
        <p:txBody>
          <a:bodyPr/>
          <a:lstStyle/>
          <a:p>
            <a:fld id="{0FE39AC3-0E75-AD46-AE71-AE18BB921AE3}" type="slidenum">
              <a:rPr lang="en-US" smtClean="0"/>
              <a:pPr/>
              <a:t>9</a:t>
            </a:fld>
            <a:endParaRPr lang="en-US" dirty="0"/>
          </a:p>
        </p:txBody>
      </p:sp>
      <p:sp>
        <p:nvSpPr>
          <p:cNvPr id="6" name="Title 1"/>
          <p:cNvSpPr txBox="1">
            <a:spLocks/>
          </p:cNvSpPr>
          <p:nvPr/>
        </p:nvSpPr>
        <p:spPr>
          <a:xfrm>
            <a:off x="289773" y="178769"/>
            <a:ext cx="8480739" cy="538609"/>
          </a:xfrm>
          <a:prstGeom prst="rect">
            <a:avLst/>
          </a:prstGeom>
        </p:spPr>
        <p:txBody>
          <a:bodyPr/>
          <a:lstStyle>
            <a:lvl1pPr algn="l" defTabSz="457200" rtl="0" eaLnBrk="1" latinLnBrk="0" hangingPunct="1">
              <a:spcBef>
                <a:spcPct val="0"/>
              </a:spcBef>
              <a:buNone/>
              <a:defRPr sz="4000" b="0" i="0" kern="1200">
                <a:solidFill>
                  <a:schemeClr val="bg2">
                    <a:lumMod val="75000"/>
                    <a:lumOff val="25000"/>
                  </a:schemeClr>
                </a:solidFill>
                <a:latin typeface="Arial"/>
                <a:ea typeface="+mj-ea"/>
                <a:cs typeface="Kievit Offc Pro Medium"/>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Arial"/>
                <a:ea typeface="+mj-ea"/>
              </a:rPr>
              <a:t>Challenges to the Health Ecosystem</a:t>
            </a:r>
          </a:p>
        </p:txBody>
      </p:sp>
      <p:pic>
        <p:nvPicPr>
          <p:cNvPr id="2" name="Picture 1"/>
          <p:cNvPicPr>
            <a:picLocks noChangeAspect="1"/>
          </p:cNvPicPr>
          <p:nvPr/>
        </p:nvPicPr>
        <p:blipFill>
          <a:blip r:embed="rId2"/>
          <a:stretch>
            <a:fillRect/>
          </a:stretch>
        </p:blipFill>
        <p:spPr>
          <a:xfrm>
            <a:off x="655533" y="1121533"/>
            <a:ext cx="7508753" cy="4375227"/>
          </a:xfrm>
          <a:prstGeom prst="rect">
            <a:avLst/>
          </a:prstGeom>
        </p:spPr>
      </p:pic>
      <p:sp>
        <p:nvSpPr>
          <p:cNvPr id="7" name="TextBox 6"/>
          <p:cNvSpPr txBox="1"/>
          <p:nvPr/>
        </p:nvSpPr>
        <p:spPr>
          <a:xfrm>
            <a:off x="433464" y="5617157"/>
            <a:ext cx="4098045" cy="276999"/>
          </a:xfrm>
          <a:prstGeom prst="rect">
            <a:avLst/>
          </a:prstGeom>
          <a:noFill/>
        </p:spPr>
        <p:txBody>
          <a:bodyPr wrap="none" rtlCol="0">
            <a:spAutoFit/>
          </a:bodyPr>
          <a:lstStyle/>
          <a:p>
            <a:r>
              <a:rPr lang="en-US" sz="1200" dirty="0" smtClean="0">
                <a:solidFill>
                  <a:srgbClr val="0070C0"/>
                </a:solidFill>
              </a:rPr>
              <a:t>Source: United States Congressional Budget Office, 2017</a:t>
            </a:r>
            <a:endParaRPr lang="en-US" sz="1200" dirty="0">
              <a:solidFill>
                <a:srgbClr val="0070C0"/>
              </a:solidFill>
            </a:endParaRPr>
          </a:p>
        </p:txBody>
      </p:sp>
    </p:spTree>
    <p:extLst>
      <p:ext uri="{BB962C8B-B14F-4D97-AF65-F5344CB8AC3E}">
        <p14:creationId xmlns:p14="http://schemas.microsoft.com/office/powerpoint/2010/main" val="389569203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BiMLG6mJ5iFmdsMh21ds6j"/>
</p:tagLst>
</file>

<file path=ppt/theme/theme1.xml><?xml version="1.0" encoding="utf-8"?>
<a:theme xmlns:a="http://schemas.openxmlformats.org/drawingml/2006/main" name="Office Theme">
  <a:themeElements>
    <a:clrScheme name="PPT template">
      <a:dk1>
        <a:srgbClr val="535353"/>
      </a:dk1>
      <a:lt1>
        <a:srgbClr val="FFFFFF"/>
      </a:lt1>
      <a:dk2>
        <a:srgbClr val="535353"/>
      </a:dk2>
      <a:lt2>
        <a:srgbClr val="FFFFFF"/>
      </a:lt2>
      <a:accent1>
        <a:srgbClr val="0F7EC5"/>
      </a:accent1>
      <a:accent2>
        <a:srgbClr val="11A1FF"/>
      </a:accent2>
      <a:accent3>
        <a:srgbClr val="FECB0A"/>
      </a:accent3>
      <a:accent4>
        <a:srgbClr val="FFF644"/>
      </a:accent4>
      <a:accent5>
        <a:srgbClr val="918577"/>
      </a:accent5>
      <a:accent6>
        <a:srgbClr val="0F0A4C"/>
      </a:accent6>
      <a:hlink>
        <a:srgbClr val="0B003E"/>
      </a:hlink>
      <a:folHlink>
        <a:srgbClr val="554B3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Theme">
  <a:themeElements>
    <a:clrScheme name="Другая 1">
      <a:dk1>
        <a:srgbClr val="7F7F7F"/>
      </a:dk1>
      <a:lt1>
        <a:srgbClr val="FFFFFF"/>
      </a:lt1>
      <a:dk2>
        <a:srgbClr val="000000"/>
      </a:dk2>
      <a:lt2>
        <a:srgbClr val="FFFFFF"/>
      </a:lt2>
      <a:accent1>
        <a:srgbClr val="000000"/>
      </a:accent1>
      <a:accent2>
        <a:srgbClr val="D6AE7E"/>
      </a:accent2>
      <a:accent3>
        <a:srgbClr val="484F6F"/>
      </a:accent3>
      <a:accent4>
        <a:srgbClr val="91969B"/>
      </a:accent4>
      <a:accent5>
        <a:srgbClr val="4B5050"/>
      </a:accent5>
      <a:accent6>
        <a:srgbClr val="91969B"/>
      </a:accent6>
      <a:hlink>
        <a:srgbClr val="F34347"/>
      </a:hlink>
      <a:folHlink>
        <a:srgbClr val="A9C1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41884</TotalTime>
  <Words>1889</Words>
  <Application>Microsoft Office PowerPoint</Application>
  <PresentationFormat>On-screen Show (4:3)</PresentationFormat>
  <Paragraphs>536</Paragraphs>
  <Slides>67</Slides>
  <Notes>6</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67</vt:i4>
      </vt:variant>
    </vt:vector>
  </HeadingPairs>
  <TitlesOfParts>
    <vt:vector size="92" baseType="lpstr">
      <vt:lpstr>ＭＳ Ｐゴシック</vt:lpstr>
      <vt:lpstr>AngsanaUPC</vt:lpstr>
      <vt:lpstr>Arial</vt:lpstr>
      <vt:lpstr>Arial Black</vt:lpstr>
      <vt:lpstr>Bangla Sangam MN</vt:lpstr>
      <vt:lpstr>Baskerville Old Face</vt:lpstr>
      <vt:lpstr>Batang</vt:lpstr>
      <vt:lpstr>Bauhaus 93</vt:lpstr>
      <vt:lpstr>Calibri</vt:lpstr>
      <vt:lpstr>Calibri Light</vt:lpstr>
      <vt:lpstr>Comic Sans MS</vt:lpstr>
      <vt:lpstr>Garamond</vt:lpstr>
      <vt:lpstr>Helvetica Neue</vt:lpstr>
      <vt:lpstr>Kievit Offc Pro Medium</vt:lpstr>
      <vt:lpstr>Lato</vt:lpstr>
      <vt:lpstr>Montserrat</vt:lpstr>
      <vt:lpstr>Segoe Script</vt:lpstr>
      <vt:lpstr>Times New Roman</vt:lpstr>
      <vt:lpstr>Wingdings</vt:lpstr>
      <vt:lpstr>Office Theme</vt:lpstr>
      <vt:lpstr>Default Theme</vt:lpstr>
      <vt:lpstr>36_Office Theme</vt:lpstr>
      <vt:lpstr>40_Office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UC Health Patients (since January 2012)</vt:lpstr>
      <vt:lpstr>PowerPoint Presentation</vt:lpstr>
      <vt:lpstr>PowerPoint Presentation</vt:lpstr>
      <vt:lpstr>PowerPoint Presentation</vt:lpstr>
      <vt:lpstr>PowerPoint Presentation</vt:lpstr>
      <vt:lpstr>PowerPoint Presentation</vt:lpstr>
      <vt:lpstr>Survival after return of the Genomic Test Result</vt:lpstr>
      <vt:lpstr>PowerPoint Presentation</vt:lpstr>
      <vt:lpstr>PowerPoint Presentation</vt:lpstr>
      <vt:lpstr>PowerPoint Presentation</vt:lpstr>
      <vt:lpstr>PowerPoint Presentation</vt:lpstr>
      <vt:lpstr>California Innovation Ecosystem</vt:lpstr>
      <vt:lpstr>PowerPoint Presentation</vt:lpstr>
      <vt:lpstr>PowerPoint Presentation</vt:lpstr>
      <vt:lpstr>UC multi-discipline expertise . . . </vt:lpstr>
      <vt:lpstr>PowerPoint Presentation</vt:lpstr>
      <vt:lpstr>What we are about</vt:lpstr>
      <vt:lpstr>Resulting in new offerings</vt:lpstr>
      <vt:lpstr>The value of collaborating with UC</vt:lpstr>
      <vt:lpstr>Scientific and clinical expertise</vt:lpstr>
      <vt:lpstr>Leveraging enhanced data</vt:lpstr>
      <vt:lpstr>Utilizing a multi-dimensional platform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Elizabeth Craig</dc:creator>
  <cp:lastModifiedBy>Tom Andriola</cp:lastModifiedBy>
  <cp:revision>707</cp:revision>
  <cp:lastPrinted>2018-02-01T17:09:15Z</cp:lastPrinted>
  <dcterms:created xsi:type="dcterms:W3CDTF">2010-12-15T22:40:49Z</dcterms:created>
  <dcterms:modified xsi:type="dcterms:W3CDTF">2019-05-26T13:56:07Z</dcterms:modified>
</cp:coreProperties>
</file>