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1" r:id="rId2"/>
    <p:sldMasterId id="2147483772" r:id="rId3"/>
    <p:sldMasterId id="2147483798" r:id="rId4"/>
    <p:sldMasterId id="2147483820" r:id="rId5"/>
    <p:sldMasterId id="2147483832" r:id="rId6"/>
  </p:sldMasterIdLst>
  <p:notesMasterIdLst>
    <p:notesMasterId r:id="rId41"/>
  </p:notesMasterIdLst>
  <p:handoutMasterIdLst>
    <p:handoutMasterId r:id="rId42"/>
  </p:handoutMasterIdLst>
  <p:sldIdLst>
    <p:sldId id="394" r:id="rId7"/>
    <p:sldId id="420" r:id="rId8"/>
    <p:sldId id="380" r:id="rId9"/>
    <p:sldId id="382" r:id="rId10"/>
    <p:sldId id="421" r:id="rId11"/>
    <p:sldId id="402" r:id="rId12"/>
    <p:sldId id="403" r:id="rId13"/>
    <p:sldId id="406" r:id="rId14"/>
    <p:sldId id="419" r:id="rId15"/>
    <p:sldId id="407" r:id="rId16"/>
    <p:sldId id="359" r:id="rId17"/>
    <p:sldId id="376" r:id="rId18"/>
    <p:sldId id="353" r:id="rId19"/>
    <p:sldId id="352" r:id="rId20"/>
    <p:sldId id="378" r:id="rId21"/>
    <p:sldId id="383" r:id="rId22"/>
    <p:sldId id="384" r:id="rId23"/>
    <p:sldId id="418" r:id="rId24"/>
    <p:sldId id="344" r:id="rId25"/>
    <p:sldId id="342" r:id="rId26"/>
    <p:sldId id="399" r:id="rId27"/>
    <p:sldId id="425" r:id="rId28"/>
    <p:sldId id="395" r:id="rId29"/>
    <p:sldId id="398" r:id="rId30"/>
    <p:sldId id="422" r:id="rId31"/>
    <p:sldId id="366" r:id="rId32"/>
    <p:sldId id="415" r:id="rId33"/>
    <p:sldId id="327" r:id="rId34"/>
    <p:sldId id="414" r:id="rId35"/>
    <p:sldId id="423" r:id="rId36"/>
    <p:sldId id="416" r:id="rId37"/>
    <p:sldId id="388" r:id="rId38"/>
    <p:sldId id="385" r:id="rId39"/>
    <p:sldId id="424" r:id="rId4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4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CC"/>
    <a:srgbClr val="000000"/>
    <a:srgbClr val="E8E8E8"/>
    <a:srgbClr val="0F7FC5"/>
    <a:srgbClr val="DFE65F"/>
    <a:srgbClr val="51BAAB"/>
    <a:srgbClr val="FFCC00"/>
    <a:srgbClr val="666666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06" autoAdjust="0"/>
    <p:restoredTop sz="94187" autoAdjust="0"/>
  </p:normalViewPr>
  <p:slideViewPr>
    <p:cSldViewPr snapToGrid="0">
      <p:cViewPr varScale="1">
        <p:scale>
          <a:sx n="73" d="100"/>
          <a:sy n="73" d="100"/>
        </p:scale>
        <p:origin x="1458" y="84"/>
      </p:cViewPr>
      <p:guideLst>
        <p:guide orient="horz" pos="2160"/>
        <p:guide pos="54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2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CBBD65-146B-EC4C-83B5-8EBFCB408712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DC9DDE9-F6B5-BA4A-B655-C3070704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97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06CC86-58EB-5F4B-A4A2-39B6E15C8016}" type="datetimeFigureOut">
              <a:rPr lang="en-US"/>
              <a:pPr/>
              <a:t>6/25/2019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C2D5646-A00B-3942-B201-4EB41B9B77B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18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7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01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501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420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25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4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19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tIns="25146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6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 smtClean="0"/>
              <a:t>Opening Slide 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Item 1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246532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Item 2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035863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Item 3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</p:txBody>
      </p:sp>
      <p:sp>
        <p:nvSpPr>
          <p:cNvPr id="30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3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80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D6B23-3602-4280-ACC2-16F0A3F43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5A79-EFF6-4467-8396-8A731F5E7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593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D6B23-3602-4280-ACC2-16F0A3F43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5A79-EFF6-4467-8396-8A731F5E7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02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D6B23-3602-4280-ACC2-16F0A3F43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5A79-EFF6-4467-8396-8A731F5E7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88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D6B23-3602-4280-ACC2-16F0A3F43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5A79-EFF6-4467-8396-8A731F5E7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657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D6B23-3602-4280-ACC2-16F0A3F43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5A79-EFF6-4467-8396-8A731F5E7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755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D6B23-3602-4280-ACC2-16F0A3F43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5A79-EFF6-4467-8396-8A731F5E7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748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D6B23-3602-4280-ACC2-16F0A3F43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5A79-EFF6-4467-8396-8A731F5E7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55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D6B23-3602-4280-ACC2-16F0A3F43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5A79-EFF6-4467-8396-8A731F5E7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530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D6B23-3602-4280-ACC2-16F0A3F43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5A79-EFF6-4467-8396-8A731F5E7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983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D6B23-3602-4280-ACC2-16F0A3F43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5A79-EFF6-4467-8396-8A731F5E7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2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0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Add your copy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3245372" y="457200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Add your copy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457200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Add your copy</a:t>
            </a:r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35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tIns="25146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7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 smtClean="0"/>
              <a:t>Opening Slide 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993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50475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Kievit Offc Pro Medium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Opening Slide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155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tIns="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50475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Divider Slide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148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0"/>
            <a:ext cx="5448080" cy="252376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Type your highly motivational phrase here and impress </a:t>
            </a:r>
            <a:br>
              <a:rPr lang="en-US" dirty="0" smtClean="0"/>
            </a:br>
            <a:r>
              <a:rPr lang="en-US" dirty="0" smtClean="0"/>
              <a:t>all who see your presentation.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39CAAF27-7F14-4A41-B92D-737E16705F5E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6/25/2019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0FE39AC3-0E75-AD46-AE71-AE18BB921AE3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09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This slide has an important chart.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830553"/>
            <a:ext cx="5439487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6374ACDB-0DB6-40B6-B2A3-C5D7A65E3578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6/25/2019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63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09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Here are some charts </a:t>
            </a:r>
            <a:br>
              <a:rPr lang="en-US" dirty="0" smtClean="0"/>
            </a:br>
            <a:r>
              <a:rPr lang="en-US" dirty="0" smtClean="0"/>
              <a:t>for comparison.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830553"/>
            <a:ext cx="4020591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830553"/>
            <a:ext cx="4020043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1FAB4202-AACD-4CD7-8F5E-EE6966BD365E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6/25/2019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2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/ inf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09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This chart has </a:t>
            </a:r>
            <a:br>
              <a:rPr lang="en-US" dirty="0" smtClean="0"/>
            </a:br>
            <a:r>
              <a:rPr lang="en-US" dirty="0" smtClean="0"/>
              <a:t>additional notes.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830553"/>
            <a:ext cx="5448080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1830553"/>
            <a:ext cx="2651760" cy="3759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Go ahead and mention some details.</a:t>
            </a:r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3E34D75D-2EE5-4133-9865-15B88B59F887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6/25/2019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64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3"/>
            <a:ext cx="5448080" cy="1009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This slide has an interesting photo.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63126" y="1821793"/>
            <a:ext cx="5439836" cy="37683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 b="0" i="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504FDD5F-D9BB-408F-A71F-4B9B0FC247BB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6/25/2019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29" name="Straight Connector 28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2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457201"/>
            <a:ext cx="5489903" cy="487312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2200"/>
              </a:spcBef>
              <a:spcAft>
                <a:spcPts val="0"/>
              </a:spcAft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Item 1</a:t>
            </a:r>
            <a:endParaRPr lang="en-US" dirty="0"/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  <a:p>
            <a:pPr lvl="0"/>
            <a:r>
              <a:rPr lang="en-US" dirty="0" smtClean="0"/>
              <a:t>Item 2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  <a:p>
            <a:pPr lvl="0"/>
            <a:r>
              <a:rPr lang="en-US" dirty="0" smtClean="0"/>
              <a:t>Item 3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endParaRPr lang="en-US" dirty="0" smtClean="0"/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C2CD2E9A-0739-453A-837B-4F4A42C78F71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6/25/2019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47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Item 1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246532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Item 2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035863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Item 3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</p:txBody>
      </p:sp>
      <p:sp>
        <p:nvSpPr>
          <p:cNvPr id="30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E943ABE7-8CC4-4662-B996-33464C2E769D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6/25/2019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32" name="Straight Connector 31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95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6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799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Add your copy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3245372" y="457201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Add your copy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457201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Add your copy</a:t>
            </a:r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53293FFD-AB2C-47DE-BC4E-8B9F457D36FF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6/25/2019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31" name="Straight Connector 30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26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7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178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355D0-AA71-432E-AE13-428280D46B99}" type="datetimeFigureOut">
              <a:rPr lang="en-US" smtClean="0">
                <a:solidFill>
                  <a:srgbClr val="FFFFFF"/>
                </a:solidFill>
              </a:rPr>
              <a:pPr/>
              <a:t>6/25/2019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5F59F4-45F4-4E5E-A4D2-85A8B723616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824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271AD9-25EB-D549-A169-CA4E495F93A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8" y="6221147"/>
            <a:ext cx="5715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01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69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2"/>
          </p:nvPr>
        </p:nvSpPr>
        <p:spPr>
          <a:xfrm>
            <a:off x="4803985" y="2297284"/>
            <a:ext cx="1454284" cy="22487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3"/>
          </p:nvPr>
        </p:nvSpPr>
        <p:spPr>
          <a:xfrm>
            <a:off x="6657665" y="2297284"/>
            <a:ext cx="1454284" cy="22487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pic" idx="4"/>
          </p:nvPr>
        </p:nvSpPr>
        <p:spPr>
          <a:xfrm>
            <a:off x="2950304" y="2297284"/>
            <a:ext cx="1454284" cy="22487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pic" idx="5"/>
          </p:nvPr>
        </p:nvSpPr>
        <p:spPr>
          <a:xfrm>
            <a:off x="1096625" y="2297284"/>
            <a:ext cx="1454284" cy="22487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44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ckup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pic" idx="2"/>
          </p:nvPr>
        </p:nvSpPr>
        <p:spPr>
          <a:xfrm>
            <a:off x="798973" y="2236347"/>
            <a:ext cx="3498491" cy="26060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829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Mockup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pic" idx="2"/>
          </p:nvPr>
        </p:nvSpPr>
        <p:spPr>
          <a:xfrm>
            <a:off x="935905" y="2659223"/>
            <a:ext cx="2253930" cy="19314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pic" idx="3"/>
          </p:nvPr>
        </p:nvSpPr>
        <p:spPr>
          <a:xfrm>
            <a:off x="3430743" y="2659223"/>
            <a:ext cx="2253930" cy="19314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pic" idx="4"/>
          </p:nvPr>
        </p:nvSpPr>
        <p:spPr>
          <a:xfrm>
            <a:off x="5925582" y="2659223"/>
            <a:ext cx="2253930" cy="19314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9000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Mockup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pic" idx="2"/>
          </p:nvPr>
        </p:nvSpPr>
        <p:spPr>
          <a:xfrm>
            <a:off x="935905" y="763278"/>
            <a:ext cx="2253930" cy="1596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pic" idx="3"/>
          </p:nvPr>
        </p:nvSpPr>
        <p:spPr>
          <a:xfrm>
            <a:off x="3430743" y="763278"/>
            <a:ext cx="2253930" cy="1596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pic" idx="4"/>
          </p:nvPr>
        </p:nvSpPr>
        <p:spPr>
          <a:xfrm>
            <a:off x="5925582" y="763278"/>
            <a:ext cx="2253930" cy="1596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6" name="Shape 36"/>
          <p:cNvSpPr/>
          <p:nvPr/>
        </p:nvSpPr>
        <p:spPr>
          <a:xfrm>
            <a:off x="935905" y="3690384"/>
            <a:ext cx="2253930" cy="159622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34293" tIns="17142" rIns="34293" bIns="17142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3430743" y="3690384"/>
            <a:ext cx="2253930" cy="159622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34293" tIns="17142" rIns="34293" bIns="17142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Shape 38"/>
          <p:cNvSpPr/>
          <p:nvPr/>
        </p:nvSpPr>
        <p:spPr>
          <a:xfrm>
            <a:off x="5925582" y="3690384"/>
            <a:ext cx="2253930" cy="159622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34293" tIns="17142" rIns="34293" bIns="17142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Shape 39"/>
          <p:cNvSpPr>
            <a:spLocks noGrp="1"/>
          </p:cNvSpPr>
          <p:nvPr>
            <p:ph type="pic" idx="5"/>
          </p:nvPr>
        </p:nvSpPr>
        <p:spPr>
          <a:xfrm>
            <a:off x="935905" y="3690384"/>
            <a:ext cx="2253930" cy="1596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pic" idx="6"/>
          </p:nvPr>
        </p:nvSpPr>
        <p:spPr>
          <a:xfrm>
            <a:off x="3430743" y="3690384"/>
            <a:ext cx="2253930" cy="1596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pic" idx="7"/>
          </p:nvPr>
        </p:nvSpPr>
        <p:spPr>
          <a:xfrm>
            <a:off x="5925582" y="3690384"/>
            <a:ext cx="2253930" cy="15962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0032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ockup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pic" idx="2"/>
          </p:nvPr>
        </p:nvSpPr>
        <p:spPr>
          <a:xfrm>
            <a:off x="4826311" y="2236347"/>
            <a:ext cx="3498491" cy="26060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1960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Mockup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2"/>
          </p:nvPr>
        </p:nvSpPr>
        <p:spPr>
          <a:xfrm>
            <a:off x="1109354" y="2696803"/>
            <a:ext cx="3347269" cy="282640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43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5232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Kievit Offc Pro Medium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Opening Slide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63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Mockup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pic" idx="2"/>
          </p:nvPr>
        </p:nvSpPr>
        <p:spPr>
          <a:xfrm>
            <a:off x="4869918" y="2696803"/>
            <a:ext cx="3347269" cy="282640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525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Mockup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pic" idx="2"/>
          </p:nvPr>
        </p:nvSpPr>
        <p:spPr>
          <a:xfrm>
            <a:off x="480683" y="1558960"/>
            <a:ext cx="1669720" cy="39082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idx="3"/>
          </p:nvPr>
        </p:nvSpPr>
        <p:spPr>
          <a:xfrm>
            <a:off x="2526903" y="1558960"/>
            <a:ext cx="1669720" cy="39082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073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Mockup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pic" idx="2"/>
          </p:nvPr>
        </p:nvSpPr>
        <p:spPr>
          <a:xfrm>
            <a:off x="4684677" y="1558960"/>
            <a:ext cx="1669720" cy="39082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pic" idx="3"/>
          </p:nvPr>
        </p:nvSpPr>
        <p:spPr>
          <a:xfrm>
            <a:off x="6730897" y="1558960"/>
            <a:ext cx="1669720" cy="39082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439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Mockup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pic" idx="2"/>
          </p:nvPr>
        </p:nvSpPr>
        <p:spPr>
          <a:xfrm>
            <a:off x="1369328" y="1413842"/>
            <a:ext cx="2359766" cy="397763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4521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Mockup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pic" idx="2"/>
          </p:nvPr>
        </p:nvSpPr>
        <p:spPr>
          <a:xfrm>
            <a:off x="5737254" y="1413842"/>
            <a:ext cx="2359766" cy="397763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189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lacehol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pic" idx="2"/>
          </p:nvPr>
        </p:nvSpPr>
        <p:spPr>
          <a:xfrm>
            <a:off x="0" y="2504661"/>
            <a:ext cx="9144001" cy="36956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63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lacehol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pic" idx="2"/>
          </p:nvPr>
        </p:nvSpPr>
        <p:spPr>
          <a:xfrm>
            <a:off x="0" y="1038332"/>
            <a:ext cx="9144001" cy="293265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756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lacehol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658246" y="3034205"/>
            <a:ext cx="3636165" cy="31660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pic" idx="3"/>
          </p:nvPr>
        </p:nvSpPr>
        <p:spPr>
          <a:xfrm>
            <a:off x="4880211" y="3034205"/>
            <a:ext cx="3636165" cy="31660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631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Placehol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658247" y="3034205"/>
            <a:ext cx="2365334" cy="31660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3"/>
          </p:nvPr>
        </p:nvSpPr>
        <p:spPr>
          <a:xfrm>
            <a:off x="3404645" y="3034205"/>
            <a:ext cx="2365334" cy="31660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4"/>
          </p:nvPr>
        </p:nvSpPr>
        <p:spPr>
          <a:xfrm>
            <a:off x="6151043" y="3034205"/>
            <a:ext cx="2365334" cy="31660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996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Placehol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684788" y="1616528"/>
            <a:ext cx="2496843" cy="43923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3"/>
          </p:nvPr>
        </p:nvSpPr>
        <p:spPr>
          <a:xfrm>
            <a:off x="3352161" y="1616529"/>
            <a:ext cx="2496843" cy="18124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4"/>
          </p:nvPr>
        </p:nvSpPr>
        <p:spPr>
          <a:xfrm>
            <a:off x="3352161" y="3631520"/>
            <a:ext cx="2496843" cy="23773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5"/>
          </p:nvPr>
        </p:nvSpPr>
        <p:spPr>
          <a:xfrm>
            <a:off x="6019534" y="1616528"/>
            <a:ext cx="2496843" cy="313131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8706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tIns="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5232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Divider Slide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Placehol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pic" idx="2"/>
          </p:nvPr>
        </p:nvSpPr>
        <p:spPr>
          <a:xfrm>
            <a:off x="663351" y="2216016"/>
            <a:ext cx="2483322" cy="18124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3"/>
          </p:nvPr>
        </p:nvSpPr>
        <p:spPr>
          <a:xfrm>
            <a:off x="663351" y="4244963"/>
            <a:ext cx="2483322" cy="18124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pic" idx="4"/>
          </p:nvPr>
        </p:nvSpPr>
        <p:spPr>
          <a:xfrm>
            <a:off x="3358921" y="2216016"/>
            <a:ext cx="2483322" cy="18124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pic" idx="5"/>
          </p:nvPr>
        </p:nvSpPr>
        <p:spPr>
          <a:xfrm>
            <a:off x="3358921" y="4244963"/>
            <a:ext cx="2483322" cy="18124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6"/>
          </p:nvPr>
        </p:nvSpPr>
        <p:spPr>
          <a:xfrm>
            <a:off x="6054492" y="2216016"/>
            <a:ext cx="2483322" cy="18124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idx="7"/>
          </p:nvPr>
        </p:nvSpPr>
        <p:spPr>
          <a:xfrm>
            <a:off x="6054492" y="4244963"/>
            <a:ext cx="2483322" cy="18124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3876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Placehol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pic" idx="2"/>
          </p:nvPr>
        </p:nvSpPr>
        <p:spPr>
          <a:xfrm>
            <a:off x="6047346" y="1709530"/>
            <a:ext cx="2483322" cy="514846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idx="3"/>
          </p:nvPr>
        </p:nvSpPr>
        <p:spPr>
          <a:xfrm>
            <a:off x="3351775" y="1709530"/>
            <a:ext cx="2483322" cy="217667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idx="4"/>
          </p:nvPr>
        </p:nvSpPr>
        <p:spPr>
          <a:xfrm>
            <a:off x="3351775" y="4180823"/>
            <a:ext cx="2451660" cy="26771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8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Default Sl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pic" idx="2"/>
          </p:nvPr>
        </p:nvSpPr>
        <p:spPr>
          <a:xfrm>
            <a:off x="357902" y="824947"/>
            <a:ext cx="2654439" cy="52081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72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Default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pic" idx="2"/>
          </p:nvPr>
        </p:nvSpPr>
        <p:spPr>
          <a:xfrm>
            <a:off x="641914" y="361950"/>
            <a:ext cx="6070877" cy="487952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4296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Default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pic" idx="2"/>
          </p:nvPr>
        </p:nvSpPr>
        <p:spPr>
          <a:xfrm>
            <a:off x="3258398" y="3726180"/>
            <a:ext cx="2481448" cy="31318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3"/>
          </p:nvPr>
        </p:nvSpPr>
        <p:spPr>
          <a:xfrm>
            <a:off x="4499122" y="0"/>
            <a:ext cx="4644878" cy="64579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894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Portfolio Thre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pic" idx="2"/>
          </p:nvPr>
        </p:nvSpPr>
        <p:spPr>
          <a:xfrm>
            <a:off x="0" y="0"/>
            <a:ext cx="410268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0699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Portfolio Thre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pic" idx="2"/>
          </p:nvPr>
        </p:nvSpPr>
        <p:spPr>
          <a:xfrm>
            <a:off x="5041319" y="0"/>
            <a:ext cx="410268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773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Portfolio Thre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idx="2"/>
          </p:nvPr>
        </p:nvSpPr>
        <p:spPr>
          <a:xfrm>
            <a:off x="0" y="0"/>
            <a:ext cx="59288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264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Portfolio Thre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pic" idx="2"/>
          </p:nvPr>
        </p:nvSpPr>
        <p:spPr>
          <a:xfrm>
            <a:off x="1282335" y="953074"/>
            <a:ext cx="1200462" cy="1856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pic" idx="3"/>
          </p:nvPr>
        </p:nvSpPr>
        <p:spPr>
          <a:xfrm>
            <a:off x="2542128" y="953074"/>
            <a:ext cx="1200462" cy="1856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pic" idx="4"/>
          </p:nvPr>
        </p:nvSpPr>
        <p:spPr>
          <a:xfrm>
            <a:off x="653153" y="2499779"/>
            <a:ext cx="1200462" cy="1856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pic" idx="5"/>
          </p:nvPr>
        </p:nvSpPr>
        <p:spPr>
          <a:xfrm>
            <a:off x="1912946" y="2499779"/>
            <a:ext cx="1200462" cy="1856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pic" idx="6"/>
          </p:nvPr>
        </p:nvSpPr>
        <p:spPr>
          <a:xfrm>
            <a:off x="1282335" y="4046486"/>
            <a:ext cx="1200462" cy="1856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pic" idx="7"/>
          </p:nvPr>
        </p:nvSpPr>
        <p:spPr>
          <a:xfrm>
            <a:off x="2542128" y="4046486"/>
            <a:ext cx="1200462" cy="1856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pic" idx="8"/>
          </p:nvPr>
        </p:nvSpPr>
        <p:spPr>
          <a:xfrm flipH="1">
            <a:off x="3169888" y="2499780"/>
            <a:ext cx="1201887" cy="18584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3988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Portfolio Thre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idx="2"/>
          </p:nvPr>
        </p:nvSpPr>
        <p:spPr>
          <a:xfrm>
            <a:off x="5329179" y="953074"/>
            <a:ext cx="1200462" cy="1856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pic" idx="3"/>
          </p:nvPr>
        </p:nvSpPr>
        <p:spPr>
          <a:xfrm>
            <a:off x="6588973" y="953074"/>
            <a:ext cx="1200462" cy="1856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pic" idx="4"/>
          </p:nvPr>
        </p:nvSpPr>
        <p:spPr>
          <a:xfrm>
            <a:off x="4699997" y="2499779"/>
            <a:ext cx="1200462" cy="1856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pic" idx="5"/>
          </p:nvPr>
        </p:nvSpPr>
        <p:spPr>
          <a:xfrm>
            <a:off x="5959790" y="2499779"/>
            <a:ext cx="1200462" cy="1856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pic" idx="6"/>
          </p:nvPr>
        </p:nvSpPr>
        <p:spPr>
          <a:xfrm>
            <a:off x="5329179" y="4046486"/>
            <a:ext cx="1200462" cy="1856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pic" idx="7"/>
          </p:nvPr>
        </p:nvSpPr>
        <p:spPr>
          <a:xfrm>
            <a:off x="6588973" y="4046486"/>
            <a:ext cx="1200462" cy="1856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pic" idx="8"/>
          </p:nvPr>
        </p:nvSpPr>
        <p:spPr>
          <a:xfrm flipH="1">
            <a:off x="7216732" y="2499780"/>
            <a:ext cx="1201887" cy="18584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914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0"/>
            <a:ext cx="5448080" cy="254223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Type your highly motivational phrase here and impress </a:t>
            </a:r>
            <a:br>
              <a:rPr lang="en-US" dirty="0" smtClean="0"/>
            </a:br>
            <a:r>
              <a:rPr lang="en-US" dirty="0" smtClean="0"/>
              <a:t>all who see your presentation.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02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Portfolio Thre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pic" idx="2"/>
          </p:nvPr>
        </p:nvSpPr>
        <p:spPr>
          <a:xfrm>
            <a:off x="5041228" y="0"/>
            <a:ext cx="410277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031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Portfolio Thre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pic" idx="2"/>
          </p:nvPr>
        </p:nvSpPr>
        <p:spPr>
          <a:xfrm>
            <a:off x="0" y="0"/>
            <a:ext cx="410277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708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Portfolio Thre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pic" idx="2"/>
          </p:nvPr>
        </p:nvSpPr>
        <p:spPr>
          <a:xfrm>
            <a:off x="0" y="0"/>
            <a:ext cx="410277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pic" idx="3"/>
          </p:nvPr>
        </p:nvSpPr>
        <p:spPr>
          <a:xfrm>
            <a:off x="4102772" y="0"/>
            <a:ext cx="5041228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292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Portfolio Thre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pic" idx="2"/>
          </p:nvPr>
        </p:nvSpPr>
        <p:spPr>
          <a:xfrm>
            <a:off x="5041228" y="0"/>
            <a:ext cx="410277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pic" idx="3"/>
          </p:nvPr>
        </p:nvSpPr>
        <p:spPr>
          <a:xfrm>
            <a:off x="0" y="0"/>
            <a:ext cx="5041228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1363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Portfolio Thre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pic" idx="2"/>
          </p:nvPr>
        </p:nvSpPr>
        <p:spPr>
          <a:xfrm>
            <a:off x="4789147" y="0"/>
            <a:ext cx="217214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1724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Portfolio Thre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pic" idx="2"/>
          </p:nvPr>
        </p:nvSpPr>
        <p:spPr>
          <a:xfrm>
            <a:off x="4014245" y="0"/>
            <a:ext cx="198171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254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Portfolio Thre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pic" idx="2"/>
          </p:nvPr>
        </p:nvSpPr>
        <p:spPr>
          <a:xfrm>
            <a:off x="0" y="0"/>
            <a:ext cx="1520864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pic" idx="3"/>
          </p:nvPr>
        </p:nvSpPr>
        <p:spPr>
          <a:xfrm>
            <a:off x="1520864" y="0"/>
            <a:ext cx="1523215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pic" idx="4"/>
          </p:nvPr>
        </p:nvSpPr>
        <p:spPr>
          <a:xfrm>
            <a:off x="3048195" y="0"/>
            <a:ext cx="1530928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pic" idx="5"/>
          </p:nvPr>
        </p:nvSpPr>
        <p:spPr>
          <a:xfrm>
            <a:off x="6095216" y="0"/>
            <a:ext cx="1516159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pic" idx="6"/>
          </p:nvPr>
        </p:nvSpPr>
        <p:spPr>
          <a:xfrm>
            <a:off x="7606537" y="0"/>
            <a:ext cx="1520864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pic" idx="7"/>
          </p:nvPr>
        </p:nvSpPr>
        <p:spPr>
          <a:xfrm>
            <a:off x="0" y="3429000"/>
            <a:ext cx="1520864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pic" idx="8"/>
          </p:nvPr>
        </p:nvSpPr>
        <p:spPr>
          <a:xfrm>
            <a:off x="1520864" y="3429000"/>
            <a:ext cx="1523215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pic" idx="9"/>
          </p:nvPr>
        </p:nvSpPr>
        <p:spPr>
          <a:xfrm>
            <a:off x="3041727" y="3429000"/>
            <a:ext cx="1533345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pic" idx="13"/>
          </p:nvPr>
        </p:nvSpPr>
        <p:spPr>
          <a:xfrm>
            <a:off x="4579123" y="3429000"/>
            <a:ext cx="1520864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pic" idx="14"/>
          </p:nvPr>
        </p:nvSpPr>
        <p:spPr>
          <a:xfrm>
            <a:off x="6095216" y="3429000"/>
            <a:ext cx="1516159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pic" idx="15"/>
          </p:nvPr>
        </p:nvSpPr>
        <p:spPr>
          <a:xfrm>
            <a:off x="7606537" y="3429000"/>
            <a:ext cx="1520864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pic" idx="16"/>
          </p:nvPr>
        </p:nvSpPr>
        <p:spPr>
          <a:xfrm>
            <a:off x="4579123" y="0"/>
            <a:ext cx="1520864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287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Portfolio Thre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pic" idx="2"/>
          </p:nvPr>
        </p:nvSpPr>
        <p:spPr>
          <a:xfrm>
            <a:off x="0" y="0"/>
            <a:ext cx="457199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pic" idx="3"/>
          </p:nvPr>
        </p:nvSpPr>
        <p:spPr>
          <a:xfrm>
            <a:off x="4572003" y="0"/>
            <a:ext cx="4571995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pic" idx="4"/>
          </p:nvPr>
        </p:nvSpPr>
        <p:spPr>
          <a:xfrm>
            <a:off x="4572003" y="3429000"/>
            <a:ext cx="4571995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524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Portfolio Thre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pic" idx="2"/>
          </p:nvPr>
        </p:nvSpPr>
        <p:spPr>
          <a:xfrm>
            <a:off x="4572003" y="0"/>
            <a:ext cx="457199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pic" idx="3"/>
          </p:nvPr>
        </p:nvSpPr>
        <p:spPr>
          <a:xfrm>
            <a:off x="0" y="0"/>
            <a:ext cx="4571995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pic" idx="4"/>
          </p:nvPr>
        </p:nvSpPr>
        <p:spPr>
          <a:xfrm>
            <a:off x="0" y="3429000"/>
            <a:ext cx="4571995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4791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Portfolio Thre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pic" idx="2"/>
          </p:nvPr>
        </p:nvSpPr>
        <p:spPr>
          <a:xfrm>
            <a:off x="874525" y="1712291"/>
            <a:ext cx="3921785" cy="29536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47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This slide has an important chart.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830552"/>
            <a:ext cx="5439486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4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Portfolio Thre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pic" idx="2"/>
          </p:nvPr>
        </p:nvSpPr>
        <p:spPr>
          <a:xfrm>
            <a:off x="0" y="5267739"/>
            <a:ext cx="9144000" cy="1590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036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Portfolio Thre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pic" idx="2"/>
          </p:nvPr>
        </p:nvSpPr>
        <p:spPr>
          <a:xfrm>
            <a:off x="641914" y="2077278"/>
            <a:ext cx="3958668" cy="478072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239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Big Image Placeholder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pic" idx="2"/>
          </p:nvPr>
        </p:nvSpPr>
        <p:spPr>
          <a:xfrm>
            <a:off x="-13749" y="0"/>
            <a:ext cx="3052583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pic" idx="3"/>
          </p:nvPr>
        </p:nvSpPr>
        <p:spPr>
          <a:xfrm>
            <a:off x="3052584" y="0"/>
            <a:ext cx="3038833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pic" idx="4"/>
          </p:nvPr>
        </p:nvSpPr>
        <p:spPr>
          <a:xfrm>
            <a:off x="6105166" y="0"/>
            <a:ext cx="3038833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419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Big Image Placeholder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pic" idx="2"/>
          </p:nvPr>
        </p:nvSpPr>
        <p:spPr>
          <a:xfrm>
            <a:off x="-222829" y="-326517"/>
            <a:ext cx="9517452" cy="520094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3866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ig Image Placehold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pic" idx="2"/>
          </p:nvPr>
        </p:nvSpPr>
        <p:spPr>
          <a:xfrm>
            <a:off x="6765827" y="744038"/>
            <a:ext cx="685979" cy="914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rgbClr val="D8D8D8"/>
              </a:buClr>
              <a:buFont typeface="Arial"/>
              <a:buNone/>
              <a:defRPr sz="938" b="0" i="0" u="none" strike="noStrike" cap="none">
                <a:solidFill>
                  <a:srgbClr val="D8D8D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pic" idx="3"/>
          </p:nvPr>
        </p:nvSpPr>
        <p:spPr>
          <a:xfrm>
            <a:off x="4431810" y="744038"/>
            <a:ext cx="685979" cy="914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rgbClr val="D8D8D8"/>
              </a:buClr>
              <a:buFont typeface="Arial"/>
              <a:buNone/>
              <a:defRPr sz="938" b="0" i="0" u="none" strike="noStrike" cap="none">
                <a:solidFill>
                  <a:srgbClr val="D8D8D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pic" idx="4"/>
          </p:nvPr>
        </p:nvSpPr>
        <p:spPr>
          <a:xfrm>
            <a:off x="6765827" y="3429000"/>
            <a:ext cx="685979" cy="914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rgbClr val="D8D8D8"/>
              </a:buClr>
              <a:buFont typeface="Arial"/>
              <a:buNone/>
              <a:defRPr sz="938" b="0" i="0" u="none" strike="noStrike" cap="none">
                <a:solidFill>
                  <a:srgbClr val="D8D8D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pic" idx="5"/>
          </p:nvPr>
        </p:nvSpPr>
        <p:spPr>
          <a:xfrm>
            <a:off x="4431810" y="3429000"/>
            <a:ext cx="685979" cy="914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rgbClr val="D8D8D8"/>
              </a:buClr>
              <a:buFont typeface="Arial"/>
              <a:buNone/>
              <a:defRPr sz="938" b="0" i="0" u="none" strike="noStrike" cap="none">
                <a:solidFill>
                  <a:srgbClr val="D8D8D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506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Placeholder Slid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pic" idx="2"/>
          </p:nvPr>
        </p:nvSpPr>
        <p:spPr>
          <a:xfrm>
            <a:off x="0" y="2684836"/>
            <a:ext cx="9144000" cy="41522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3839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Placeholder Slid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pic" idx="2"/>
          </p:nvPr>
        </p:nvSpPr>
        <p:spPr>
          <a:xfrm>
            <a:off x="5492963" y="0"/>
            <a:ext cx="1855553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721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_Placehol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pic" idx="2"/>
          </p:nvPr>
        </p:nvSpPr>
        <p:spPr>
          <a:xfrm>
            <a:off x="0" y="3962400"/>
            <a:ext cx="2284815" cy="289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pic" idx="3"/>
          </p:nvPr>
        </p:nvSpPr>
        <p:spPr>
          <a:xfrm>
            <a:off x="2284815" y="3962400"/>
            <a:ext cx="2284815" cy="289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pic" idx="4"/>
          </p:nvPr>
        </p:nvSpPr>
        <p:spPr>
          <a:xfrm>
            <a:off x="4572000" y="3962400"/>
            <a:ext cx="2284815" cy="289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pic" idx="5"/>
          </p:nvPr>
        </p:nvSpPr>
        <p:spPr>
          <a:xfrm>
            <a:off x="6856815" y="3962400"/>
            <a:ext cx="2284815" cy="289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846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Placeholder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pic" idx="2"/>
          </p:nvPr>
        </p:nvSpPr>
        <p:spPr>
          <a:xfrm>
            <a:off x="0" y="0"/>
            <a:ext cx="2685558" cy="33608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pic" idx="3"/>
          </p:nvPr>
        </p:nvSpPr>
        <p:spPr>
          <a:xfrm>
            <a:off x="0" y="3497191"/>
            <a:ext cx="2685558" cy="33608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pic" idx="4"/>
          </p:nvPr>
        </p:nvSpPr>
        <p:spPr>
          <a:xfrm>
            <a:off x="2790622" y="0"/>
            <a:ext cx="335953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9773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9_Placehold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pic" idx="2"/>
          </p:nvPr>
        </p:nvSpPr>
        <p:spPr>
          <a:xfrm>
            <a:off x="2996415" y="0"/>
            <a:ext cx="335953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pic" idx="3"/>
          </p:nvPr>
        </p:nvSpPr>
        <p:spPr>
          <a:xfrm>
            <a:off x="6458442" y="0"/>
            <a:ext cx="2685558" cy="33608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pic" idx="4"/>
          </p:nvPr>
        </p:nvSpPr>
        <p:spPr>
          <a:xfrm>
            <a:off x="6458442" y="3497191"/>
            <a:ext cx="2685558" cy="33608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03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Here are some charts </a:t>
            </a:r>
            <a:br>
              <a:rPr lang="en-US" dirty="0" smtClean="0"/>
            </a:br>
            <a:r>
              <a:rPr lang="en-US" dirty="0" smtClean="0"/>
              <a:t>for comparison.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830552"/>
            <a:ext cx="4020590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830552"/>
            <a:ext cx="4020042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21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8_Placehold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pic" idx="2"/>
          </p:nvPr>
        </p:nvSpPr>
        <p:spPr>
          <a:xfrm>
            <a:off x="0" y="4191000"/>
            <a:ext cx="9144000" cy="22288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3873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1_Placehold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pic" idx="2"/>
          </p:nvPr>
        </p:nvSpPr>
        <p:spPr>
          <a:xfrm>
            <a:off x="0" y="350424"/>
            <a:ext cx="9144000" cy="222882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808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2_Placeholder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9439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3_Placeholder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1" cy="34480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pic" idx="3"/>
          </p:nvPr>
        </p:nvSpPr>
        <p:spPr>
          <a:xfrm>
            <a:off x="0" y="3448050"/>
            <a:ext cx="9144001" cy="34099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1795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8_Placehold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pic" idx="3"/>
          </p:nvPr>
        </p:nvSpPr>
        <p:spPr>
          <a:xfrm>
            <a:off x="3048000" y="0"/>
            <a:ext cx="3048000" cy="3429000"/>
          </a:xfrm>
          <a:prstGeom prst="rect">
            <a:avLst/>
          </a:prstGeom>
          <a:solidFill>
            <a:srgbClr val="3C3C41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pic" idx="4"/>
          </p:nvPr>
        </p:nvSpPr>
        <p:spPr>
          <a:xfrm>
            <a:off x="6095999" y="0"/>
            <a:ext cx="30480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pic" idx="5"/>
          </p:nvPr>
        </p:nvSpPr>
        <p:spPr>
          <a:xfrm>
            <a:off x="0" y="3429000"/>
            <a:ext cx="3048000" cy="3429000"/>
          </a:xfrm>
          <a:prstGeom prst="rect">
            <a:avLst/>
          </a:prstGeom>
          <a:solidFill>
            <a:srgbClr val="3C3C41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pic" idx="6"/>
          </p:nvPr>
        </p:nvSpPr>
        <p:spPr>
          <a:xfrm>
            <a:off x="3048000" y="3429000"/>
            <a:ext cx="30480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pic" idx="7"/>
          </p:nvPr>
        </p:nvSpPr>
        <p:spPr>
          <a:xfrm>
            <a:off x="6095999" y="3429000"/>
            <a:ext cx="3048000" cy="3429000"/>
          </a:xfrm>
          <a:prstGeom prst="rect">
            <a:avLst/>
          </a:prstGeom>
          <a:solidFill>
            <a:srgbClr val="3C3C41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887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Placeholder Slid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pic" idx="2"/>
          </p:nvPr>
        </p:nvSpPr>
        <p:spPr>
          <a:xfrm>
            <a:off x="6190751" y="2418889"/>
            <a:ext cx="1799572" cy="2056478"/>
          </a:xfrm>
          <a:prstGeom prst="triangle">
            <a:avLst>
              <a:gd name="adj" fmla="val 50000"/>
            </a:avLst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pic" idx="3"/>
          </p:nvPr>
        </p:nvSpPr>
        <p:spPr>
          <a:xfrm>
            <a:off x="1183014" y="2418889"/>
            <a:ext cx="1799572" cy="2056478"/>
          </a:xfrm>
          <a:prstGeom prst="triangle">
            <a:avLst>
              <a:gd name="adj" fmla="val 50000"/>
            </a:avLst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pic" idx="4"/>
          </p:nvPr>
        </p:nvSpPr>
        <p:spPr>
          <a:xfrm>
            <a:off x="3686883" y="2418889"/>
            <a:ext cx="1799572" cy="2056478"/>
          </a:xfrm>
          <a:prstGeom prst="triangle">
            <a:avLst>
              <a:gd name="adj" fmla="val 50000"/>
            </a:avLst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32773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ablet-mockup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pic" idx="2"/>
          </p:nvPr>
        </p:nvSpPr>
        <p:spPr>
          <a:xfrm>
            <a:off x="2966072" y="4014826"/>
            <a:ext cx="1470869" cy="19606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rgbClr val="BEBEBE"/>
              </a:buClr>
              <a:buFont typeface="Arial"/>
              <a:buNone/>
              <a:defRPr sz="825" b="0" i="0" u="none" strike="noStrike" cap="none">
                <a:solidFill>
                  <a:srgbClr val="BEBEB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pic" idx="3"/>
          </p:nvPr>
        </p:nvSpPr>
        <p:spPr>
          <a:xfrm>
            <a:off x="4543694" y="1910789"/>
            <a:ext cx="1470869" cy="19606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rgbClr val="BEBEBE"/>
              </a:buClr>
              <a:buFont typeface="Arial"/>
              <a:buNone/>
              <a:defRPr sz="825" b="0" i="0" u="none" strike="noStrike" cap="none">
                <a:solidFill>
                  <a:srgbClr val="BEBEB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pic" idx="4"/>
          </p:nvPr>
        </p:nvSpPr>
        <p:spPr>
          <a:xfrm>
            <a:off x="4543694" y="4014826"/>
            <a:ext cx="1470869" cy="19606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rgbClr val="BEBEBE"/>
              </a:buClr>
              <a:buFont typeface="Arial"/>
              <a:buNone/>
              <a:defRPr sz="825" b="0" i="0" u="none" strike="noStrike" cap="none">
                <a:solidFill>
                  <a:srgbClr val="BEBEB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pic" idx="5"/>
          </p:nvPr>
        </p:nvSpPr>
        <p:spPr>
          <a:xfrm>
            <a:off x="2965255" y="1910789"/>
            <a:ext cx="1470869" cy="19606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rgbClr val="BEBEBE"/>
              </a:buClr>
              <a:buFont typeface="Arial"/>
              <a:buNone/>
              <a:defRPr sz="825" b="0" i="0" u="none" strike="noStrike" cap="none">
                <a:solidFill>
                  <a:srgbClr val="BEBEB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4824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4_Placeholder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pic" idx="2"/>
          </p:nvPr>
        </p:nvSpPr>
        <p:spPr>
          <a:xfrm>
            <a:off x="1525519" y="2559374"/>
            <a:ext cx="1128435" cy="1504188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pic" idx="3"/>
          </p:nvPr>
        </p:nvSpPr>
        <p:spPr>
          <a:xfrm>
            <a:off x="4019734" y="2557415"/>
            <a:ext cx="1128435" cy="1504188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pic" idx="4"/>
          </p:nvPr>
        </p:nvSpPr>
        <p:spPr>
          <a:xfrm>
            <a:off x="6512479" y="2557415"/>
            <a:ext cx="1128435" cy="1504188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889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ogo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pic" idx="2"/>
          </p:nvPr>
        </p:nvSpPr>
        <p:spPr>
          <a:xfrm>
            <a:off x="3826815" y="2168488"/>
            <a:ext cx="1464564" cy="3485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150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Logo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pic" idx="2"/>
          </p:nvPr>
        </p:nvSpPr>
        <p:spPr>
          <a:xfrm>
            <a:off x="6539179" y="1312478"/>
            <a:ext cx="1756105" cy="41799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pic" idx="3"/>
          </p:nvPr>
        </p:nvSpPr>
        <p:spPr>
          <a:xfrm>
            <a:off x="5015030" y="1309282"/>
            <a:ext cx="1756105" cy="41799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24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/ inf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This chart has </a:t>
            </a:r>
            <a:br>
              <a:rPr lang="en-US" dirty="0" smtClean="0"/>
            </a:br>
            <a:r>
              <a:rPr lang="en-US" dirty="0" smtClean="0"/>
              <a:t>additional notes.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830552"/>
            <a:ext cx="5448080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1830552"/>
            <a:ext cx="2651760" cy="3759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Go ahead and mention some details.</a:t>
            </a:r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12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Logo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pic" idx="2"/>
          </p:nvPr>
        </p:nvSpPr>
        <p:spPr>
          <a:xfrm>
            <a:off x="2402339" y="1312478"/>
            <a:ext cx="1756105" cy="41799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pic" idx="3"/>
          </p:nvPr>
        </p:nvSpPr>
        <p:spPr>
          <a:xfrm>
            <a:off x="878190" y="1309282"/>
            <a:ext cx="1756105" cy="41799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2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5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1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3443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628814" y="365125"/>
            <a:ext cx="7886372" cy="1325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Montserrat"/>
              <a:buNone/>
              <a:defRPr sz="2251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>
              <a:spcBef>
                <a:spcPts val="0"/>
              </a:spcBef>
              <a:buNone/>
              <a:defRPr sz="675"/>
            </a:lvl2pPr>
            <a:lvl3pPr lvl="2" indent="0">
              <a:spcBef>
                <a:spcPts val="0"/>
              </a:spcBef>
              <a:buNone/>
              <a:defRPr sz="675"/>
            </a:lvl3pPr>
            <a:lvl4pPr lvl="3" indent="0">
              <a:spcBef>
                <a:spcPts val="0"/>
              </a:spcBef>
              <a:buNone/>
              <a:defRPr sz="675"/>
            </a:lvl4pPr>
            <a:lvl5pPr lvl="4" indent="0">
              <a:spcBef>
                <a:spcPts val="0"/>
              </a:spcBef>
              <a:buNone/>
              <a:defRPr sz="675"/>
            </a:lvl5pPr>
            <a:lvl6pPr lvl="5" indent="0">
              <a:spcBef>
                <a:spcPts val="0"/>
              </a:spcBef>
              <a:buNone/>
              <a:defRPr sz="675"/>
            </a:lvl6pPr>
            <a:lvl7pPr lvl="6" indent="0">
              <a:spcBef>
                <a:spcPts val="0"/>
              </a:spcBef>
              <a:buNone/>
              <a:defRPr sz="675"/>
            </a:lvl7pPr>
            <a:lvl8pPr lvl="7" indent="0">
              <a:spcBef>
                <a:spcPts val="0"/>
              </a:spcBef>
              <a:buNone/>
              <a:defRPr sz="675"/>
            </a:lvl8pPr>
            <a:lvl9pPr lvl="8" indent="0">
              <a:spcBef>
                <a:spcPts val="0"/>
              </a:spcBef>
              <a:buNone/>
              <a:defRPr sz="6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186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Portfolio Three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pic" idx="2"/>
          </p:nvPr>
        </p:nvSpPr>
        <p:spPr>
          <a:xfrm>
            <a:off x="3209401" y="0"/>
            <a:ext cx="593457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3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6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2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25" name="Shape 225" descr="C:\Zhenya Cloud\Design\Freelance\Faz Nassiri\PCA\BG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856580" y="856580"/>
            <a:ext cx="6858000" cy="5144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2984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fault Slide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19" cy="68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342923" marR="0" lvl="1" indent="-469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685846" marR="0" lvl="2" indent="-462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028768" marR="0" lvl="3" indent="-45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371691" marR="0" lvl="4" indent="-4489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1886076" marR="0" lvl="5" indent="-9013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2228998" marR="0" lvl="6" indent="-90066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2571922" marR="0" lvl="7" indent="-8999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2914844" marR="0" lvl="8" indent="-8992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314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This slide has an important chart.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830552"/>
            <a:ext cx="5439486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8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tIns="25146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7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 smtClean="0"/>
              <a:t>Opening Slide 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81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50475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Kievit Offc Pro Medium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Opening Slide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69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457200" tIns="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50475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Divider Slide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169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0"/>
            <a:ext cx="5448080" cy="252376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Type your highly motivational phrase here and impress </a:t>
            </a:r>
            <a:br>
              <a:rPr lang="en-US" dirty="0" smtClean="0"/>
            </a:br>
            <a:r>
              <a:rPr lang="en-US" dirty="0" smtClean="0"/>
              <a:t>all who see your presentation.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39CAAF27-7F14-4A41-B92D-737E16705F5E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1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09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This slide has an important chart.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830553"/>
            <a:ext cx="5439487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6374ACDB-0DB6-40B6-B2A3-C5D7A65E3578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46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2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This slide has an interesting photo.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63125" y="1821793"/>
            <a:ext cx="5439836" cy="37683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 b="0" i="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32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09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Here are some charts </a:t>
            </a:r>
            <a:br>
              <a:rPr lang="en-US" dirty="0" smtClean="0"/>
            </a:br>
            <a:r>
              <a:rPr lang="en-US" dirty="0" smtClean="0"/>
              <a:t>for comparison.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830553"/>
            <a:ext cx="4020591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830553"/>
            <a:ext cx="4020043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1FAB4202-AACD-4CD7-8F5E-EE6966BD365E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3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/ inf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5448080" cy="1009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This chart has </a:t>
            </a:r>
            <a:br>
              <a:rPr lang="en-US" dirty="0" smtClean="0"/>
            </a:br>
            <a:r>
              <a:rPr lang="en-US" dirty="0" smtClean="0"/>
              <a:t>additional notes.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830553"/>
            <a:ext cx="5448080" cy="375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1830553"/>
            <a:ext cx="2651760" cy="3759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Go ahead and mention some details.</a:t>
            </a:r>
          </a:p>
        </p:txBody>
      </p:sp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3E34D75D-2EE5-4133-9865-15B88B59F887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61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3"/>
            <a:ext cx="5448080" cy="100950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This slide has an interesting photo.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63126" y="1821793"/>
            <a:ext cx="5439836" cy="37683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 b="0" i="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504FDD5F-D9BB-408F-A71F-4B9B0FC247BB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71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457201"/>
            <a:ext cx="5489903" cy="487312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2200"/>
              </a:spcBef>
              <a:spcAft>
                <a:spcPts val="0"/>
              </a:spcAft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Item 1</a:t>
            </a:r>
            <a:endParaRPr lang="en-US" dirty="0"/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  <a:p>
            <a:pPr lvl="0"/>
            <a:r>
              <a:rPr lang="en-US" dirty="0" smtClean="0"/>
              <a:t>Item 2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  <a:p>
            <a:pPr lvl="0"/>
            <a:r>
              <a:rPr lang="en-US" dirty="0" smtClean="0"/>
              <a:t>Item 3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endParaRPr lang="en-US" dirty="0" smtClean="0"/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C2CD2E9A-0739-453A-837B-4F4A42C78F71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2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Item 1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246532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Item 2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035863" y="457200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Item 3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</p:txBody>
      </p:sp>
      <p:sp>
        <p:nvSpPr>
          <p:cNvPr id="30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E943ABE7-8CC4-4662-B996-33464C2E769D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3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80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57201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Add your copy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3245372" y="457201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Add your copy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457201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Add your copy</a:t>
            </a:r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1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53293FFD-AB2C-47DE-BC4E-8B9F457D36FF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6" y="6397841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 userDrawn="1"/>
        </p:nvCxnSpPr>
        <p:spPr>
          <a:xfrm rot="5400000" flipH="1" flipV="1">
            <a:off x="8418135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22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7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961" y="6318644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615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C8C2-0973-45E7-80CD-C8C0DDF76B30}" type="datetime1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A87A-A5E6-4516-AB1E-4A284E47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208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93CC-C4FE-43A1-9ACD-011D0A5682D3}" type="datetime1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A87A-A5E6-4516-AB1E-4A284E47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84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6BF9-E43D-4A5B-BD84-0ECF1425C06B}" type="datetime1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A87A-A5E6-4516-AB1E-4A284E47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457200"/>
            <a:ext cx="5489903" cy="487312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2200"/>
              </a:spcBef>
              <a:spcAft>
                <a:spcPts val="0"/>
              </a:spcAft>
              <a:buNone/>
              <a:defRPr sz="2800" b="0" i="0">
                <a:solidFill>
                  <a:srgbClr val="0F7FC5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Item 1</a:t>
            </a:r>
            <a:endParaRPr lang="en-US" dirty="0"/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  <a:p>
            <a:pPr lvl="0"/>
            <a:r>
              <a:rPr lang="en-US" dirty="0" smtClean="0"/>
              <a:t>Item 2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  <a:p>
            <a:pPr lvl="0"/>
            <a:r>
              <a:rPr lang="en-US" dirty="0" smtClean="0"/>
              <a:t>Item 3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</a:t>
            </a:r>
          </a:p>
          <a:p>
            <a:pPr lvl="1"/>
            <a:endParaRPr lang="en-US" dirty="0" smtClean="0"/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>
          <a:xfrm>
            <a:off x="7269372" y="6397840"/>
            <a:ext cx="1093077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0685" y="6397840"/>
            <a:ext cx="273340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57200" y="6143568"/>
            <a:ext cx="8196317" cy="0"/>
          </a:xfrm>
          <a:prstGeom prst="line">
            <a:avLst/>
          </a:prstGeom>
          <a:ln w="19050" cmpd="sng">
            <a:solidFill>
              <a:srgbClr val="0F7F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93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D48A3-939C-43AF-80E1-E3B897B8BD0C}" type="datetime1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A87A-A5E6-4516-AB1E-4A284E47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209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903B2-FE08-4835-B00F-81997EDBE13C}" type="datetime1">
              <a:rPr lang="en-US" smtClean="0"/>
              <a:t>6/25/2019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A87A-A5E6-4516-AB1E-4A284E47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243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EAA9-0603-4ABE-90C3-37B81A0BFA58}" type="datetime1">
              <a:rPr lang="en-US" smtClean="0"/>
              <a:t>6/25/2019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A87A-A5E6-4516-AB1E-4A284E47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210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CCDC-4FED-49F6-AA6A-ACF44880AFED}" type="datetime1">
              <a:rPr lang="en-US" smtClean="0"/>
              <a:t>6/25/2019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A87A-A5E6-4516-AB1E-4A284E47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844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EF24-863F-4031-899F-D03BFA118C7D}" type="datetime1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A87A-A5E6-4516-AB1E-4A284E47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623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769A-4BE7-40E6-9F4C-34F4CF895FF9}" type="datetime1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A87A-A5E6-4516-AB1E-4A284E47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475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79AB4-B332-41AE-8829-CAA46FA4721B}" type="datetime1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A87A-A5E6-4516-AB1E-4A284E47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256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8C3F5-6439-4256-BA5F-BDC613253645}" type="datetime1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A87A-A5E6-4516-AB1E-4A284E47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92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457200" tIns="25146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6"/>
            <a:ext cx="9144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 smtClean="0"/>
              <a:t>Opening Slide 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0" y="6318643"/>
            <a:ext cx="571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52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D6B23-3602-4280-ACC2-16F0A3F43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5A79-EFF6-4467-8396-8A731F5E7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9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61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1720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/>
          <a:p>
            <a:r>
              <a:rPr lang="en-US" dirty="0"/>
              <a:t>Click to edit Master title </a:t>
            </a: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67128"/>
            <a:ext cx="8229600" cy="362119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54" r:id="rId3"/>
    <p:sldLayoutId id="2147483669" r:id="rId4"/>
    <p:sldLayoutId id="2147483670" r:id="rId5"/>
    <p:sldLayoutId id="2147483677" r:id="rId6"/>
    <p:sldLayoutId id="2147483675" r:id="rId7"/>
    <p:sldLayoutId id="2147483674" r:id="rId8"/>
    <p:sldLayoutId id="2147483673" r:id="rId9"/>
    <p:sldLayoutId id="2147483672" r:id="rId10"/>
    <p:sldLayoutId id="2147483671" r:id="rId11"/>
    <p:sldLayoutId id="2147483664" r:id="rId12"/>
    <p:sldLayoutId id="2147483819" r:id="rId1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chemeClr val="bg2">
              <a:lumMod val="75000"/>
              <a:lumOff val="25000"/>
            </a:schemeClr>
          </a:solidFill>
          <a:latin typeface="Arial"/>
          <a:ea typeface="+mj-ea"/>
          <a:cs typeface="Kievit Offc Pro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2000"/>
              </a:spcBef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216" marR="0" lvl="1" indent="-12516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433" marR="0" lvl="2" indent="-12333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742651" marR="0" lvl="3" indent="-12151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656867" marR="0" lvl="4" indent="-11967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5028194" marR="0" lvl="5" indent="-240293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5942411" marR="0" lvl="6" indent="-24011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6856628" marR="0" lvl="7" indent="-239927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7770846" marR="0" lvl="8" indent="-239745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28814" y="365125"/>
            <a:ext cx="7886372" cy="1325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Montserrat"/>
              <a:buNone/>
              <a:defRPr sz="6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005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  <p:sldLayoutId id="2147483740" r:id="rId46"/>
    <p:sldLayoutId id="2147483741" r:id="rId47"/>
    <p:sldLayoutId id="2147483742" r:id="rId48"/>
    <p:sldLayoutId id="2147483743" r:id="rId49"/>
    <p:sldLayoutId id="2147483744" r:id="rId50"/>
    <p:sldLayoutId id="2147483745" r:id="rId51"/>
    <p:sldLayoutId id="2147483746" r:id="rId52"/>
    <p:sldLayoutId id="2147483747" r:id="rId53"/>
    <p:sldLayoutId id="2147483748" r:id="rId54"/>
    <p:sldLayoutId id="2147483749" r:id="rId55"/>
    <p:sldLayoutId id="2147483750" r:id="rId56"/>
    <p:sldLayoutId id="2147483751" r:id="rId57"/>
    <p:sldLayoutId id="2147483752" r:id="rId58"/>
    <p:sldLayoutId id="2147483753" r:id="rId59"/>
    <p:sldLayoutId id="2147483754" r:id="rId60"/>
    <p:sldLayoutId id="2147483795" r:id="rId6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1720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/>
          <a:p>
            <a:r>
              <a:rPr lang="en-US" dirty="0"/>
              <a:t>Click to edit Master title </a:t>
            </a: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67129"/>
            <a:ext cx="8229600" cy="362119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292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chemeClr val="bg2">
              <a:lumMod val="75000"/>
              <a:lumOff val="25000"/>
            </a:schemeClr>
          </a:solidFill>
          <a:latin typeface="Arial"/>
          <a:ea typeface="+mj-ea"/>
          <a:cs typeface="Kievit Offc Pro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D0E0E-4E44-470C-919E-B6F3503AFC18}" type="datetime1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7A87A-A5E6-4516-AB1E-4A284E474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DD6B23-3602-4280-ACC2-16F0A3F43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3065A79-EFF6-4467-8396-8A731F5E7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4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1720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/>
          <a:p>
            <a:r>
              <a:rPr lang="en-US" dirty="0"/>
              <a:t>Click to edit Master title </a:t>
            </a: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67129"/>
            <a:ext cx="8229600" cy="362119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294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911" r:id="rId1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chemeClr val="bg2">
              <a:lumMod val="75000"/>
              <a:lumOff val="25000"/>
            </a:schemeClr>
          </a:solidFill>
          <a:latin typeface="Arial"/>
          <a:ea typeface="+mj-ea"/>
          <a:cs typeface="Kievit Offc Pro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google.com/imgres?imgurl=https://thumbs.dreamstime.com/b/man-sitting-box-working-laptop-computer-chair-56207948.jpg&amp;imgrefurl=https://www.dreamstime.com/stock-photo-man-sitting-box-working-laptop-computer-chair-image56207948&amp;docid=6um3lKaNecqDOM&amp;tbnid=3gvjHrdxpNYvsM:&amp;vet=1&amp;w=800&amp;h=533&amp;bih=899&amp;biw=1986&amp;ved=0ahUKEwiV99HGxtzcAhUaITQIHWZQDKEQMwg1KAAwAA&amp;iact=c&amp;ictx=1" TargetMode="External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hyperlink" Target="https://www.google.com/url?sa=i&amp;rct=j&amp;q=&amp;esrc=s&amp;source=images&amp;cd=&amp;cad=rja&amp;uact=8&amp;ved=0ahUKEwittpWN4e3UAhVY4mMKHXWkBiUQjRwIBw&amp;url=https://www.broala.com/&amp;psig=AFQjCNEujI9tQe3gEleYdSf346TN5oVhow&amp;ust=1499193488037565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hyperlink" Target="http://www.google.com/url?sa=i&amp;rct=j&amp;q=&amp;esrc=s&amp;source=images&amp;cd=&amp;cad=rja&amp;uact=8&amp;ved=0ahUKEwiCzeOZ4e3UAhUBFWMKHSxXCW0QjRwIBw&amp;url=http://www.dearhealth.com/&amp;psig=AFQjCNGUhvzGrNmeOfdF0r8Ul_uut3iLvA&amp;ust=1499193515102019" TargetMode="External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/imgres?imgurl=https://thumbs.dreamstime.com/b/man-sitting-box-working-laptop-computer-chair-56207948.jpg&amp;imgrefurl=https://www.dreamstime.com/stock-photo-man-sitting-box-working-laptop-computer-chair-image56207948&amp;docid=6um3lKaNecqDOM&amp;tbnid=3gvjHrdxpNYvsM:&amp;vet=1&amp;w=800&amp;h=533&amp;bih=899&amp;biw=1986&amp;ved=0ahUKEwiV99HGxtzcAhUaITQIHWZQDKEQMwg1KAAwAA&amp;iact=c&amp;ictx=1" TargetMode="External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google.com/imgres?imgurl=https://thumbs.dreamstime.com/b/man-sitting-box-working-laptop-computer-chair-56207948.jpg&amp;imgrefurl=https://www.dreamstime.com/stock-photo-man-sitting-box-working-laptop-computer-chair-image56207948&amp;docid=6um3lKaNecqDOM&amp;tbnid=3gvjHrdxpNYvsM:&amp;vet=1&amp;w=800&amp;h=533&amp;bih=899&amp;biw=1986&amp;ved=0ahUKEwiV99HGxtzcAhUaITQIHWZQDKEQMwg1KAAwAA&amp;iact=c&amp;ictx=1" TargetMode="Externa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s://www.google.com/imgres?imgurl=https://thumbs.dreamstime.com/b/man-sitting-box-working-laptop-computer-chair-56207948.jpg&amp;imgrefurl=https://www.dreamstime.com/stock-photo-man-sitting-box-working-laptop-computer-chair-image56207948&amp;docid=6um3lKaNecqDOM&amp;tbnid=3gvjHrdxpNYvsM:&amp;vet=1&amp;w=800&amp;h=533&amp;bih=899&amp;biw=1986&amp;ved=0ahUKEwiV99HGxtzcAhUaITQIHWZQDKEQMwg1KAAwAA&amp;iact=c&amp;ictx=1" TargetMode="External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4" y="56741"/>
            <a:ext cx="9002589" cy="591742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38729" y="4581958"/>
            <a:ext cx="262443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Tom Andriola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Vice President &amp; CIO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University of California System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CIO, UC Health</a:t>
            </a:r>
          </a:p>
          <a:p>
            <a:r>
              <a:rPr lang="en-US" sz="1400" dirty="0">
                <a:solidFill>
                  <a:schemeClr val="bg1"/>
                </a:solidFill>
              </a:rPr>
              <a:t>Advisor, </a:t>
            </a:r>
            <a:r>
              <a:rPr lang="en-US" sz="1400" dirty="0" smtClean="0">
                <a:solidFill>
                  <a:schemeClr val="bg1"/>
                </a:solidFill>
              </a:rPr>
              <a:t>Calit2 at UCSD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Advisor, CDHI at UCSF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422" y="108993"/>
            <a:ext cx="24669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1" y="1240972"/>
            <a:ext cx="7929703" cy="450668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1395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How do we not trip ourselves up?</a:t>
            </a:r>
          </a:p>
        </p:txBody>
      </p:sp>
    </p:spTree>
    <p:extLst>
      <p:ext uri="{BB962C8B-B14F-4D97-AF65-F5344CB8AC3E}">
        <p14:creationId xmlns:p14="http://schemas.microsoft.com/office/powerpoint/2010/main" val="255941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6350"/>
            <a:ext cx="9126537" cy="686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9954" y="178769"/>
            <a:ext cx="8906480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</a:rPr>
              <a:t>This is the UC System</a:t>
            </a:r>
          </a:p>
        </p:txBody>
      </p:sp>
    </p:spTree>
    <p:extLst>
      <p:ext uri="{BB962C8B-B14F-4D97-AF65-F5344CB8AC3E}">
        <p14:creationId xmlns:p14="http://schemas.microsoft.com/office/powerpoint/2010/main" val="4528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6350"/>
            <a:ext cx="9126537" cy="686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748960" y="178308"/>
            <a:ext cx="7663542" cy="9848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erlin Sans FB" panose="020E0602020502020306" pitchFamily="34" charset="0"/>
              </a:rPr>
              <a:t>In genetics, you can’t change the gene, but you can alter the gene expression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613955" y="3575662"/>
            <a:ext cx="7663542" cy="98488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457200" rtl="0" eaLnBrk="1" latinLnBrk="0" hangingPunct="1">
              <a:spcBef>
                <a:spcPts val="2200"/>
              </a:spcBef>
              <a:spcAft>
                <a:spcPts val="0"/>
              </a:spcAft>
              <a:buFont typeface="Arial"/>
              <a:buNone/>
              <a:defRPr sz="28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rgbClr val="FFFFFF"/>
                </a:solidFill>
                <a:latin typeface="Berlin Sans FB" panose="020E0602020502020306" pitchFamily="34" charset="0"/>
              </a:rPr>
              <a:t>We have much more in common than we have uniqueness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692333" y="5061895"/>
            <a:ext cx="7663542" cy="98488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457200" rtl="0" eaLnBrk="1" latinLnBrk="0" hangingPunct="1">
              <a:spcBef>
                <a:spcPts val="2200"/>
              </a:spcBef>
              <a:spcAft>
                <a:spcPts val="0"/>
              </a:spcAft>
              <a:buFont typeface="Arial"/>
              <a:buNone/>
              <a:defRPr sz="28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 b="0" i="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rgbClr val="FFFFFF"/>
                </a:solidFill>
                <a:latin typeface="Berlin Sans FB" panose="020E0602020502020306" pitchFamily="34" charset="0"/>
              </a:rPr>
              <a:t>Community and Culture are more important than Strategy</a:t>
            </a:r>
            <a:r>
              <a:rPr lang="en-US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	</a:t>
            </a:r>
            <a:endParaRPr lang="en-US" sz="3200" dirty="0" smtClean="0">
              <a:solidFill>
                <a:srgbClr val="FFFFFF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5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56" y="135211"/>
            <a:ext cx="8449544" cy="59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2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81" y="83200"/>
            <a:ext cx="8559665" cy="597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3144" y="2263750"/>
            <a:ext cx="7663542" cy="2410916"/>
          </a:xfrm>
        </p:spPr>
        <p:txBody>
          <a:bodyPr/>
          <a:lstStyle/>
          <a:p>
            <a:pPr algn="ctr"/>
            <a:r>
              <a:rPr lang="en-US" sz="4000" i="1" dirty="0" smtClean="0"/>
              <a:t>Culture</a:t>
            </a:r>
          </a:p>
          <a:p>
            <a:pPr algn="ctr"/>
            <a:r>
              <a:rPr lang="en-US" sz="4000" i="1" dirty="0"/>
              <a:t>&amp;</a:t>
            </a:r>
            <a:r>
              <a:rPr lang="en-US" sz="4000" i="1" dirty="0" smtClean="0"/>
              <a:t> </a:t>
            </a:r>
          </a:p>
          <a:p>
            <a:pPr algn="ctr"/>
            <a:r>
              <a:rPr lang="en-US" sz="4000" i="1" dirty="0" smtClean="0"/>
              <a:t>Community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8194133" y="6601042"/>
            <a:ext cx="878061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 baseline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@Andriola_UC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15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8194133" y="6601042"/>
            <a:ext cx="878061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 baseline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@Andriola_UC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906358"/>
            <a:ext cx="8778240" cy="4167869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00" y="986112"/>
            <a:ext cx="2012372" cy="80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9773" y="178769"/>
            <a:ext cx="8671348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Community needs “connective fabric”</a:t>
            </a:r>
          </a:p>
        </p:txBody>
      </p:sp>
    </p:spTree>
    <p:extLst>
      <p:ext uri="{BB962C8B-B14F-4D97-AF65-F5344CB8AC3E}">
        <p14:creationId xmlns:p14="http://schemas.microsoft.com/office/powerpoint/2010/main" val="85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8194133" y="6601042"/>
            <a:ext cx="878061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 baseline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@Andriola_UC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57" y="788945"/>
            <a:ext cx="7627755" cy="529729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9773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The Blog: “The Story of Us”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275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23" y="992590"/>
            <a:ext cx="6758099" cy="50685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9773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lvl="0">
              <a:defRPr/>
            </a:pPr>
            <a:r>
              <a:rPr lang="en-US" sz="3600" i="1" dirty="0" smtClean="0">
                <a:solidFill>
                  <a:srgbClr val="0070C0"/>
                </a:solidFill>
              </a:rPr>
              <a:t>Community: Research Facilitation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5875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89773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lvl="0">
              <a:defRPr/>
            </a:pPr>
            <a:r>
              <a:rPr lang="en-US" sz="3600" i="1" dirty="0" smtClean="0">
                <a:solidFill>
                  <a:srgbClr val="0070C0"/>
                </a:solidFill>
              </a:rPr>
              <a:t>Community: UC Health Data Day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84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773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UC is an important engine for California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80" t="22617" r="36873" b="19867"/>
          <a:stretch/>
        </p:blipFill>
        <p:spPr>
          <a:xfrm>
            <a:off x="3680120" y="1111447"/>
            <a:ext cx="2074604" cy="2638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922" t="25992" r="25001" b="25367"/>
          <a:stretch/>
        </p:blipFill>
        <p:spPr>
          <a:xfrm>
            <a:off x="481789" y="4033206"/>
            <a:ext cx="2915238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53" r="58573"/>
          <a:stretch/>
        </p:blipFill>
        <p:spPr>
          <a:xfrm>
            <a:off x="6877915" y="2324934"/>
            <a:ext cx="1900587" cy="3066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27796"/>
          <a:stretch/>
        </p:blipFill>
        <p:spPr>
          <a:xfrm>
            <a:off x="440822" y="966395"/>
            <a:ext cx="2007267" cy="21156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0431" y="3103813"/>
            <a:ext cx="3069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</a:rPr>
              <a:t>Educational opportunity &amp; economic mobility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6706137" y="5385293"/>
            <a:ext cx="2244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</a:rPr>
              <a:t>Research </a:t>
            </a:r>
            <a:r>
              <a:rPr lang="en-US" sz="2000" dirty="0" smtClean="0">
                <a:solidFill>
                  <a:srgbClr val="000000"/>
                </a:solidFill>
              </a:rPr>
              <a:t>excellence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05797" y="4709446"/>
            <a:ext cx="17670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Patient Care Research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Education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76645" y="1125698"/>
            <a:ext cx="1528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Food &amp; Ag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0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Content Placeholder 3" descr="WAVE-computer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" r="-383"/>
          <a:stretch>
            <a:fillRect/>
          </a:stretch>
        </p:blipFill>
        <p:spPr bwMode="auto">
          <a:xfrm>
            <a:off x="399925" y="3019563"/>
            <a:ext cx="3442431" cy="231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2585605" y="4176107"/>
            <a:ext cx="1149300" cy="27444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2680" tIns="31341" rIns="62680" bIns="31341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26846">
              <a:defRPr/>
            </a:pPr>
            <a:r>
              <a:rPr lang="en-US" sz="1372" dirty="0">
                <a:solidFill>
                  <a:srgbClr val="FFFF00"/>
                </a:solidFill>
              </a:rPr>
              <a:t>40G FIONAs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1216694" y="2749482"/>
            <a:ext cx="1921053" cy="242702"/>
          </a:xfrm>
          <a:prstGeom prst="rect">
            <a:avLst/>
          </a:prstGeom>
          <a:noFill/>
          <a:ln>
            <a:noFill/>
          </a:ln>
          <a:extLst/>
        </p:spPr>
        <p:txBody>
          <a:bodyPr lIns="62680" tIns="31341" rIns="62680" bIns="31341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26846">
              <a:defRPr/>
            </a:pPr>
            <a:r>
              <a:rPr lang="en-US" sz="1166" dirty="0">
                <a:solidFill>
                  <a:srgbClr val="000000"/>
                </a:solidFill>
              </a:rPr>
              <a:t>20x40G PRP-connected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489" y="2565430"/>
            <a:ext cx="4166639" cy="27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173130" y="5394735"/>
            <a:ext cx="2008176" cy="343046"/>
          </a:xfrm>
          <a:prstGeom prst="rect">
            <a:avLst/>
          </a:prstGeom>
        </p:spPr>
        <p:txBody>
          <a:bodyPr lIns="62680" tIns="31341" rIns="62680" bIns="31341"/>
          <a:lstStyle>
            <a:lvl1pPr>
              <a:defRPr sz="2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b="1">
                <a:solidFill>
                  <a:srgbClr val="00279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rgbClr val="336600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626846">
              <a:spcBef>
                <a:spcPct val="20000"/>
              </a:spcBef>
              <a:defRPr/>
            </a:pPr>
            <a:r>
              <a:rPr lang="en-US" sz="1303"/>
              <a:t>WAVE@UC San Diego</a:t>
            </a: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3279321" y="2040523"/>
            <a:ext cx="2685554" cy="395319"/>
            <a:chOff x="4780547" y="1206625"/>
            <a:chExt cx="3914274" cy="576343"/>
          </a:xfrm>
        </p:grpSpPr>
        <p:sp>
          <p:nvSpPr>
            <p:cNvPr id="14" name="Curved Down Arrow 5"/>
            <p:cNvSpPr>
              <a:spLocks noChangeArrowheads="1"/>
            </p:cNvSpPr>
            <p:nvPr/>
          </p:nvSpPr>
          <p:spPr bwMode="auto">
            <a:xfrm>
              <a:off x="4780547" y="1206625"/>
              <a:ext cx="3914274" cy="576343"/>
            </a:xfrm>
            <a:prstGeom prst="curvedDownArrow">
              <a:avLst>
                <a:gd name="adj1" fmla="val 25028"/>
                <a:gd name="adj2" fmla="val 49994"/>
                <a:gd name="adj3" fmla="val 25000"/>
              </a:avLst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006" tIns="49209" rIns="100006" bIns="49209" anchor="ctr"/>
            <a:lstStyle/>
            <a:p>
              <a:pPr defTabSz="624722"/>
              <a:endParaRPr lang="en-US" sz="1235">
                <a:solidFill>
                  <a:srgbClr val="000000"/>
                </a:solidFill>
              </a:endParaRPr>
            </a:p>
          </p:txBody>
        </p:sp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6328160" y="1266958"/>
              <a:ext cx="874290" cy="4886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626846">
                <a:defRPr/>
              </a:pPr>
              <a:r>
                <a:rPr lang="en-US" sz="1578">
                  <a:solidFill>
                    <a:srgbClr val="C00000"/>
                  </a:solidFill>
                </a:rPr>
                <a:t>PRP</a:t>
              </a: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5812408" y="5394735"/>
            <a:ext cx="2008176" cy="343046"/>
          </a:xfrm>
          <a:prstGeom prst="rect">
            <a:avLst/>
          </a:prstGeom>
        </p:spPr>
        <p:txBody>
          <a:bodyPr lIns="62680" tIns="31341" rIns="62680" bIns="31341"/>
          <a:lstStyle>
            <a:lvl1pPr>
              <a:defRPr sz="2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b="1">
                <a:solidFill>
                  <a:srgbClr val="00279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rgbClr val="336600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626846">
              <a:spcBef>
                <a:spcPct val="20000"/>
              </a:spcBef>
              <a:defRPr/>
            </a:pPr>
            <a:r>
              <a:rPr lang="en-US" sz="1303" dirty="0"/>
              <a:t>WAVE @UC Merced</a:t>
            </a:r>
          </a:p>
        </p:txBody>
      </p:sp>
      <p:pic>
        <p:nvPicPr>
          <p:cNvPr id="17" name="Picture 1" descr="MerWAVE 7-13-16 front folks fun_DxO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192" y="2564341"/>
            <a:ext cx="4335438" cy="277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2926080" y="1514011"/>
            <a:ext cx="3413760" cy="343046"/>
          </a:xfrm>
          <a:prstGeom prst="rect">
            <a:avLst/>
          </a:prstGeom>
        </p:spPr>
        <p:txBody>
          <a:bodyPr lIns="62680" tIns="31341" rIns="62680" bIns="31341"/>
          <a:lstStyle>
            <a:lvl1pPr>
              <a:defRPr sz="2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b="1">
                <a:solidFill>
                  <a:srgbClr val="00279F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rgbClr val="336600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626846">
              <a:spcBef>
                <a:spcPct val="20000"/>
              </a:spcBef>
              <a:defRPr/>
            </a:pPr>
            <a:r>
              <a:rPr lang="en-US" sz="1800" i="1" dirty="0" smtClean="0">
                <a:solidFill>
                  <a:srgbClr val="0070C0"/>
                </a:solidFill>
              </a:rPr>
              <a:t>Share, Copy, My Flavor, Go!</a:t>
            </a:r>
            <a:endParaRPr lang="en-US" sz="1800" i="1" dirty="0">
              <a:solidFill>
                <a:srgbClr val="0070C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9773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lvl="0">
              <a:defRPr/>
            </a:pPr>
            <a:r>
              <a:rPr lang="en-US" sz="3600" i="1" dirty="0" smtClean="0">
                <a:solidFill>
                  <a:srgbClr val="0070C0"/>
                </a:solidFill>
              </a:rPr>
              <a:t>Reinforcing </a:t>
            </a:r>
            <a:r>
              <a:rPr lang="en-US" sz="3600" i="1" dirty="0">
                <a:solidFill>
                  <a:srgbClr val="0070C0"/>
                </a:solidFill>
              </a:rPr>
              <a:t>community </a:t>
            </a:r>
            <a:r>
              <a:rPr lang="en-US" sz="3600" i="1" dirty="0" smtClean="0">
                <a:solidFill>
                  <a:srgbClr val="0070C0"/>
                </a:solidFill>
              </a:rPr>
              <a:t>&amp; culture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327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39825-731B-5D47-806A-2D6215B4DDB1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AutoShape 2" descr="Related imag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411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2619" y="1140022"/>
            <a:ext cx="1167244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 anchor="ctr" anchorCtr="0">
            <a:spAutoFit/>
          </a:bodyPr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IT Employee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51751" y="1140022"/>
            <a:ext cx="946093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 anchor="ctr" anchorCtr="0">
            <a:spAutoFit/>
          </a:bodyPr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Innovator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4803" y="1140022"/>
            <a:ext cx="1199367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 anchor="ctr" anchorCtr="0">
            <a:spAutoFit/>
          </a:bodyPr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Intrapreneur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8767" y="5433569"/>
            <a:ext cx="974947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 anchor="ctr" anchorCtr="0">
            <a:spAutoFit/>
          </a:bodyPr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Efficiency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92005" y="5325847"/>
            <a:ext cx="1359989" cy="52322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 anchor="ctr" anchorCtr="0">
            <a:spAutoFit/>
          </a:bodyPr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Innovation</a:t>
            </a:r>
          </a:p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Value Creation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69656" y="5433569"/>
            <a:ext cx="1569660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 anchor="ctr" anchorCtr="0">
            <a:spAutoFit/>
          </a:bodyPr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Entrepreneurship</a:t>
            </a:r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7920405" y="6477000"/>
            <a:ext cx="1223595" cy="3260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@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Andriola_UC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16200000">
            <a:off x="4578677" y="-1745923"/>
            <a:ext cx="533400" cy="6920846"/>
          </a:xfrm>
          <a:prstGeom prst="downArrow">
            <a:avLst/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16200000">
            <a:off x="4578677" y="1606878"/>
            <a:ext cx="533400" cy="6920846"/>
          </a:xfrm>
          <a:prstGeom prst="downArrow">
            <a:avLst/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9" name="Picture 4" descr="UC Innovat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51" y="1905000"/>
            <a:ext cx="320529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89773" y="135225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</a:endParaRPr>
          </a:p>
        </p:txBody>
      </p:sp>
      <p:sp>
        <p:nvSpPr>
          <p:cNvPr id="22" name="Shape 413"/>
          <p:cNvSpPr txBox="1"/>
          <p:nvPr/>
        </p:nvSpPr>
        <p:spPr>
          <a:xfrm>
            <a:off x="270510" y="306121"/>
            <a:ext cx="8065425" cy="450230"/>
          </a:xfrm>
          <a:prstGeom prst="rect">
            <a:avLst/>
          </a:prstGeom>
          <a:noFill/>
          <a:ln>
            <a:noFill/>
          </a:ln>
        </p:spPr>
        <p:txBody>
          <a:bodyPr lIns="34293" tIns="17142" rIns="34293" bIns="17142" anchor="t" anchorCtr="0">
            <a:noAutofit/>
          </a:bodyPr>
          <a:lstStyle/>
          <a:p>
            <a:pPr indent="-26201" defTabSz="342991">
              <a:buSzPct val="25000"/>
            </a:pPr>
            <a:r>
              <a:rPr lang="en-US" sz="3600" i="1" kern="0" dirty="0" smtClean="0">
                <a:solidFill>
                  <a:srgbClr val="0070C0"/>
                </a:solidFill>
                <a:ea typeface="Georgia" charset="0"/>
                <a:cs typeface="Georgia" charset="0"/>
                <a:sym typeface="Roboto Slab"/>
              </a:rPr>
              <a:t>Innovation </a:t>
            </a:r>
            <a:r>
              <a:rPr lang="en-US" sz="3600" i="1" kern="0" dirty="0" err="1" smtClean="0">
                <a:solidFill>
                  <a:srgbClr val="0070C0"/>
                </a:solidFill>
                <a:ea typeface="Georgia" charset="0"/>
                <a:cs typeface="Georgia" charset="0"/>
                <a:sym typeface="Roboto Slab"/>
              </a:rPr>
              <a:t>en</a:t>
            </a:r>
            <a:r>
              <a:rPr lang="en-US" sz="3600" i="1" kern="0" dirty="0" smtClean="0">
                <a:solidFill>
                  <a:srgbClr val="0070C0"/>
                </a:solidFill>
                <a:ea typeface="Georgia" charset="0"/>
                <a:cs typeface="Georgia" charset="0"/>
                <a:sym typeface="Roboto Slab"/>
              </a:rPr>
              <a:t> mass</a:t>
            </a:r>
            <a:endParaRPr lang="en-US" sz="3600" i="1" kern="0" dirty="0">
              <a:solidFill>
                <a:srgbClr val="0070C0"/>
              </a:solidFill>
              <a:ea typeface="Georgia" charset="0"/>
              <a:cs typeface="Georgia" charset="0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0682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9238" y="1499078"/>
            <a:ext cx="8229600" cy="3668697"/>
          </a:xfrm>
        </p:spPr>
        <p:txBody>
          <a:bodyPr/>
          <a:lstStyle/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Continue to do a great job every day</a:t>
            </a:r>
          </a:p>
          <a:p>
            <a:pPr lvl="2"/>
            <a:endParaRPr lang="en-US" sz="1200" dirty="0" smtClean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Make part of your job gaining time back for innovation (your definition)</a:t>
            </a:r>
          </a:p>
          <a:p>
            <a:pPr lvl="2"/>
            <a:endParaRPr lang="en-US" sz="1400" dirty="0" smtClean="0">
              <a:solidFill>
                <a:srgbClr val="000000"/>
              </a:solidFill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Leverage the collective intelligence of community</a:t>
            </a:r>
          </a:p>
          <a:p>
            <a:pPr lvl="2"/>
            <a:endParaRPr lang="en-US" sz="1400" dirty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Share key messages with others</a:t>
            </a:r>
          </a:p>
          <a:p>
            <a:pPr lvl="2"/>
            <a:endParaRPr lang="en-US" sz="1400" dirty="0" smtClean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Help expand the community</a:t>
            </a:r>
          </a:p>
          <a:p>
            <a:pPr lvl="2"/>
            <a:endParaRPr lang="en-US" sz="1400" dirty="0" smtClean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Keep innovating (trying stuff)</a:t>
            </a:r>
          </a:p>
          <a:p>
            <a:pPr lvl="2"/>
            <a:endParaRPr lang="en-US" sz="1400" dirty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Lean in, join in, make a difference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94133" y="6601042"/>
            <a:ext cx="878061" cy="13849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Andriola_UC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89882" y="175325"/>
            <a:ext cx="7162823" cy="4038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you can do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AutoShape 8" descr="data:image/jpeg;base64,/9j/4AAQSkZJRgABAQAAAQABAAD/2wCEAAkGBxAQEhQQDxQUEBAUDw8QEA8QFBAPFRQPFBQWFhQUFBQYHCggGBolHBQUITEhJSkrLi4uFx8zODMsNygtLisBCgoKDg0OFw8PFywcHBwsLCwsLCwsLCwsLCwsLCwsLCwsLCwsLCwsLCwrLCwsLCwsLCwsLCwsLCwsLCwsLCwsLP/AABEIAMoAyAMBIgACEQEDEQH/xAAbAAACAwEBAQAAAAAAAAAAAAADBAABAgUGB//EAD4QAAIBAgMEBgcGBgEFAAAAAAABAgMRBCExEkFRcQUiUmGBkRMykqGxwdEGFBVCcuEjU2Ki8PGyFjNzgtL/xAAXAQEBAQEAAAAAAAAAAAAAAAAAAQID/8QAHREBAQEBAAMBAQEAAAAAAAAAAAERAhIxUTIhE//aAAwDAQACEQMRAD8A+lRea5jQmmPU9lZtx8XY1wGrImQv6emvzQ9ojxdLtw8/3NBjImQq8fR/mQ8/3MvpGj/Mj/niNgcyJdCT6To/zIlPpOj215DYHtpE20c99K0e1/azH4tR4v2X9B5T6OntrgT0i4HL/F6X9fsP6Ffi9PhU9knlPo6rqK1rAqiT07jnfi8OzU9kr8Xh2Knkh5T6Gquj5CNXTxKxPSsWurGSb7VllxEli59zXBox1NUwyF0rTTccpLOUNcuMTKZjMGkasUjSKiELIBCEIBRZTLAuSTVnoxf7lT7KGCBQFg6fZXkaWGh2V5BSEGFQhwXkX6KPBeRolyivRrgibK4F3IBLIolymwIQy2Vcg0wdWdlctyAVc7LxLJtAYRbzeoXYNU09N3zCWOgHQqOnJTW558t41j4xhK90ovrRbyyFpxOhSpwrU6bmvVTXJrL5Imb/AAIUcVTllGUZPek0w22M/g1Fva2U3kNPBx3pC8I5u0XcelgIcLcmBq9Hv8r8JfUnjQC5AE5OL2ZKz/zQ3GdzI2QpsgFkKuQK0S5m5LgauVcq5VwNXJczclwI2ZbI2YbAtyK2jDZTkQabLhHeDp5vwGIo3x60VYhZRoZkhrBS/hyXCTfmv2FmEoq8KiejjbzTRZ7D+GqsdpzT7jxnRdNRS2XKOW6cvhc6UnPdUqLxi/ijSO5KogbrHD/ib6tT+z/5K2ZfzKnnH6E0dLHRVSLW/WL4M5GDr3N1G4pvam7JvOTOZ0XUbz45nPsd1MgODLMKKQzclyjVyGbkuBZCrlXAu5VymymwI2Dky2wUpEFtmXIw5GZSIGcHm5PkhtoV6MzUn/UvgNzO3P5QMhZQFM3RdlPkvgzDKnK0JvufuQVyejZZI6rON0a8kddM0IZbLZhkCvSk7Upv+hiPQ2ngg3T07UZd+yvNoH0QsvI5d+x2YEKgQgNclzJALIUVcDVyrmblXA1cy2U2YbAkmClIuUgUpEEcgdSRTkBqyCOx0HnCX6/kOVEIfZqV41FwlF+af0OjWR25/MAGUaZllFMX6Rns0pfpl78hhnJ+0Fa0FHjJLwWbIoPR+iOqmcvArI6e4ou5hsjZiTIOT9o59SMe1UXuTYx0WsjndPTvUpR4KUvOyXwZ1cBGyRy69joRISJRAUlyrlXKq7lNkuZbAtsy2U2ZbIi2zDZeb0z5ZhaeAqy0i13yyLmhWTAyZ149CzesorzYSPQMfzTk+SSL4UeflIBVkerXQVHftPnL6F/geH3w85SL/nUcb7JVP4k4dqCfsv8Ac72IgZw/Q9CnJTpxcZK9mm9/MZdKTTUpb8mlbLvvqdOZZMo5rMsNiKEo7rrtRu/NagEvFcVmXBG7Znl+l6+3VUeyrv8AVL/SO/0liFTg5SdlZtvuR47B1HUk5vWUr+e4yr0WCWQ82JYRDUpAVKQOUjM5gJ1Uk29ErslquTiZbeIfCKUfHV/E72FWR5/oum3Jyerk2/E9HRRyDCIUigglyrlXKuFXcpspszJgbhFyaUc2zpYfota1Hd8FkvMzgaag89Wlfx4D7bOvPH1F06cY5RSS7gdfGU4Zyko82keW6c6WxCk4WdGCdttrNrinpY87Urxbu3Ko+N7/ABOjOvc1vtNh46Scv0psTqfa6C9WEpc7I8ipyfqwS53L2K3G3ggPVf8AWD/k/wBwWl9rYP16co8rSPJSwdTtS010ZcMDV/K5t9ybBr3mD6boVXaMrS7Muq/C+o/tngKPROLk8qUn3yjsL2nY9f0Ng60IWxDV8tlJ7TS4NgjpXOdi5xpy261oxbsqkbr/ANZLfzHqtaMFdtJcW0kczHpYhbEk1Tybm+rppsp5vnoFeH+2OLr4lKnhGopSvLbi3tW0jy3+Ryej8dUoZYqjOGn8SmnVg/LNeJ7yHRtGGl5cwzcUrJLyMjk4DpCjON4TTXl7mGrY2C1kvNCfSFWlBttpf0xs35I4tfEbeitH3vmcuu8adep0rT3O/JMXr4v0i2YppPVvgc+FMdw1Mx5Wq6GApWR1KYnh1YbgIgyZZlEKi2yrlNlNhVtmJMjZiTA6NDFKSSn1ZLJTXzW8bjWnHRba402m/ZeZwoMLTqtaM7c9Mu3+IU3lK67qkJR/5IHKWFfrRo+OwhOGPmt5tY5vVJ80ma0MxhguzS8HH6hI/cl+Wl4yh9RT70uxD2I/Q1HFpaRguUIl0NvFYVaRpf2y+BI9JR/JGcv0Up287JCrx0tztysgcsXJ6tjQ996qy/JsrjUnFe5XAVZTfrVFFcKUbv2paeQm6r4mJVETVMSnBO6V5LSU25v3i9fEN5t+LE8TjlHRXenA8/iqtXEN7TtC+UVkvHiZtHYq9KwzUOu+K0894jiMVOSzdu5ZIUhgHHOORjFVGlZ6vLw3nO1SlV3fdu5FUYlINSicQanE6GHgK0Yj9FGoGqQxABTDRNAyIZRAI2ZbIzLAjZiTNKLeib5F/dZvdbvlaPxCAqpZ38w3LQzLDJetOPKN5fAzGUVktp56tJJGudgKmaTBXLudAbbLUwFyXAPtmXUBXKuFbcwVSZbZi1yBWrHeZjBQjd5vgNTj7s2J4h7T2Vv+BMQXDVdvdY5vTVKzTXB3Ozh6Kjoc7pnVePyJ3P4riU2N0UZhRT0yfuf0D06bWTVjjmBiih2khWkhumWBiAaIGAaJpBEUREAbVKn/AFy8oolktIxXO8/iNfdH+ZpGJKjHWV+5HbxgXlVl2rd0bR+AFwvuu/FjU8RBerC/e/3AVcbPdsrlmAN4ab3W55Ap4a3rSSMYmrOSfWab0tlZiO0rXtno022096uzNsMPbCt1XdbnxKNUtFyQTYLAAsK6Zn0ZQO5TYX0ZapgCUTUmo89wGvi4xdlqtRZVtr/LsgPJ3+YCirzYaEW9wSOFXraMoD0riHSpSmmla2b3XyPOUsdL895x3ytmv1ceZ6PpWnGVKcJpSjKDi4vNNPczhYbDpK1rJWS4WOfftqG6NC62odaLz4jlGKas1de9cmJUYOk9qm7b3CTtF964M7GElCsrq8J74yWy1zXzLIgH3VrOPWj71zRqCG403F55PiFdKMtbQlx/K/oS8fELwCIqdJxdpKxpGRpEIiAFxbtszbbUX1rttbMsru/DJm5O2SXkSpOFtltWaaa1unrkAwtV22bO8eq28r20eeeljqok7i0pW10DSU3wXnIBKndZtvxt8DNAalRLX6CNeoovaV2nlKydlwlwH50Ut1u8Xkr65maOjS0XINFAaYaJ1jLVjNjVyFVloljVirAcfGYRuo3fq5OwanTjEarxz8Aapr/YxFxnwN2k+7mEoLJ3We4LGiy4EquGUlZ5+457w1nZ5q+iyO1VlGKzFKa2ltWzvnF6p8GZ6kahelQS3Lmb9Ar3V01pJarxDpF7NjK4YoYherVXKW6/yYephms11oi0bPXyD0cR6Pf1ey9fD6GpUsXF5Wa2o9l6rkzE8NleHWW9b1zQ76KM1tQyfDT/AEBs4vhJbxedQiQenCM/W6su0vVfNbizn40CirPKwCt1Zxe6fUk+El6j+K8hq28HXo7UXG9m1k+Etz8zasTW5mJf6N0JekipNWeklwksmvM3Ky1ytxyIEZrP6g50huTT0Tk+EVf36LzMqhJp6R4Xd7eRMFQCpgYcHlJar/NwVG4yIWjCZtFFksZnUUfWaXNpA/T3yhGU33Ky9p/IAjp38insRV2/PIz6KrLK6prfs9aXg3l7gMcNGm7T6931ak7yafZk37n4DVwX73ddROW66Vl5sy/SP1mo8us/eNKNu8xUce75+RNq5AqeHis1dvtSzf7eBdWjfNZS47n3MJZ6pWXfl7inSfHwjl79SKBGpG+y7Rla7i3nbiuKNZ7o+L6q+puWHi87WlukvWXiSFR32ZWUt3CXL6EGVTb1fs5e/UNTgrZK3xI/Itcyi4uzunZ8ePMcp1VPqzVpf5mnvEk/E3a64l1MGq0HHvjxIbpV3HKWa4/UhWXPVa+V9p8IJy9+i8WEvLRRS47T+SGEBe/mRS1KnKNRpy6s7yWylG016yW/NWfgxmNCHDPi+s/Ng8dpD/y0/mMLeQYSzNWSNS+hpooWrUVNdZcno/BrQxLC9mclz2ZfFXGVqW9UBzo0JqexOplLOm1GCvZdaL79/wDoPHA39aUmv1bH/Gxrpf8A7d96qUmnwe2tByQUrTwNOOkVfi835s2oWu0bh8znN3r7LzildReaT7kRTc8QtF1pdmK2n7sl4mailLLZik1aW29r+1fUbiklllyBPVlxNKU6TjanUlKSfqSvs3t+WVs783mNQpxWiS5KxnGL+FP9DfitGb4ckBm2pYREWgArbzFWkpLP6Z93AIzbIFtOrPRvqy+T4MuMeOYxUWT5MWwzbpxbzdlmMWURxyMrJeO/Q1T9Z8jGFzbvnnvIaJCTei88l4byza1IaZf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AutoShape 10" descr="data:image/jpeg;base64,/9j/4AAQSkZJRgABAQAAAQABAAD/2wCEAAkGBxAQEhQQDxQUEBAUDw8QEA8QFBAPFRQPFBQWFhQUFBQYHCggGBolHBQUITEhJSkrLi4uFx8zODMsNygtLisBCgoKDg0OFw8PFywcHBwsLCwsLCwsLCwsLCwsLCwsLCwsLCwsLCwsLCwrLCwsLCwsLCwsLCwsLCwsLCwsLCwsLP/AABEIAMoAyAMBIgACEQEDEQH/xAAbAAACAwEBAQAAAAAAAAAAAAADBAABAgUGB//EAD4QAAIBAgMEBgcGBgEFAAAAAAABAgMRBCExEkFRcQUiUmGBkRMykqGxwdEGFBVCcuEjU2Ki8PGyFjNzgtL/xAAXAQEBAQEAAAAAAAAAAAAAAAAAAQID/8QAHREBAQEBAAMBAQEAAAAAAAAAAAERAhIxUTIhE//aAAwDAQACEQMRAD8A+lRea5jQmmPU9lZtx8XY1wGrImQv6emvzQ9ojxdLtw8/3NBjImQq8fR/mQ8/3MvpGj/Mj/niNgcyJdCT6To/zIlPpOj215DYHtpE20c99K0e1/azH4tR4v2X9B5T6OntrgT0i4HL/F6X9fsP6Ffi9PhU9knlPo6rqK1rAqiT07jnfi8OzU9kr8Xh2Knkh5T6Gquj5CNXTxKxPSsWurGSb7VllxEli59zXBox1NUwyF0rTTccpLOUNcuMTKZjMGkasUjSKiELIBCEIBRZTLAuSTVnoxf7lT7KGCBQFg6fZXkaWGh2V5BSEGFQhwXkX6KPBeRolyivRrgibK4F3IBLIolymwIQy2Vcg0wdWdlctyAVc7LxLJtAYRbzeoXYNU09N3zCWOgHQqOnJTW558t41j4xhK90ovrRbyyFpxOhSpwrU6bmvVTXJrL5Imb/AAIUcVTllGUZPek0w22M/g1Fva2U3kNPBx3pC8I5u0XcelgIcLcmBq9Hv8r8JfUnjQC5AE5OL2ZKz/zQ3GdzI2QpsgFkKuQK0S5m5LgauVcq5VwNXJczclwI2ZbI2YbAtyK2jDZTkQabLhHeDp5vwGIo3x60VYhZRoZkhrBS/hyXCTfmv2FmEoq8KiejjbzTRZ7D+GqsdpzT7jxnRdNRS2XKOW6cvhc6UnPdUqLxi/ijSO5KogbrHD/ib6tT+z/5K2ZfzKnnH6E0dLHRVSLW/WL4M5GDr3N1G4pvam7JvOTOZ0XUbz45nPsd1MgODLMKKQzclyjVyGbkuBZCrlXAu5VymymwI2Dky2wUpEFtmXIw5GZSIGcHm5PkhtoV6MzUn/UvgNzO3P5QMhZQFM3RdlPkvgzDKnK0JvufuQVyejZZI6rON0a8kddM0IZbLZhkCvSk7Upv+hiPQ2ngg3T07UZd+yvNoH0QsvI5d+x2YEKgQgNclzJALIUVcDVyrmblXA1cy2U2YbAkmClIuUgUpEEcgdSRTkBqyCOx0HnCX6/kOVEIfZqV41FwlF+af0OjWR25/MAGUaZllFMX6Rns0pfpl78hhnJ+0Fa0FHjJLwWbIoPR+iOqmcvArI6e4ou5hsjZiTIOT9o59SMe1UXuTYx0WsjndPTvUpR4KUvOyXwZ1cBGyRy69joRISJRAUlyrlXKq7lNkuZbAtsy2U2ZbIi2zDZeb0z5ZhaeAqy0i13yyLmhWTAyZ149CzesorzYSPQMfzTk+SSL4UeflIBVkerXQVHftPnL6F/geH3w85SL/nUcb7JVP4k4dqCfsv8Ac72IgZw/Q9CnJTpxcZK9mm9/MZdKTTUpb8mlbLvvqdOZZMo5rMsNiKEo7rrtRu/NagEvFcVmXBG7Znl+l6+3VUeyrv8AVL/SO/0liFTg5SdlZtvuR47B1HUk5vWUr+e4yr0WCWQ82JYRDUpAVKQOUjM5gJ1Uk29ErslquTiZbeIfCKUfHV/E72FWR5/oum3Jyerk2/E9HRRyDCIUigglyrlXKuFXcpspszJgbhFyaUc2zpYfota1Hd8FkvMzgaag89Wlfx4D7bOvPH1F06cY5RSS7gdfGU4Zyko82keW6c6WxCk4WdGCdttrNrinpY87Urxbu3Ko+N7/ABOjOvc1vtNh46Scv0psTqfa6C9WEpc7I8ipyfqwS53L2K3G3ggPVf8AWD/k/wBwWl9rYP16co8rSPJSwdTtS010ZcMDV/K5t9ybBr3mD6boVXaMrS7Muq/C+o/tngKPROLk8qUn3yjsL2nY9f0Ng60IWxDV8tlJ7TS4NgjpXOdi5xpy261oxbsqkbr/ANZLfzHqtaMFdtJcW0kczHpYhbEk1Tybm+rppsp5vnoFeH+2OLr4lKnhGopSvLbi3tW0jy3+Ryej8dUoZYqjOGn8SmnVg/LNeJ7yHRtGGl5cwzcUrJLyMjk4DpCjON4TTXl7mGrY2C1kvNCfSFWlBttpf0xs35I4tfEbeitH3vmcuu8adep0rT3O/JMXr4v0i2YppPVvgc+FMdw1Mx5Wq6GApWR1KYnh1YbgIgyZZlEKi2yrlNlNhVtmJMjZiTA6NDFKSSn1ZLJTXzW8bjWnHRba402m/ZeZwoMLTqtaM7c9Mu3+IU3lK67qkJR/5IHKWFfrRo+OwhOGPmt5tY5vVJ80ma0MxhguzS8HH6hI/cl+Wl4yh9RT70uxD2I/Q1HFpaRguUIl0NvFYVaRpf2y+BI9JR/JGcv0Up287JCrx0tztysgcsXJ6tjQ996qy/JsrjUnFe5XAVZTfrVFFcKUbv2paeQm6r4mJVETVMSnBO6V5LSU25v3i9fEN5t+LE8TjlHRXenA8/iqtXEN7TtC+UVkvHiZtHYq9KwzUOu+K0894jiMVOSzdu5ZIUhgHHOORjFVGlZ6vLw3nO1SlV3fdu5FUYlINSicQanE6GHgK0Yj9FGoGqQxABTDRNAyIZRAI2ZbIzLAjZiTNKLeib5F/dZvdbvlaPxCAqpZ38w3LQzLDJetOPKN5fAzGUVktp56tJJGudgKmaTBXLudAbbLUwFyXAPtmXUBXKuFbcwVSZbZi1yBWrHeZjBQjd5vgNTj7s2J4h7T2Vv+BMQXDVdvdY5vTVKzTXB3Ozh6Kjoc7pnVePyJ3P4riU2N0UZhRT0yfuf0D06bWTVjjmBiih2khWkhumWBiAaIGAaJpBEUREAbVKn/AFy8oolktIxXO8/iNfdH+ZpGJKjHWV+5HbxgXlVl2rd0bR+AFwvuu/FjU8RBerC/e/3AVcbPdsrlmAN4ab3W55Ap4a3rSSMYmrOSfWab0tlZiO0rXtno022096uzNsMPbCt1XdbnxKNUtFyQTYLAAsK6Zn0ZQO5TYX0ZapgCUTUmo89wGvi4xdlqtRZVtr/LsgPJ3+YCirzYaEW9wSOFXraMoD0riHSpSmmla2b3XyPOUsdL895x3ytmv1ceZ6PpWnGVKcJpSjKDi4vNNPczhYbDpK1rJWS4WOfftqG6NC62odaLz4jlGKas1de9cmJUYOk9qm7b3CTtF964M7GElCsrq8J74yWy1zXzLIgH3VrOPWj71zRqCG403F55PiFdKMtbQlx/K/oS8fELwCIqdJxdpKxpGRpEIiAFxbtszbbUX1rttbMsru/DJm5O2SXkSpOFtltWaaa1unrkAwtV22bO8eq28r20eeeljqok7i0pW10DSU3wXnIBKndZtvxt8DNAalRLX6CNeoovaV2nlKydlwlwH50Ut1u8Xkr65maOjS0XINFAaYaJ1jLVjNjVyFVloljVirAcfGYRuo3fq5OwanTjEarxz8Aapr/YxFxnwN2k+7mEoLJ3We4LGiy4EquGUlZ5+457w1nZ5q+iyO1VlGKzFKa2ltWzvnF6p8GZ6kahelQS3Lmb9Ar3V01pJarxDpF7NjK4YoYherVXKW6/yYephms11oi0bPXyD0cR6Pf1ey9fD6GpUsXF5Wa2o9l6rkzE8NleHWW9b1zQ76KM1tQyfDT/AEBs4vhJbxedQiQenCM/W6su0vVfNbizn40CirPKwCt1Zxe6fUk+El6j+K8hq28HXo7UXG9m1k+Etz8zasTW5mJf6N0JekipNWeklwksmvM3Ky1ytxyIEZrP6g50huTT0Tk+EVf36LzMqhJp6R4Xd7eRMFQCpgYcHlJar/NwVG4yIWjCZtFFksZnUUfWaXNpA/T3yhGU33Ky9p/IAjp38insRV2/PIz6KrLK6prfs9aXg3l7gMcNGm7T6931ak7yafZk37n4DVwX73ddROW66Vl5sy/SP1mo8us/eNKNu8xUce75+RNq5AqeHis1dvtSzf7eBdWjfNZS47n3MJZ6pWXfl7inSfHwjl79SKBGpG+y7Rla7i3nbiuKNZ7o+L6q+puWHi87WlukvWXiSFR32ZWUt3CXL6EGVTb1fs5e/UNTgrZK3xI/Itcyi4uzunZ8ePMcp1VPqzVpf5mnvEk/E3a64l1MGq0HHvjxIbpV3HKWa4/UhWXPVa+V9p8IJy9+i8WEvLRRS47T+SGEBe/mRS1KnKNRpy6s7yWylG016yW/NWfgxmNCHDPi+s/Ng8dpD/y0/mMLeQYSzNWSNS+hpooWrUVNdZcno/BrQxLC9mclz2ZfFXGVqW9UBzo0JqexOplLOm1GCvZdaL79/wDoPHA39aUmv1bH/Gxrpf8A7d96qUmnwe2tByQUrTwNOOkVfi835s2oWu0bh8znN3r7LzildReaT7kRTc8QtF1pdmK2n7sl4mailLLZik1aW29r+1fUbiklllyBPVlxNKU6TjanUlKSfqSvs3t+WVs783mNQpxWiS5KxnGL+FP9DfitGb4ckBm2pYREWgArbzFWkpLP6Z93AIzbIFtOrPRvqy+T4MuMeOYxUWT5MWwzbpxbzdlmMWURxyMrJeO/Q1T9Z8jGFzbvnnvIaJCTei88l4byza1IaZf/2Q=="/>
          <p:cNvSpPr>
            <a:spLocks noChangeAspect="1" noChangeArrowheads="1"/>
          </p:cNvSpPr>
          <p:nvPr/>
        </p:nvSpPr>
        <p:spPr bwMode="auto">
          <a:xfrm>
            <a:off x="2159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5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427" y="1402219"/>
            <a:ext cx="2675573" cy="150672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8676"/>
            <a:ext cx="6753497" cy="2823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63" y="3574327"/>
            <a:ext cx="9144000" cy="245814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11395" y="152643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Community: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 Annual event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225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6350"/>
            <a:ext cx="9126537" cy="686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4231" y="57717"/>
            <a:ext cx="6838022" cy="707886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cript" panose="020B0504020000000003" pitchFamily="34" charset="0"/>
                <a:ea typeface="+mn-ea"/>
                <a:cs typeface="+mn-cs"/>
              </a:rPr>
              <a:t>Thank you . . TEAM UC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cript" panose="020B0504020000000003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1432" y="2867792"/>
            <a:ext cx="21136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Together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Everyone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Achieves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9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6365" y="3239588"/>
            <a:ext cx="5225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Cover in Questions/Discussion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7798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35132" y="1162594"/>
            <a:ext cx="6257108" cy="4693593"/>
          </a:xfrm>
        </p:spPr>
        <p:txBody>
          <a:bodyPr/>
          <a:lstStyle/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Educational opportunity &amp; economic mobility</a:t>
            </a:r>
          </a:p>
          <a:p>
            <a:pPr marL="470218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270,000+ students</a:t>
            </a:r>
          </a:p>
          <a:p>
            <a:pPr marL="470218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42</a:t>
            </a:r>
            <a:r>
              <a:rPr lang="en-US" sz="1600" dirty="0">
                <a:solidFill>
                  <a:srgbClr val="000000"/>
                </a:solidFill>
              </a:rPr>
              <a:t>% UC undergraduate students are first-generation attendees</a:t>
            </a:r>
          </a:p>
          <a:p>
            <a:pPr marL="470218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45% CA low-income residents received Pell Grants to attend </a:t>
            </a:r>
            <a:r>
              <a:rPr lang="en-US" sz="1600" dirty="0" smtClean="0">
                <a:solidFill>
                  <a:srgbClr val="000000"/>
                </a:solidFill>
              </a:rPr>
              <a:t>UC</a:t>
            </a:r>
          </a:p>
          <a:p>
            <a:pPr marL="470218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Research excellence and innovation catalyst</a:t>
            </a:r>
          </a:p>
          <a:p>
            <a:pPr marL="470218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USD </a:t>
            </a:r>
            <a:r>
              <a:rPr lang="en-US" sz="1600" dirty="0" smtClean="0">
                <a:solidFill>
                  <a:srgbClr val="000000"/>
                </a:solidFill>
              </a:rPr>
              <a:t>$5.5B sponsored research per year</a:t>
            </a:r>
          </a:p>
          <a:p>
            <a:pPr marL="470218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61 </a:t>
            </a:r>
            <a:r>
              <a:rPr lang="en-US" sz="1600" dirty="0">
                <a:solidFill>
                  <a:srgbClr val="000000"/>
                </a:solidFill>
              </a:rPr>
              <a:t>noble </a:t>
            </a:r>
            <a:r>
              <a:rPr lang="en-US" sz="1600" dirty="0" smtClean="0">
                <a:solidFill>
                  <a:srgbClr val="000000"/>
                </a:solidFill>
              </a:rPr>
              <a:t>laureates</a:t>
            </a:r>
          </a:p>
          <a:p>
            <a:pPr marL="470218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UC </a:t>
            </a:r>
            <a:r>
              <a:rPr lang="en-US" sz="1600" dirty="0">
                <a:solidFill>
                  <a:srgbClr val="000000"/>
                </a:solidFill>
              </a:rPr>
              <a:t>produces more patents than any other US university, averaging nearly </a:t>
            </a:r>
            <a:r>
              <a:rPr lang="en-US" sz="1600" b="1" dirty="0" smtClean="0">
                <a:solidFill>
                  <a:srgbClr val="000000"/>
                </a:solidFill>
              </a:rPr>
              <a:t>five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(5)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new inventions every </a:t>
            </a:r>
            <a:r>
              <a:rPr lang="en-US" sz="1600" dirty="0" smtClean="0">
                <a:solidFill>
                  <a:srgbClr val="000000"/>
                </a:solidFill>
              </a:rPr>
              <a:t>day</a:t>
            </a:r>
          </a:p>
          <a:p>
            <a:pPr marL="470218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Healthcare</a:t>
            </a:r>
            <a:endParaRPr lang="en-US" sz="1600" dirty="0">
              <a:solidFill>
                <a:srgbClr val="000000"/>
              </a:solidFill>
            </a:endParaRP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Food &amp; Ag</a:t>
            </a:r>
          </a:p>
          <a:p>
            <a:pPr marL="470218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70% of USA's fruits and 33% vegetables grown in the state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773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UC is an important engine for California</a:t>
            </a:r>
          </a:p>
        </p:txBody>
      </p:sp>
    </p:spTree>
    <p:extLst>
      <p:ext uri="{BB962C8B-B14F-4D97-AF65-F5344CB8AC3E}">
        <p14:creationId xmlns:p14="http://schemas.microsoft.com/office/powerpoint/2010/main" val="42215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5900" y="1012412"/>
            <a:ext cx="8229600" cy="5096780"/>
          </a:xfrm>
        </p:spPr>
        <p:txBody>
          <a:bodyPr/>
          <a:lstStyle/>
          <a:p>
            <a:pPr lvl="1"/>
            <a:r>
              <a:rPr lang="en-US" sz="2400" dirty="0" smtClean="0">
                <a:solidFill>
                  <a:srgbClr val="404040"/>
                </a:solidFill>
              </a:rPr>
              <a:t>Community platform is fundamentally different </a:t>
            </a:r>
            <a:endParaRPr lang="en-US" sz="2400" dirty="0">
              <a:solidFill>
                <a:srgbClr val="404040"/>
              </a:solidFill>
            </a:endParaRPr>
          </a:p>
          <a:p>
            <a:pPr lvl="2"/>
            <a:r>
              <a:rPr lang="en-US" sz="1800" dirty="0" smtClean="0">
                <a:solidFill>
                  <a:srgbClr val="404040"/>
                </a:solidFill>
              </a:rPr>
              <a:t>Bottoms-up, not Top-down</a:t>
            </a:r>
          </a:p>
          <a:p>
            <a:pPr lvl="2"/>
            <a:r>
              <a:rPr lang="en-US" sz="1800" dirty="0" smtClean="0">
                <a:solidFill>
                  <a:srgbClr val="404040"/>
                </a:solidFill>
              </a:rPr>
              <a:t>Invited, not Sold</a:t>
            </a:r>
          </a:p>
          <a:p>
            <a:pPr lvl="2"/>
            <a:r>
              <a:rPr lang="en-US" sz="1800" dirty="0" smtClean="0">
                <a:solidFill>
                  <a:srgbClr val="404040"/>
                </a:solidFill>
              </a:rPr>
              <a:t>Organic, not Managed (messy, ambiguous)</a:t>
            </a:r>
          </a:p>
          <a:p>
            <a:pPr lvl="2"/>
            <a:endParaRPr lang="en-US" sz="1800" dirty="0">
              <a:solidFill>
                <a:srgbClr val="404040"/>
              </a:solidFill>
            </a:endParaRPr>
          </a:p>
          <a:p>
            <a:pPr lvl="1"/>
            <a:r>
              <a:rPr lang="en-US" sz="2400" dirty="0" smtClean="0">
                <a:solidFill>
                  <a:srgbClr val="404040"/>
                </a:solidFill>
              </a:rPr>
              <a:t>Workable strategies</a:t>
            </a:r>
          </a:p>
          <a:p>
            <a:pPr lvl="2"/>
            <a:r>
              <a:rPr lang="en-US" sz="1800" dirty="0" smtClean="0">
                <a:solidFill>
                  <a:srgbClr val="404040"/>
                </a:solidFill>
              </a:rPr>
              <a:t>Let </a:t>
            </a:r>
            <a:r>
              <a:rPr lang="en-US" sz="1800" dirty="0">
                <a:solidFill>
                  <a:srgbClr val="404040"/>
                </a:solidFill>
              </a:rPr>
              <a:t>1000 </a:t>
            </a:r>
            <a:r>
              <a:rPr lang="en-US" sz="1800" dirty="0" smtClean="0">
                <a:solidFill>
                  <a:srgbClr val="404040"/>
                </a:solidFill>
              </a:rPr>
              <a:t>flowers bloom when required (divergent then convergent)</a:t>
            </a:r>
          </a:p>
          <a:p>
            <a:pPr lvl="2"/>
            <a:r>
              <a:rPr lang="en-US" sz="1800" dirty="0">
                <a:solidFill>
                  <a:srgbClr val="404040"/>
                </a:solidFill>
              </a:rPr>
              <a:t>L</a:t>
            </a:r>
            <a:r>
              <a:rPr lang="en-US" sz="1800" dirty="0" smtClean="0">
                <a:solidFill>
                  <a:srgbClr val="404040"/>
                </a:solidFill>
              </a:rPr>
              <a:t>everaging scale for value - </a:t>
            </a:r>
            <a:r>
              <a:rPr lang="en-US" sz="1800" dirty="0">
                <a:solidFill>
                  <a:srgbClr val="404040"/>
                </a:solidFill>
              </a:rPr>
              <a:t>bend curves and create inflection points</a:t>
            </a:r>
            <a:endParaRPr lang="en-US" sz="1800" dirty="0" smtClean="0">
              <a:solidFill>
                <a:srgbClr val="404040"/>
              </a:solidFill>
            </a:endParaRPr>
          </a:p>
          <a:p>
            <a:pPr lvl="2"/>
            <a:r>
              <a:rPr lang="en-US" sz="1800" dirty="0" smtClean="0">
                <a:solidFill>
                  <a:srgbClr val="404040"/>
                </a:solidFill>
              </a:rPr>
              <a:t>Tip </a:t>
            </a:r>
            <a:r>
              <a:rPr lang="en-US" sz="1800" dirty="0">
                <a:solidFill>
                  <a:srgbClr val="404040"/>
                </a:solidFill>
              </a:rPr>
              <a:t>of the </a:t>
            </a:r>
            <a:r>
              <a:rPr lang="en-US" sz="1800" dirty="0" smtClean="0">
                <a:solidFill>
                  <a:srgbClr val="404040"/>
                </a:solidFill>
              </a:rPr>
              <a:t>spear</a:t>
            </a:r>
          </a:p>
          <a:p>
            <a:pPr lvl="2"/>
            <a:r>
              <a:rPr lang="en-US" sz="1800" dirty="0" smtClean="0">
                <a:solidFill>
                  <a:srgbClr val="404040"/>
                </a:solidFill>
              </a:rPr>
              <a:t>Collation </a:t>
            </a:r>
            <a:r>
              <a:rPr lang="en-US" sz="1800" dirty="0">
                <a:solidFill>
                  <a:srgbClr val="404040"/>
                </a:solidFill>
              </a:rPr>
              <a:t>of the </a:t>
            </a:r>
            <a:r>
              <a:rPr lang="en-US" sz="1800" dirty="0" smtClean="0">
                <a:solidFill>
                  <a:srgbClr val="404040"/>
                </a:solidFill>
              </a:rPr>
              <a:t>willing</a:t>
            </a:r>
          </a:p>
          <a:p>
            <a:pPr lvl="2"/>
            <a:endParaRPr lang="en-US" sz="1800" dirty="0">
              <a:solidFill>
                <a:srgbClr val="404040"/>
              </a:solidFill>
            </a:endParaRPr>
          </a:p>
          <a:p>
            <a:pPr lvl="1"/>
            <a:r>
              <a:rPr lang="en-US" sz="2400" dirty="0" smtClean="0">
                <a:solidFill>
                  <a:srgbClr val="404040"/>
                </a:solidFill>
              </a:rPr>
              <a:t>Mentality</a:t>
            </a:r>
          </a:p>
          <a:p>
            <a:pPr lvl="2"/>
            <a:r>
              <a:rPr lang="en-US" sz="1800" dirty="0" smtClean="0">
                <a:solidFill>
                  <a:srgbClr val="404040"/>
                </a:solidFill>
              </a:rPr>
              <a:t>No </a:t>
            </a:r>
            <a:r>
              <a:rPr lang="en-US" sz="1800" dirty="0">
                <a:solidFill>
                  <a:srgbClr val="404040"/>
                </a:solidFill>
              </a:rPr>
              <a:t>one is a smart as always </a:t>
            </a:r>
          </a:p>
          <a:p>
            <a:pPr lvl="2"/>
            <a:r>
              <a:rPr lang="en-US" sz="1800" dirty="0" smtClean="0">
                <a:solidFill>
                  <a:srgbClr val="404040"/>
                </a:solidFill>
              </a:rPr>
              <a:t>Support “leading </a:t>
            </a:r>
            <a:r>
              <a:rPr lang="en-US" sz="1800" dirty="0">
                <a:solidFill>
                  <a:srgbClr val="404040"/>
                </a:solidFill>
              </a:rPr>
              <a:t>from the </a:t>
            </a:r>
            <a:r>
              <a:rPr lang="en-US" sz="1800" dirty="0" smtClean="0">
                <a:solidFill>
                  <a:srgbClr val="404040"/>
                </a:solidFill>
              </a:rPr>
              <a:t>middle”</a:t>
            </a:r>
            <a:endParaRPr lang="en-US" sz="1800" dirty="0">
              <a:solidFill>
                <a:srgbClr val="404040"/>
              </a:solidFill>
            </a:endParaRPr>
          </a:p>
          <a:p>
            <a:pPr lvl="2"/>
            <a:r>
              <a:rPr lang="en-US" sz="1800" dirty="0" smtClean="0">
                <a:solidFill>
                  <a:srgbClr val="404040"/>
                </a:solidFill>
              </a:rPr>
              <a:t>Develop a time </a:t>
            </a:r>
            <a:r>
              <a:rPr lang="en-US" sz="1800" dirty="0">
                <a:solidFill>
                  <a:srgbClr val="404040"/>
                </a:solidFill>
              </a:rPr>
              <a:t>to value (TTV) mentality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94133" y="6601042"/>
            <a:ext cx="878061" cy="13849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Andriola_UC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89882" y="175325"/>
            <a:ext cx="7162823" cy="4038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we’ve learned along the journey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AutoShape 8" descr="data:image/jpeg;base64,/9j/4AAQSkZJRgABAQAAAQABAAD/2wCEAAkGBxAQEhQQDxQUEBAUDw8QEA8QFBAPFRQPFBQWFhQUFBQYHCggGBolHBQUITEhJSkrLi4uFx8zODMsNygtLisBCgoKDg0OFw8PFywcHBwsLCwsLCwsLCwsLCwsLCwsLCwsLCwsLCwsLCwrLCwsLCwsLCwsLCwsLCwsLCwsLCwsLP/AABEIAMoAyAMBIgACEQEDEQH/xAAbAAACAwEBAQAAAAAAAAAAAAADBAABAgUGB//EAD4QAAIBAgMEBgcGBgEFAAAAAAABAgMRBCExEkFRcQUiUmGBkRMykqGxwdEGFBVCcuEjU2Ki8PGyFjNzgtL/xAAXAQEBAQEAAAAAAAAAAAAAAAAAAQID/8QAHREBAQEBAAMBAQEAAAAAAAAAAAERAhIxUTIhE//aAAwDAQACEQMRAD8A+lRea5jQmmPU9lZtx8XY1wGrImQv6emvzQ9ojxdLtw8/3NBjImQq8fR/mQ8/3MvpGj/Mj/niNgcyJdCT6To/zIlPpOj215DYHtpE20c99K0e1/azH4tR4v2X9B5T6OntrgT0i4HL/F6X9fsP6Ffi9PhU9knlPo6rqK1rAqiT07jnfi8OzU9kr8Xh2Knkh5T6Gquj5CNXTxKxPSsWurGSb7VllxEli59zXBox1NUwyF0rTTccpLOUNcuMTKZjMGkasUjSKiELIBCEIBRZTLAuSTVnoxf7lT7KGCBQFg6fZXkaWGh2V5BSEGFQhwXkX6KPBeRolyivRrgibK4F3IBLIolymwIQy2Vcg0wdWdlctyAVc7LxLJtAYRbzeoXYNU09N3zCWOgHQqOnJTW558t41j4xhK90ovrRbyyFpxOhSpwrU6bmvVTXJrL5Imb/AAIUcVTllGUZPek0w22M/g1Fva2U3kNPBx3pC8I5u0XcelgIcLcmBq9Hv8r8JfUnjQC5AE5OL2ZKz/zQ3GdzI2QpsgFkKuQK0S5m5LgauVcq5VwNXJczclwI2ZbI2YbAtyK2jDZTkQabLhHeDp5vwGIo3x60VYhZRoZkhrBS/hyXCTfmv2FmEoq8KiejjbzTRZ7D+GqsdpzT7jxnRdNRS2XKOW6cvhc6UnPdUqLxi/ijSO5KogbrHD/ib6tT+z/5K2ZfzKnnH6E0dLHRVSLW/WL4M5GDr3N1G4pvam7JvOTOZ0XUbz45nPsd1MgODLMKKQzclyjVyGbkuBZCrlXAu5VymymwI2Dky2wUpEFtmXIw5GZSIGcHm5PkhtoV6MzUn/UvgNzO3P5QMhZQFM3RdlPkvgzDKnK0JvufuQVyejZZI6rON0a8kddM0IZbLZhkCvSk7Upv+hiPQ2ngg3T07UZd+yvNoH0QsvI5d+x2YEKgQgNclzJALIUVcDVyrmblXA1cy2U2YbAkmClIuUgUpEEcgdSRTkBqyCOx0HnCX6/kOVEIfZqV41FwlF+af0OjWR25/MAGUaZllFMX6Rns0pfpl78hhnJ+0Fa0FHjJLwWbIoPR+iOqmcvArI6e4ou5hsjZiTIOT9o59SMe1UXuTYx0WsjndPTvUpR4KUvOyXwZ1cBGyRy69joRISJRAUlyrlXKq7lNkuZbAtsy2U2ZbIi2zDZeb0z5ZhaeAqy0i13yyLmhWTAyZ149CzesorzYSPQMfzTk+SSL4UeflIBVkerXQVHftPnL6F/geH3w85SL/nUcb7JVP4k4dqCfsv8Ac72IgZw/Q9CnJTpxcZK9mm9/MZdKTTUpb8mlbLvvqdOZZMo5rMsNiKEo7rrtRu/NagEvFcVmXBG7Znl+l6+3VUeyrv8AVL/SO/0liFTg5SdlZtvuR47B1HUk5vWUr+e4yr0WCWQ82JYRDUpAVKQOUjM5gJ1Uk29ErslquTiZbeIfCKUfHV/E72FWR5/oum3Jyerk2/E9HRRyDCIUigglyrlXKuFXcpspszJgbhFyaUc2zpYfota1Hd8FkvMzgaag89Wlfx4D7bOvPH1F06cY5RSS7gdfGU4Zyko82keW6c6WxCk4WdGCdttrNrinpY87Urxbu3Ko+N7/ABOjOvc1vtNh46Scv0psTqfa6C9WEpc7I8ipyfqwS53L2K3G3ggPVf8AWD/k/wBwWl9rYP16co8rSPJSwdTtS010ZcMDV/K5t9ybBr3mD6boVXaMrS7Muq/C+o/tngKPROLk8qUn3yjsL2nY9f0Ng60IWxDV8tlJ7TS4NgjpXOdi5xpy261oxbsqkbr/ANZLfzHqtaMFdtJcW0kczHpYhbEk1Tybm+rppsp5vnoFeH+2OLr4lKnhGopSvLbi3tW0jy3+Ryej8dUoZYqjOGn8SmnVg/LNeJ7yHRtGGl5cwzcUrJLyMjk4DpCjON4TTXl7mGrY2C1kvNCfSFWlBttpf0xs35I4tfEbeitH3vmcuu8adep0rT3O/JMXr4v0i2YppPVvgc+FMdw1Mx5Wq6GApWR1KYnh1YbgIgyZZlEKi2yrlNlNhVtmJMjZiTA6NDFKSSn1ZLJTXzW8bjWnHRba402m/ZeZwoMLTqtaM7c9Mu3+IU3lK67qkJR/5IHKWFfrRo+OwhOGPmt5tY5vVJ80ma0MxhguzS8HH6hI/cl+Wl4yh9RT70uxD2I/Q1HFpaRguUIl0NvFYVaRpf2y+BI9JR/JGcv0Up287JCrx0tztysgcsXJ6tjQ996qy/JsrjUnFe5XAVZTfrVFFcKUbv2paeQm6r4mJVETVMSnBO6V5LSU25v3i9fEN5t+LE8TjlHRXenA8/iqtXEN7TtC+UVkvHiZtHYq9KwzUOu+K0894jiMVOSzdu5ZIUhgHHOORjFVGlZ6vLw3nO1SlV3fdu5FUYlINSicQanE6GHgK0Yj9FGoGqQxABTDRNAyIZRAI2ZbIzLAjZiTNKLeib5F/dZvdbvlaPxCAqpZ38w3LQzLDJetOPKN5fAzGUVktp56tJJGudgKmaTBXLudAbbLUwFyXAPtmXUBXKuFbcwVSZbZi1yBWrHeZjBQjd5vgNTj7s2J4h7T2Vv+BMQXDVdvdY5vTVKzTXB3Ozh6Kjoc7pnVePyJ3P4riU2N0UZhRT0yfuf0D06bWTVjjmBiih2khWkhumWBiAaIGAaJpBEUREAbVKn/AFy8oolktIxXO8/iNfdH+ZpGJKjHWV+5HbxgXlVl2rd0bR+AFwvuu/FjU8RBerC/e/3AVcbPdsrlmAN4ab3W55Ap4a3rSSMYmrOSfWab0tlZiO0rXtno022096uzNsMPbCt1XdbnxKNUtFyQTYLAAsK6Zn0ZQO5TYX0ZapgCUTUmo89wGvi4xdlqtRZVtr/LsgPJ3+YCirzYaEW9wSOFXraMoD0riHSpSmmla2b3XyPOUsdL895x3ytmv1ceZ6PpWnGVKcJpSjKDi4vNNPczhYbDpK1rJWS4WOfftqG6NC62odaLz4jlGKas1de9cmJUYOk9qm7b3CTtF964M7GElCsrq8J74yWy1zXzLIgH3VrOPWj71zRqCG403F55PiFdKMtbQlx/K/oS8fELwCIqdJxdpKxpGRpEIiAFxbtszbbUX1rttbMsru/DJm5O2SXkSpOFtltWaaa1unrkAwtV22bO8eq28r20eeeljqok7i0pW10DSU3wXnIBKndZtvxt8DNAalRLX6CNeoovaV2nlKydlwlwH50Ut1u8Xkr65maOjS0XINFAaYaJ1jLVjNjVyFVloljVirAcfGYRuo3fq5OwanTjEarxz8Aapr/YxFxnwN2k+7mEoLJ3We4LGiy4EquGUlZ5+457w1nZ5q+iyO1VlGKzFKa2ltWzvnF6p8GZ6kahelQS3Lmb9Ar3V01pJarxDpF7NjK4YoYherVXKW6/yYephms11oi0bPXyD0cR6Pf1ey9fD6GpUsXF5Wa2o9l6rkzE8NleHWW9b1zQ76KM1tQyfDT/AEBs4vhJbxedQiQenCM/W6su0vVfNbizn40CirPKwCt1Zxe6fUk+El6j+K8hq28HXo7UXG9m1k+Etz8zasTW5mJf6N0JekipNWeklwksmvM3Ky1ytxyIEZrP6g50huTT0Tk+EVf36LzMqhJp6R4Xd7eRMFQCpgYcHlJar/NwVG4yIWjCZtFFksZnUUfWaXNpA/T3yhGU33Ky9p/IAjp38insRV2/PIz6KrLK6prfs9aXg3l7gMcNGm7T6931ak7yafZk37n4DVwX73ddROW66Vl5sy/SP1mo8us/eNKNu8xUce75+RNq5AqeHis1dvtSzf7eBdWjfNZS47n3MJZ6pWXfl7inSfHwjl79SKBGpG+y7Rla7i3nbiuKNZ7o+L6q+puWHi87WlukvWXiSFR32ZWUt3CXL6EGVTb1fs5e/UNTgrZK3xI/Itcyi4uzunZ8ePMcp1VPqzVpf5mnvEk/E3a64l1MGq0HHvjxIbpV3HKWa4/UhWXPVa+V9p8IJy9+i8WEvLRRS47T+SGEBe/mRS1KnKNRpy6s7yWylG016yW/NWfgxmNCHDPi+s/Ng8dpD/y0/mMLeQYSzNWSNS+hpooWrUVNdZcno/BrQxLC9mclz2ZfFXGVqW9UBzo0JqexOplLOm1GCvZdaL79/wDoPHA39aUmv1bH/Gxrpf8A7d96qUmnwe2tByQUrTwNOOkVfi835s2oWu0bh8znN3r7LzildReaT7kRTc8QtF1pdmK2n7sl4mailLLZik1aW29r+1fUbiklllyBPVlxNKU6TjanUlKSfqSvs3t+WVs783mNQpxWiS5KxnGL+FP9DfitGb4ckBm2pYREWgArbzFWkpLP6Z93AIzbIFtOrPRvqy+T4MuMeOYxUWT5MWwzbpxbzdlmMWURxyMrJeO/Q1T9Z8jGFzbvnnvIaJCTei88l4byza1IaZf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AutoShape 10" descr="data:image/jpeg;base64,/9j/4AAQSkZJRgABAQAAAQABAAD/2wCEAAkGBxAQEhQQDxQUEBAUDw8QEA8QFBAPFRQPFBQWFhQUFBQYHCggGBolHBQUITEhJSkrLi4uFx8zODMsNygtLisBCgoKDg0OFw8PFywcHBwsLCwsLCwsLCwsLCwsLCwsLCwsLCwsLCwsLCwrLCwsLCwsLCwsLCwsLCwsLCwsLCwsLP/AABEIAMoAyAMBIgACEQEDEQH/xAAbAAACAwEBAQAAAAAAAAAAAAADBAABAgUGB//EAD4QAAIBAgMEBgcGBgEFAAAAAAABAgMRBCExEkFRcQUiUmGBkRMykqGxwdEGFBVCcuEjU2Ki8PGyFjNzgtL/xAAXAQEBAQEAAAAAAAAAAAAAAAAAAQID/8QAHREBAQEBAAMBAQEAAAAAAAAAAAERAhIxUTIhE//aAAwDAQACEQMRAD8A+lRea5jQmmPU9lZtx8XY1wGrImQv6emvzQ9ojxdLtw8/3NBjImQq8fR/mQ8/3MvpGj/Mj/niNgcyJdCT6To/zIlPpOj215DYHtpE20c99K0e1/azH4tR4v2X9B5T6OntrgT0i4HL/F6X9fsP6Ffi9PhU9knlPo6rqK1rAqiT07jnfi8OzU9kr8Xh2Knkh5T6Gquj5CNXTxKxPSsWurGSb7VllxEli59zXBox1NUwyF0rTTccpLOUNcuMTKZjMGkasUjSKiELIBCEIBRZTLAuSTVnoxf7lT7KGCBQFg6fZXkaWGh2V5BSEGFQhwXkX6KPBeRolyivRrgibK4F3IBLIolymwIQy2Vcg0wdWdlctyAVc7LxLJtAYRbzeoXYNU09N3zCWOgHQqOnJTW558t41j4xhK90ovrRbyyFpxOhSpwrU6bmvVTXJrL5Imb/AAIUcVTllGUZPek0w22M/g1Fva2U3kNPBx3pC8I5u0XcelgIcLcmBq9Hv8r8JfUnjQC5AE5OL2ZKz/zQ3GdzI2QpsgFkKuQK0S5m5LgauVcq5VwNXJczclwI2ZbI2YbAtyK2jDZTkQabLhHeDp5vwGIo3x60VYhZRoZkhrBS/hyXCTfmv2FmEoq8KiejjbzTRZ7D+GqsdpzT7jxnRdNRS2XKOW6cvhc6UnPdUqLxi/ijSO5KogbrHD/ib6tT+z/5K2ZfzKnnH6E0dLHRVSLW/WL4M5GDr3N1G4pvam7JvOTOZ0XUbz45nPsd1MgODLMKKQzclyjVyGbkuBZCrlXAu5VymymwI2Dky2wUpEFtmXIw5GZSIGcHm5PkhtoV6MzUn/UvgNzO3P5QMhZQFM3RdlPkvgzDKnK0JvufuQVyejZZI6rON0a8kddM0IZbLZhkCvSk7Upv+hiPQ2ngg3T07UZd+yvNoH0QsvI5d+x2YEKgQgNclzJALIUVcDVyrmblXA1cy2U2YbAkmClIuUgUpEEcgdSRTkBqyCOx0HnCX6/kOVEIfZqV41FwlF+af0OjWR25/MAGUaZllFMX6Rns0pfpl78hhnJ+0Fa0FHjJLwWbIoPR+iOqmcvArI6e4ou5hsjZiTIOT9o59SMe1UXuTYx0WsjndPTvUpR4KUvOyXwZ1cBGyRy69joRISJRAUlyrlXKq7lNkuZbAtsy2U2ZbIi2zDZeb0z5ZhaeAqy0i13yyLmhWTAyZ149CzesorzYSPQMfzTk+SSL4UeflIBVkerXQVHftPnL6F/geH3w85SL/nUcb7JVP4k4dqCfsv8Ac72IgZw/Q9CnJTpxcZK9mm9/MZdKTTUpb8mlbLvvqdOZZMo5rMsNiKEo7rrtRu/NagEvFcVmXBG7Znl+l6+3VUeyrv8AVL/SO/0liFTg5SdlZtvuR47B1HUk5vWUr+e4yr0WCWQ82JYRDUpAVKQOUjM5gJ1Uk29ErslquTiZbeIfCKUfHV/E72FWR5/oum3Jyerk2/E9HRRyDCIUigglyrlXKuFXcpspszJgbhFyaUc2zpYfota1Hd8FkvMzgaag89Wlfx4D7bOvPH1F06cY5RSS7gdfGU4Zyko82keW6c6WxCk4WdGCdttrNrinpY87Urxbu3Ko+N7/ABOjOvc1vtNh46Scv0psTqfa6C9WEpc7I8ipyfqwS53L2K3G3ggPVf8AWD/k/wBwWl9rYP16co8rSPJSwdTtS010ZcMDV/K5t9ybBr3mD6boVXaMrS7Muq/C+o/tngKPROLk8qUn3yjsL2nY9f0Ng60IWxDV8tlJ7TS4NgjpXOdi5xpy261oxbsqkbr/ANZLfzHqtaMFdtJcW0kczHpYhbEk1Tybm+rppsp5vnoFeH+2OLr4lKnhGopSvLbi3tW0jy3+Ryej8dUoZYqjOGn8SmnVg/LNeJ7yHRtGGl5cwzcUrJLyMjk4DpCjON4TTXl7mGrY2C1kvNCfSFWlBttpf0xs35I4tfEbeitH3vmcuu8adep0rT3O/JMXr4v0i2YppPVvgc+FMdw1Mx5Wq6GApWR1KYnh1YbgIgyZZlEKi2yrlNlNhVtmJMjZiTA6NDFKSSn1ZLJTXzW8bjWnHRba402m/ZeZwoMLTqtaM7c9Mu3+IU3lK67qkJR/5IHKWFfrRo+OwhOGPmt5tY5vVJ80ma0MxhguzS8HH6hI/cl+Wl4yh9RT70uxD2I/Q1HFpaRguUIl0NvFYVaRpf2y+BI9JR/JGcv0Up287JCrx0tztysgcsXJ6tjQ996qy/JsrjUnFe5XAVZTfrVFFcKUbv2paeQm6r4mJVETVMSnBO6V5LSU25v3i9fEN5t+LE8TjlHRXenA8/iqtXEN7TtC+UVkvHiZtHYq9KwzUOu+K0894jiMVOSzdu5ZIUhgHHOORjFVGlZ6vLw3nO1SlV3fdu5FUYlINSicQanE6GHgK0Yj9FGoGqQxABTDRNAyIZRAI2ZbIzLAjZiTNKLeib5F/dZvdbvlaPxCAqpZ38w3LQzLDJetOPKN5fAzGUVktp56tJJGudgKmaTBXLudAbbLUwFyXAPtmXUBXKuFbcwVSZbZi1yBWrHeZjBQjd5vgNTj7s2J4h7T2Vv+BMQXDVdvdY5vTVKzTXB3Ozh6Kjoc7pnVePyJ3P4riU2N0UZhRT0yfuf0D06bWTVjjmBiih2khWkhumWBiAaIGAaJpBEUREAbVKn/AFy8oolktIxXO8/iNfdH+ZpGJKjHWV+5HbxgXlVl2rd0bR+AFwvuu/FjU8RBerC/e/3AVcbPdsrlmAN4ab3W55Ap4a3rSSMYmrOSfWab0tlZiO0rXtno022096uzNsMPbCt1XdbnxKNUtFyQTYLAAsK6Zn0ZQO5TYX0ZapgCUTUmo89wGvi4xdlqtRZVtr/LsgPJ3+YCirzYaEW9wSOFXraMoD0riHSpSmmla2b3XyPOUsdL895x3ytmv1ceZ6PpWnGVKcJpSjKDi4vNNPczhYbDpK1rJWS4WOfftqG6NC62odaLz4jlGKas1de9cmJUYOk9qm7b3CTtF964M7GElCsrq8J74yWy1zXzLIgH3VrOPWj71zRqCG403F55PiFdKMtbQlx/K/oS8fELwCIqdJxdpKxpGRpEIiAFxbtszbbUX1rttbMsru/DJm5O2SXkSpOFtltWaaa1unrkAwtV22bO8eq28r20eeeljqok7i0pW10DSU3wXnIBKndZtvxt8DNAalRLX6CNeoovaV2nlKydlwlwH50Ut1u8Xkr65maOjS0XINFAaYaJ1jLVjNjVyFVloljVirAcfGYRuo3fq5OwanTjEarxz8Aapr/YxFxnwN2k+7mEoLJ3We4LGiy4EquGUlZ5+457w1nZ5q+iyO1VlGKzFKa2ltWzvnF6p8GZ6kahelQS3Lmb9Ar3V01pJarxDpF7NjK4YoYherVXKW6/yYephms11oi0bPXyD0cR6Pf1ey9fD6GpUsXF5Wa2o9l6rkzE8NleHWW9b1zQ76KM1tQyfDT/AEBs4vhJbxedQiQenCM/W6su0vVfNbizn40CirPKwCt1Zxe6fUk+El6j+K8hq28HXo7UXG9m1k+Etz8zasTW5mJf6N0JekipNWeklwksmvM3Ky1ytxyIEZrP6g50huTT0Tk+EVf36LzMqhJp6R4Xd7eRMFQCpgYcHlJar/NwVG4yIWjCZtFFksZnUUfWaXNpA/T3yhGU33Ky9p/IAjp38insRV2/PIz6KrLK6prfs9aXg3l7gMcNGm7T6931ak7yafZk37n4DVwX73ddROW66Vl5sy/SP1mo8us/eNKNu8xUce75+RNq5AqeHis1dvtSzf7eBdWjfNZS47n3MJZ6pWXfl7inSfHwjl79SKBGpG+y7Rla7i3nbiuKNZ7o+L6q+puWHi87WlukvWXiSFR32ZWUt3CXL6EGVTb1fs5e/UNTgrZK3xI/Itcyi4uzunZ8ePMcp1VPqzVpf5mnvEk/E3a64l1MGq0HHvjxIbpV3HKWa4/UhWXPVa+V9p8IJy9+i8WEvLRRS47T+SGEBe/mRS1KnKNRpy6s7yWylG016yW/NWfgxmNCHDPi+s/Ng8dpD/y0/mMLeQYSzNWSNS+hpooWrUVNdZcno/BrQxLC9mclz2ZfFXGVqW9UBzo0JqexOplLOm1GCvZdaL79/wDoPHA39aUmv1bH/Gxrpf8A7d96qUmnwe2tByQUrTwNOOkVfi835s2oWu0bh8znN3r7LzildReaT7kRTc8QtF1pdmK2n7sl4mailLLZik1aW29r+1fUbiklllyBPVlxNKU6TjanUlKSfqSvs3t+WVs783mNQpxWiS5KxnGL+FP9DfitGb4ckBm2pYREWgArbzFWkpLP6Z93AIzbIFtOrPRvqy+T4MuMeOYxUWT5MWwzbpxbzdlmMWURxyMrJeO/Q1T9Z8jGFzbvnnvIaJCTei88l4byza1IaZf/2Q=="/>
          <p:cNvSpPr>
            <a:spLocks noChangeAspect="1" noChangeArrowheads="1"/>
          </p:cNvSpPr>
          <p:nvPr/>
        </p:nvSpPr>
        <p:spPr bwMode="auto">
          <a:xfrm>
            <a:off x="2159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49" y="1053737"/>
            <a:ext cx="6514011" cy="488550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9773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Community: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 UC IT Leadership Academy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641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otalcloudconnections.com/wp-content/uploads/2013/02/1090573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" y="1"/>
            <a:ext cx="9144000" cy="68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1" y="138272"/>
            <a:ext cx="7068798" cy="5201424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Script" panose="020B0504020000000003" pitchFamily="34" charset="0"/>
                <a:ea typeface="+mn-ea"/>
                <a:cs typeface="+mn-cs"/>
              </a:rPr>
              <a:t>Why communities work?</a:t>
            </a:r>
          </a:p>
          <a:p>
            <a:pPr marL="571500" marR="0" lvl="0" indent="-5715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4000" b="1" i="1" dirty="0" smtClean="0">
              <a:solidFill>
                <a:srgbClr val="FF0000"/>
              </a:solidFill>
              <a:latin typeface="Segoe Script" panose="020B0504020000000003" pitchFamily="34" charset="0"/>
            </a:endParaRPr>
          </a:p>
          <a:p>
            <a:pPr marL="571500" marR="0" lvl="0" indent="-5715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i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Like minded</a:t>
            </a:r>
          </a:p>
          <a:p>
            <a:pPr marL="571500" marR="0" lvl="0" indent="-5715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Script" panose="020B0504020000000003" pitchFamily="34" charset="0"/>
              </a:rPr>
              <a:t>Common struggle</a:t>
            </a:r>
          </a:p>
          <a:p>
            <a:pPr marL="571500" marR="0" lvl="0" indent="-5715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i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Kindred spirits</a:t>
            </a:r>
          </a:p>
          <a:p>
            <a:pPr marL="571500" marR="0" lvl="0" indent="-5715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Script" panose="020B0504020000000003" pitchFamily="34" charset="0"/>
              </a:rPr>
              <a:t>Inclusive mindset</a:t>
            </a:r>
          </a:p>
          <a:p>
            <a:pPr marL="571500" marR="0" lvl="0" indent="-5715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3600" b="1" i="1" dirty="0" smtClean="0">
              <a:solidFill>
                <a:srgbClr val="FF0000"/>
              </a:solidFill>
              <a:latin typeface="Segoe Script" panose="020B0504020000000003" pitchFamily="34" charset="0"/>
            </a:endParaRPr>
          </a:p>
          <a:p>
            <a:pPr marL="571500" marR="0" lvl="0" indent="-5715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3600" b="1" i="1" dirty="0">
              <a:solidFill>
                <a:srgbClr val="FF0000"/>
              </a:solidFill>
              <a:latin typeface="Segoe Script" panose="020B0504020000000003" pitchFamily="34" charset="0"/>
            </a:endParaRPr>
          </a:p>
          <a:p>
            <a:pPr marL="571500" marR="0" lvl="0" indent="-57150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i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I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Script" panose="020B0504020000000003" pitchFamily="34" charset="0"/>
              </a:rPr>
              <a:t>t really works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7965160" y="6520542"/>
            <a:ext cx="1190872" cy="1692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 baseline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35353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35353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Andriola_UC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2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15153" r="4257" b="12783"/>
          <a:stretch/>
        </p:blipFill>
        <p:spPr>
          <a:xfrm>
            <a:off x="431075" y="1084217"/>
            <a:ext cx="8274114" cy="497275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1395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Pressures </a:t>
            </a:r>
            <a:r>
              <a:rPr lang="en-US" sz="3600" i="1" dirty="0" smtClean="0">
                <a:solidFill>
                  <a:srgbClr val="0070C0"/>
                </a:solidFill>
              </a:rPr>
              <a:t>on Higher Education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299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773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Building partnership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3"/>
          <a:stretch/>
        </p:blipFill>
        <p:spPr>
          <a:xfrm>
            <a:off x="1756001" y="1115241"/>
            <a:ext cx="5206501" cy="48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4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6350"/>
            <a:ext cx="9126537" cy="686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133" y="194481"/>
            <a:ext cx="79755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i="1" dirty="0" smtClean="0">
                <a:latin typeface="Segoe Script" panose="020B0504020000000003" pitchFamily="34" charset="0"/>
              </a:rPr>
              <a:t>UC </a:t>
            </a:r>
            <a:r>
              <a:rPr lang="en-US" sz="4400" b="1" i="1" dirty="0">
                <a:latin typeface="Segoe Script" panose="020B0504020000000003" pitchFamily="34" charset="0"/>
              </a:rPr>
              <a:t>Mission</a:t>
            </a:r>
          </a:p>
          <a:p>
            <a:pPr lvl="0">
              <a:defRPr/>
            </a:pPr>
            <a:endParaRPr lang="en-US" sz="4400" b="1" i="1" dirty="0" smtClean="0">
              <a:latin typeface="Segoe Script" panose="020B0504020000000003" pitchFamily="34" charset="0"/>
            </a:endParaRPr>
          </a:p>
          <a:p>
            <a:pPr lvl="0">
              <a:defRPr/>
            </a:pPr>
            <a:endParaRPr lang="en-US" sz="4400" b="1" i="1" dirty="0">
              <a:latin typeface="Segoe Script" panose="020B0504020000000003" pitchFamily="34" charset="0"/>
            </a:endParaRPr>
          </a:p>
          <a:p>
            <a:pPr lvl="0">
              <a:defRPr/>
            </a:pPr>
            <a:endParaRPr lang="en-US" sz="4400" b="1" i="1" dirty="0" smtClean="0">
              <a:latin typeface="Segoe Script" panose="020B0504020000000003" pitchFamily="34" charset="0"/>
            </a:endParaRPr>
          </a:p>
          <a:p>
            <a:pPr lvl="0">
              <a:defRPr/>
            </a:pPr>
            <a:r>
              <a:rPr lang="en-US" sz="4400" b="1" i="1" dirty="0" smtClean="0">
                <a:latin typeface="Segoe Script" panose="020B0504020000000003" pitchFamily="34" charset="0"/>
              </a:rPr>
              <a:t>The </a:t>
            </a:r>
            <a:r>
              <a:rPr lang="en-US" sz="4400" b="1" i="1" dirty="0">
                <a:latin typeface="Segoe Script" panose="020B0504020000000003" pitchFamily="34" charset="0"/>
              </a:rPr>
              <a:t>privilege to:</a:t>
            </a:r>
          </a:p>
          <a:p>
            <a:pPr lvl="0">
              <a:defRPr/>
            </a:pPr>
            <a:r>
              <a:rPr lang="en-US" sz="4000" b="1" i="1" dirty="0" smtClean="0">
                <a:latin typeface="Segoe Script" panose="020B0504020000000003" pitchFamily="34" charset="0"/>
              </a:rPr>
              <a:t>  - </a:t>
            </a:r>
            <a:r>
              <a:rPr lang="en-US" sz="4000" b="1" i="1" dirty="0">
                <a:latin typeface="Segoe Script" panose="020B0504020000000003" pitchFamily="34" charset="0"/>
              </a:rPr>
              <a:t>Create the Future</a:t>
            </a:r>
          </a:p>
          <a:p>
            <a:pPr lvl="0">
              <a:defRPr/>
            </a:pPr>
            <a:r>
              <a:rPr lang="en-US" sz="4000" b="1" i="1" dirty="0" smtClean="0">
                <a:latin typeface="Segoe Script" panose="020B0504020000000003" pitchFamily="34" charset="0"/>
              </a:rPr>
              <a:t>  - </a:t>
            </a:r>
            <a:r>
              <a:rPr lang="en-US" sz="4000" b="1" i="1" dirty="0">
                <a:latin typeface="Segoe Script" panose="020B0504020000000003" pitchFamily="34" charset="0"/>
              </a:rPr>
              <a:t>Make People Better</a:t>
            </a:r>
          </a:p>
        </p:txBody>
      </p:sp>
    </p:spTree>
    <p:extLst>
      <p:ext uri="{BB962C8B-B14F-4D97-AF65-F5344CB8AC3E}">
        <p14:creationId xmlns:p14="http://schemas.microsoft.com/office/powerpoint/2010/main" val="410848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Shape 413"/>
          <p:cNvSpPr txBox="1"/>
          <p:nvPr/>
        </p:nvSpPr>
        <p:spPr>
          <a:xfrm>
            <a:off x="270510" y="371436"/>
            <a:ext cx="8065425" cy="450230"/>
          </a:xfrm>
          <a:prstGeom prst="rect">
            <a:avLst/>
          </a:prstGeom>
          <a:noFill/>
          <a:ln>
            <a:noFill/>
          </a:ln>
        </p:spPr>
        <p:txBody>
          <a:bodyPr lIns="34293" tIns="17142" rIns="34293" bIns="17142" anchor="t" anchorCtr="0">
            <a:noAutofit/>
          </a:bodyPr>
          <a:lstStyle/>
          <a:p>
            <a:pPr indent="-26201" defTabSz="342991">
              <a:buSzPct val="25000"/>
            </a:pPr>
            <a:r>
              <a:rPr lang="en-US" sz="3600" i="1" kern="0" dirty="0" smtClean="0">
                <a:solidFill>
                  <a:srgbClr val="0070C0"/>
                </a:solidFill>
                <a:ea typeface="Georgia" charset="0"/>
                <a:cs typeface="Georgia" charset="0"/>
                <a:sym typeface="Roboto Slab"/>
              </a:rPr>
              <a:t>UCITI Commercial Success </a:t>
            </a:r>
            <a:r>
              <a:rPr lang="en-US" sz="3600" i="1" kern="0" dirty="0">
                <a:solidFill>
                  <a:srgbClr val="0070C0"/>
                </a:solidFill>
                <a:ea typeface="Georgia" charset="0"/>
                <a:cs typeface="Georgia" charset="0"/>
                <a:sym typeface="Roboto Slab"/>
              </a:rPr>
              <a:t>Stories</a:t>
            </a:r>
          </a:p>
        </p:txBody>
      </p:sp>
      <p:pic>
        <p:nvPicPr>
          <p:cNvPr id="7" name="Picture 2" descr="Image result for coreligh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26" y="3131390"/>
            <a:ext cx="1318365" cy="133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Dear health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795" y="2528108"/>
            <a:ext cx="2822516" cy="4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16" y="4207996"/>
            <a:ext cx="2910645" cy="51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440" y="3045409"/>
            <a:ext cx="2359838" cy="122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35" y="5063368"/>
            <a:ext cx="2369712" cy="731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2061" y="5199288"/>
            <a:ext cx="2848610" cy="8378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8938" y="1506377"/>
            <a:ext cx="1553854" cy="14361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1071" y="1616622"/>
            <a:ext cx="1779600" cy="633830"/>
          </a:xfrm>
          <a:prstGeom prst="rect">
            <a:avLst/>
          </a:prstGeom>
        </p:spPr>
      </p:pic>
      <p:pic>
        <p:nvPicPr>
          <p:cNvPr id="15" name="Shape 238" descr="UCITIlogo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74313" y="64831"/>
            <a:ext cx="992715" cy="896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2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00686" y="6280274"/>
            <a:ext cx="273340" cy="138499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8194133" y="6601042"/>
            <a:ext cx="878061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 baseline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@Andriola_UC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9773" y="231021"/>
            <a:ext cx="8671348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lvl="0">
              <a:defRPr/>
            </a:pPr>
            <a:r>
              <a:rPr lang="en-US" sz="3600" i="1" dirty="0">
                <a:solidFill>
                  <a:srgbClr val="0070C0"/>
                </a:solidFill>
              </a:rPr>
              <a:t>UC IT Community (8000 IT </a:t>
            </a:r>
            <a:r>
              <a:rPr lang="en-US" sz="3600" i="1" dirty="0" smtClean="0">
                <a:solidFill>
                  <a:srgbClr val="0070C0"/>
                </a:solidFill>
              </a:rPr>
              <a:t>professionals)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1754" b="57720"/>
          <a:stretch/>
        </p:blipFill>
        <p:spPr>
          <a:xfrm>
            <a:off x="151446" y="1515289"/>
            <a:ext cx="4070179" cy="1436913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71" y="1245730"/>
            <a:ext cx="4928488" cy="463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788" y="2928735"/>
            <a:ext cx="2009494" cy="3741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770" y="1159020"/>
            <a:ext cx="3026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erlin Sans FB" panose="020E0602020502020306" pitchFamily="34" charset="0"/>
              </a:rPr>
              <a:t>Blog Contributors (April 2019)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7017" y="1358540"/>
            <a:ext cx="7973669" cy="4175502"/>
          </a:xfrm>
        </p:spPr>
        <p:txBody>
          <a:bodyPr/>
          <a:lstStyle/>
          <a:p>
            <a:r>
              <a:rPr lang="en-US" sz="1800" dirty="0" smtClean="0"/>
              <a:t>UCSD </a:t>
            </a:r>
            <a:r>
              <a:rPr lang="en-US" sz="1800" dirty="0"/>
              <a:t>campus: Robust and highly active governance related to enterprise systems, analytics, educational technology and research IT services</a:t>
            </a:r>
          </a:p>
          <a:p>
            <a:r>
              <a:rPr lang="en-US" sz="1800" dirty="0"/>
              <a:t>o	UCSD campus: Community of Practice model with a full-time </a:t>
            </a:r>
            <a:r>
              <a:rPr lang="en-US" sz="1800" dirty="0" err="1"/>
              <a:t>CoP</a:t>
            </a:r>
            <a:r>
              <a:rPr lang="en-US" sz="1800" dirty="0"/>
              <a:t> facilitator/leader has worked very well in the business and student analytics areas</a:t>
            </a:r>
          </a:p>
          <a:p>
            <a:r>
              <a:rPr lang="en-US" sz="1800" dirty="0"/>
              <a:t>o	UCSD-H: Broad deployment of over 600 dashboards with a federated analytics model to align with business goals (you are welcome to use the attached slide)</a:t>
            </a:r>
          </a:p>
          <a:p>
            <a:r>
              <a:rPr lang="en-US" sz="1800" dirty="0"/>
              <a:t>o	UCSD community: Conversion of student health services to Epic EMR this summer to support population health and across the care continuum </a:t>
            </a:r>
          </a:p>
          <a:p>
            <a:r>
              <a:rPr lang="en-US" sz="1800" dirty="0"/>
              <a:t>UCSD working with UCM on The </a:t>
            </a:r>
            <a:r>
              <a:rPr lang="en-US" sz="1800" dirty="0" smtClean="0"/>
              <a:t>Cave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2744" y="279065"/>
            <a:ext cx="4719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UCSD </a:t>
            </a:r>
            <a:r>
              <a:rPr lang="en-US" sz="3200" dirty="0" smtClean="0"/>
              <a:t>Stories, examples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1889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15153" r="4257" b="12783"/>
          <a:stretch/>
        </p:blipFill>
        <p:spPr>
          <a:xfrm>
            <a:off x="431075" y="1084217"/>
            <a:ext cx="8274114" cy="497275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1395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How do we embrace this opportunity?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87829" y="2194560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00892" y="2639777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87829" y="3084994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1301933" y="1706880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1972493" y="1706881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1301932" y="3480243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1972492" y="3480244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7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9825-731B-5D47-806A-2D6215B4DDB1}" type="datetime1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AC3-0E75-AD46-AE71-AE18BB921AE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t="28593" r="70261" b="49826"/>
          <a:stretch/>
        </p:blipFill>
        <p:spPr>
          <a:xfrm>
            <a:off x="914400" y="2011679"/>
            <a:ext cx="1724298" cy="148916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1395" y="178769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</a:rPr>
              <a:t>How do we not trip ourselves up?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87829" y="2194560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00892" y="2639777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87829" y="3084994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1301933" y="1706880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1972493" y="1706881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1301932" y="3480243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1972492" y="3480244"/>
            <a:ext cx="339634" cy="3265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6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AutoShape 2" descr="Related imag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411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353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76" y="1521098"/>
            <a:ext cx="6391774" cy="4253435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289882" y="175325"/>
            <a:ext cx="7162823" cy="4038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“Image is Everything”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					-- Andre Agassi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194133" y="6627168"/>
            <a:ext cx="878061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 baseline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Andriola_UC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08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AutoShape 2" descr="Related imag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411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353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89882" y="175325"/>
            <a:ext cx="7717649" cy="4038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“We’re IT: We put the NO in innovation”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616"/>
            <a:ext cx="3173413" cy="2497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7143"/>
          <a:stretch/>
        </p:blipFill>
        <p:spPr>
          <a:xfrm>
            <a:off x="5556840" y="3459545"/>
            <a:ext cx="2638425" cy="2476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8"/>
          <a:stretch/>
        </p:blipFill>
        <p:spPr>
          <a:xfrm>
            <a:off x="1355089" y="3842008"/>
            <a:ext cx="2664823" cy="1918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63" y="1347926"/>
            <a:ext cx="2557417" cy="1986565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194133" y="6640231"/>
            <a:ext cx="878061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 baseline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Andriola_UC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67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AC3-0E75-AD46-AE71-AE18BB921A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AutoShape 2" descr="Related imag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411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353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89882" y="175325"/>
            <a:ext cx="8584144" cy="40382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“This is what it feels like with the tools we get from you”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194133" y="6627168"/>
            <a:ext cx="878061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 baseline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Andriola_UC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Picture 4" descr="computer frustr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14" y="2077924"/>
            <a:ext cx="3617891" cy="258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95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9773" y="165706"/>
            <a:ext cx="8480739" cy="5386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lvl="0">
              <a:defRPr/>
            </a:pPr>
            <a:r>
              <a:rPr lang="en-US" sz="3600" i="1" dirty="0" smtClean="0">
                <a:solidFill>
                  <a:srgbClr val="0070C0"/>
                </a:solidFill>
              </a:rPr>
              <a:t>From Innovation to Implementation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33" name="Shape 245"/>
          <p:cNvPicPr preferRelativeResize="0"/>
          <p:nvPr/>
        </p:nvPicPr>
        <p:blipFill rotWithShape="1">
          <a:blip r:embed="rId2">
            <a:alphaModFix/>
          </a:blip>
          <a:srcRect r="40849"/>
          <a:stretch/>
        </p:blipFill>
        <p:spPr>
          <a:xfrm>
            <a:off x="4564826" y="856580"/>
            <a:ext cx="4564826" cy="5144840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pic>
      <p:pic>
        <p:nvPicPr>
          <p:cNvPr id="34" name="Shape 246"/>
          <p:cNvPicPr preferRelativeResize="0"/>
          <p:nvPr/>
        </p:nvPicPr>
        <p:blipFill rotWithShape="1">
          <a:blip r:embed="rId3">
            <a:alphaModFix/>
          </a:blip>
          <a:srcRect r="55679"/>
          <a:stretch/>
        </p:blipFill>
        <p:spPr>
          <a:xfrm>
            <a:off x="0" y="856580"/>
            <a:ext cx="4564824" cy="5144841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pic>
      <p:sp>
        <p:nvSpPr>
          <p:cNvPr id="35" name="Shape 248"/>
          <p:cNvSpPr txBox="1"/>
          <p:nvPr/>
        </p:nvSpPr>
        <p:spPr>
          <a:xfrm>
            <a:off x="98501" y="3805016"/>
            <a:ext cx="4367825" cy="1758946"/>
          </a:xfrm>
          <a:prstGeom prst="rect">
            <a:avLst/>
          </a:prstGeom>
          <a:solidFill>
            <a:srgbClr val="E8E8E8">
              <a:alpha val="65000"/>
            </a:srgbClr>
          </a:solidFill>
          <a:ln>
            <a:noFill/>
          </a:ln>
        </p:spPr>
        <p:txBody>
          <a:bodyPr lIns="34293" tIns="34293" rIns="34293" bIns="34293" anchor="ctr" anchorCtr="0">
            <a:noAutofit/>
          </a:bodyPr>
          <a:lstStyle/>
          <a:p>
            <a:pPr algn="ctr" defTabSz="342991"/>
            <a:r>
              <a:rPr lang="en-US" sz="2251" kern="0" dirty="0">
                <a:solidFill>
                  <a:srgbClr val="484F6F"/>
                </a:solidFill>
                <a:latin typeface="Georgia" charset="0"/>
                <a:ea typeface="Georgia" charset="0"/>
                <a:cs typeface="Georgia" charset="0"/>
                <a:sym typeface="Roboto Slab"/>
              </a:rPr>
              <a:t>Universities may work by 1,000 flowers blooming,</a:t>
            </a:r>
          </a:p>
        </p:txBody>
      </p:sp>
      <p:sp>
        <p:nvSpPr>
          <p:cNvPr id="36" name="Shape 249"/>
          <p:cNvSpPr txBox="1"/>
          <p:nvPr/>
        </p:nvSpPr>
        <p:spPr>
          <a:xfrm>
            <a:off x="4663327" y="3805016"/>
            <a:ext cx="4367825" cy="1758946"/>
          </a:xfrm>
          <a:prstGeom prst="rect">
            <a:avLst/>
          </a:prstGeom>
          <a:solidFill>
            <a:srgbClr val="E8E8E8">
              <a:alpha val="65000"/>
            </a:srgbClr>
          </a:solidFill>
          <a:ln>
            <a:noFill/>
          </a:ln>
        </p:spPr>
        <p:txBody>
          <a:bodyPr lIns="34293" tIns="34293" rIns="34293" bIns="34293" anchor="ctr" anchorCtr="0">
            <a:noAutofit/>
          </a:bodyPr>
          <a:lstStyle/>
          <a:p>
            <a:pPr algn="ctr" defTabSz="342991"/>
            <a:r>
              <a:rPr lang="en-US" sz="2251" kern="0" dirty="0">
                <a:solidFill>
                  <a:srgbClr val="484F6F"/>
                </a:solidFill>
                <a:latin typeface="Georgia" charset="0"/>
                <a:ea typeface="Georgia" charset="0"/>
                <a:cs typeface="Georgia" charset="0"/>
                <a:sym typeface="Roboto Slab"/>
              </a:rPr>
              <a:t>but great organizations take innovation to scale.</a:t>
            </a:r>
          </a:p>
        </p:txBody>
      </p:sp>
    </p:spTree>
    <p:extLst>
      <p:ext uri="{BB962C8B-B14F-4D97-AF65-F5344CB8AC3E}">
        <p14:creationId xmlns:p14="http://schemas.microsoft.com/office/powerpoint/2010/main" val="6826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PT template">
      <a:dk1>
        <a:srgbClr val="535353"/>
      </a:dk1>
      <a:lt1>
        <a:srgbClr val="FFFFFF"/>
      </a:lt1>
      <a:dk2>
        <a:srgbClr val="535353"/>
      </a:dk2>
      <a:lt2>
        <a:srgbClr val="FFFFFF"/>
      </a:lt2>
      <a:accent1>
        <a:srgbClr val="0F7EC5"/>
      </a:accent1>
      <a:accent2>
        <a:srgbClr val="11A1FF"/>
      </a:accent2>
      <a:accent3>
        <a:srgbClr val="FECB0A"/>
      </a:accent3>
      <a:accent4>
        <a:srgbClr val="FFF644"/>
      </a:accent4>
      <a:accent5>
        <a:srgbClr val="918577"/>
      </a:accent5>
      <a:accent6>
        <a:srgbClr val="0F0A4C"/>
      </a:accent6>
      <a:hlink>
        <a:srgbClr val="0B003E"/>
      </a:hlink>
      <a:folHlink>
        <a:srgbClr val="554B3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Theme">
  <a:themeElements>
    <a:clrScheme name="Другая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6AE7E"/>
      </a:accent2>
      <a:accent3>
        <a:srgbClr val="484F6F"/>
      </a:accent3>
      <a:accent4>
        <a:srgbClr val="91969B"/>
      </a:accent4>
      <a:accent5>
        <a:srgbClr val="4B5050"/>
      </a:accent5>
      <a:accent6>
        <a:srgbClr val="91969B"/>
      </a:accent6>
      <a:hlink>
        <a:srgbClr val="F34347"/>
      </a:hlink>
      <a:folHlink>
        <a:srgbClr val="A9C1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PPT template">
      <a:dk1>
        <a:srgbClr val="535353"/>
      </a:dk1>
      <a:lt1>
        <a:srgbClr val="FFFFFF"/>
      </a:lt1>
      <a:dk2>
        <a:srgbClr val="535353"/>
      </a:dk2>
      <a:lt2>
        <a:srgbClr val="FFFFFF"/>
      </a:lt2>
      <a:accent1>
        <a:srgbClr val="0F7EC5"/>
      </a:accent1>
      <a:accent2>
        <a:srgbClr val="11A1FF"/>
      </a:accent2>
      <a:accent3>
        <a:srgbClr val="FECB0A"/>
      </a:accent3>
      <a:accent4>
        <a:srgbClr val="FFF644"/>
      </a:accent4>
      <a:accent5>
        <a:srgbClr val="918577"/>
      </a:accent5>
      <a:accent6>
        <a:srgbClr val="0F0A4C"/>
      </a:accent6>
      <a:hlink>
        <a:srgbClr val="0B003E"/>
      </a:hlink>
      <a:folHlink>
        <a:srgbClr val="554B3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PPT template">
      <a:dk1>
        <a:srgbClr val="535353"/>
      </a:dk1>
      <a:lt1>
        <a:srgbClr val="FFFFFF"/>
      </a:lt1>
      <a:dk2>
        <a:srgbClr val="535353"/>
      </a:dk2>
      <a:lt2>
        <a:srgbClr val="FFFFFF"/>
      </a:lt2>
      <a:accent1>
        <a:srgbClr val="0F7EC5"/>
      </a:accent1>
      <a:accent2>
        <a:srgbClr val="11A1FF"/>
      </a:accent2>
      <a:accent3>
        <a:srgbClr val="FECB0A"/>
      </a:accent3>
      <a:accent4>
        <a:srgbClr val="FFF644"/>
      </a:accent4>
      <a:accent5>
        <a:srgbClr val="918577"/>
      </a:accent5>
      <a:accent6>
        <a:srgbClr val="0F0A4C"/>
      </a:accent6>
      <a:hlink>
        <a:srgbClr val="0B003E"/>
      </a:hlink>
      <a:folHlink>
        <a:srgbClr val="554B3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34218</TotalTime>
  <Words>620</Words>
  <Application>Microsoft Office PowerPoint</Application>
  <PresentationFormat>On-screen Show (4:3)</PresentationFormat>
  <Paragraphs>182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ＭＳ Ｐゴシック</vt:lpstr>
      <vt:lpstr>Arial</vt:lpstr>
      <vt:lpstr>Berlin Sans FB</vt:lpstr>
      <vt:lpstr>Calibri</vt:lpstr>
      <vt:lpstr>Georgia</vt:lpstr>
      <vt:lpstr>Kievit Offc Pro Medium</vt:lpstr>
      <vt:lpstr>Lato</vt:lpstr>
      <vt:lpstr>Montserrat</vt:lpstr>
      <vt:lpstr>Roboto Slab</vt:lpstr>
      <vt:lpstr>Segoe Script</vt:lpstr>
      <vt:lpstr>Trebuchet MS</vt:lpstr>
      <vt:lpstr>Office Theme</vt:lpstr>
      <vt:lpstr>Default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 Craig</dc:creator>
  <cp:lastModifiedBy>Tom Andriola</cp:lastModifiedBy>
  <cp:revision>662</cp:revision>
  <cp:lastPrinted>2018-02-01T17:09:15Z</cp:lastPrinted>
  <dcterms:created xsi:type="dcterms:W3CDTF">2010-12-15T22:40:49Z</dcterms:created>
  <dcterms:modified xsi:type="dcterms:W3CDTF">2019-06-26T14:20:03Z</dcterms:modified>
</cp:coreProperties>
</file>